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Average"/>
      <p:regular r:id="rId23"/>
    </p:embeddedFont>
    <p:embeddedFont>
      <p:font typeface="Helvetica Neue"/>
      <p:regular r:id="rId24"/>
      <p:bold r:id="rId25"/>
      <p:italic r:id="rId26"/>
      <p:boldItalic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0" roundtripDataSignature="AMtx7mgTvd1uWKuyf1LCrWqkTu88mIe2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HelveticaNeue-regular.fntdata"/><Relationship Id="rId23" Type="http://schemas.openxmlformats.org/officeDocument/2006/relationships/font" Target="fonts/Averag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Oswald-regular.fntdata"/><Relationship Id="rId27" Type="http://schemas.openxmlformats.org/officeDocument/2006/relationships/font" Target="fonts/HelveticaNeue-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sde.ngs.noaa.gov/"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Once all my data was georeferenced as accurately as possible, I digitized Mud Bay and turned it into polygons, so I could easily see the shoreline for each year and observe the changes.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To compare among images, it is important to identify a feature that consistently represents the shoreline and is visible in all images. Two different methods were used to digitize the shoreline</a:t>
            </a:r>
            <a:endParaRPr sz="200">
              <a:solidFill>
                <a:schemeClr val="dk1"/>
              </a:solidFill>
              <a:latin typeface="Helvetica Neue"/>
              <a:ea typeface="Helvetica Neue"/>
              <a:cs typeface="Helvetica Neue"/>
              <a:sym typeface="Helvetica Neue"/>
            </a:endParaRPr>
          </a:p>
          <a:p>
            <a:pPr indent="-298450" lvl="1" marL="914400" rtl="0" algn="l">
              <a:lnSpc>
                <a:spcPct val="100000"/>
              </a:lnSpc>
              <a:spcBef>
                <a:spcPts val="0"/>
              </a:spcBef>
              <a:spcAft>
                <a:spcPts val="0"/>
              </a:spcAft>
              <a:buClr>
                <a:schemeClr val="dk1"/>
              </a:buClr>
              <a:buSzPts val="1100"/>
              <a:buFont typeface="Helvetica Neue"/>
              <a:buChar char="○"/>
            </a:pPr>
            <a:r>
              <a:rPr lang="en" sz="1000">
                <a:solidFill>
                  <a:schemeClr val="dk1"/>
                </a:solidFill>
                <a:latin typeface="Helvetica Neue"/>
                <a:ea typeface="Helvetica Neue"/>
                <a:cs typeface="Helvetica Neue"/>
                <a:sym typeface="Helvetica Neue"/>
              </a:rPr>
              <a:t>2 different methods were used to digitize the shoreline: the line between vegetation and sand, and the line between wet and dry sand (how far the water reaches).</a:t>
            </a:r>
            <a:r>
              <a:rPr lang="en" sz="18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rPr lang="en" sz="10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Chuckanut Creek Watershed (highlighted in light blue) feeds into Mud Bay.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These land cover maps represent areas within the Chuckanut Creek Watershed where the land is deforested (red) or indeterminate (yellow).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indeterminate areas may represent deforested areas that have since partially grown back, or other types of land cover that is somewhere in between forested and deforested. The areas within the watershed that are not filled in are forested.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An 1887 map, from before the railroad was built, is not included because the entire area was forested.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1944 map shows the land cover before Interstate-5 was built, the 1965 map shows the area just after Interstate-5 was built, and the 2022 map shows the land cover of the area in the present day.</a:t>
            </a:r>
            <a:endParaRPr sz="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I found the area in sq meters of the bay for each year, then plotted the area on a graph</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Mud Bay area graphs both show that the area of Mud Bay has slightly decreased over time, since there is an overall downward trend in both graphs since 1965 and in the vegetation-line graph since 1887</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1887 maps are difficult to directly compare with the photos, but the vegetation line may be more reliable since it was drawn more clearly than the line where wet sand stops</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Most of the data points are close to the average of 332,955 sq. m (vegetation line) and 311,505 sq. m (water line)</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Overall downward trend could suggest that the shoreline is slightly advancing over time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in both graphs, the area of the bay is slightly smaller in 1944, then it becomes larger in 1965</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main difference in the land use within the watershed from 1944 to 1965 was that Interstate-5 was constructed in Bellingham over this time period (completed in 1964)</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Did the construction of Interstate-5 add sediment to the bay and cause the shoreline to change?</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retreat may be related to the construction, but since I am missing over 20 years of data, it is likely that another event caused this change.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downward trend in area points after 1965 would suggest that that Mud Bay has infilled with sediment after the Bellingham segment of Interstate-5 was completed.</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entire Chuckanut Creek Watershed was forested in 1887, and the amount of deforested area in the watershed did not change drastically between 1944, 1965 and 2022.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However, there was significantly more deforested + indeterminate area in 1944 than in the later years.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This suggests that these areas had been deforested between 1887 and 1944, but grew back.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amount of deforested + indeterminate area stayed consistent from 1965 to 2022.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Since I don’t have data from 1887 to 1944, I don’t know if the shoreline was advancing or retreating during this period, but it is possible that deforestation from this time period caused the shoreline to change as well.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Based on the vegetation-line data from 1887, it appears as if the shoreline has overall advanced between 1887 and 1944, which would make sense because deforestation during this time period may have been a source of sediment infilling the bay.</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The shoreline of Mud Bay does not appear to have changed significantly from 1887 to 2022.</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When I compare the earliest shoreline data from 1887 to the modern CUSP data, I can see that the differences in the shoreline are minor, which suggests that any changes in the shoreline of Mud Bay have been fairly insignificant</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most variation occurs at and near the marsh area, at the mouth of Chuckanut Creek</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Deforestation and Interstate-5 construction may be a source of sediment that contributed to minor changes of the shoreline of Mud Bay.</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next steps for this project would be to compile data relating to the shoreline and land use changes of Mud Bay from the time periods that I currently do not have data for.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Since the land in this area was used for many different purposes, it is possible that other land uses changes contributed to the changes in the shoreline of Mud Bay.</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This is what Mud Bay looks like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This is the location of Mud Bay in reference to Washington state, the Puget Sound, and the city of Bellingham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Char char="●"/>
            </a:pPr>
            <a:r>
              <a:rPr lang="en" sz="1000">
                <a:solidFill>
                  <a:schemeClr val="dk1"/>
                </a:solidFill>
                <a:latin typeface="Helvetica Neue"/>
                <a:ea typeface="Helvetica Neue"/>
                <a:cs typeface="Helvetica Neue"/>
                <a:sym typeface="Helvetica Neue"/>
              </a:rPr>
              <a:t>The land use in and around Mud Bay has changed over time, including logging, mining and quarrying in the late 1800s to early 1900s, as well as railroad and interstate construction in the 1920s and 1960s.</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The railroad that was constructed across the mouth of the bay in the 1920s limited tidal and storm wave energy. The construction of Interstate 5 in the 1960s may have caused additional sediment to be transported into the bay. The logging, mining and quarrying that occurred in the area also may have increased sediment accumulation.</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Prior work has shown that the bay is filling with sediment at a rate greater than the projected sea level rise</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In this project, I document the timing of major land-use change and determine whether the shoreline of the enclosed bay has changed over time</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 also compare the shoreline and land-use changes with each other.</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With this research, I aim to learn about the competing influences of sea level rise and land-use change on the position of the shoreline and sedimentation in Mud Bay.</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Conducting this research on Mud Bay will also provide information on how to apply these methods and information to other similar landforms around the world.</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This research is also important because we can use it to predict whether homes near the bay are at risk of flooding or not.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I was able to find an outline of the Mud Bay shoreline from the </a:t>
            </a:r>
            <a:r>
              <a:rPr lang="en" sz="1000" u="sng">
                <a:solidFill>
                  <a:srgbClr val="1155CC"/>
                </a:solidFill>
                <a:latin typeface="Helvetica Neue"/>
                <a:ea typeface="Helvetica Neue"/>
                <a:cs typeface="Helvetica Neue"/>
                <a:sym typeface="Helvetica Neue"/>
                <a:hlinkClick r:id="rId2">
                  <a:extLst>
                    <a:ext uri="{A12FA001-AC4F-418D-AE19-62706E023703}">
                      <ahyp:hlinkClr val="tx"/>
                    </a:ext>
                  </a:extLst>
                </a:hlinkClick>
              </a:rPr>
              <a:t>NOAA Shoreline Data Explorer</a:t>
            </a:r>
            <a:r>
              <a:rPr lang="en" sz="10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I downloaded the CUSP data, which stands for continually updated shoreline project. </a:t>
            </a:r>
            <a:endParaRPr sz="1000">
              <a:solidFill>
                <a:schemeClr val="dk1"/>
              </a:solidFill>
              <a:latin typeface="Helvetica Neue"/>
              <a:ea typeface="Helvetica Neue"/>
              <a:cs typeface="Helvetica Neue"/>
              <a:sym typeface="Helvetica Neue"/>
            </a:endParaRPr>
          </a:p>
          <a:p>
            <a:pPr indent="-292100" lvl="1" marL="9144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Although it is unclear exactly which year this data is from, CUSP is defined as the most up to date shoreline data for the region.</a:t>
            </a:r>
            <a:endParaRPr sz="1000">
              <a:solidFill>
                <a:schemeClr val="dk1"/>
              </a:solidFill>
              <a:latin typeface="Helvetica Neue"/>
              <a:ea typeface="Helvetica Neue"/>
              <a:cs typeface="Helvetica Neue"/>
              <a:sym typeface="Helvetica Neue"/>
            </a:endParaRPr>
          </a:p>
          <a:p>
            <a:pPr indent="-292100" lvl="1" marL="914400" rtl="0" algn="l">
              <a:lnSpc>
                <a:spcPct val="2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It was already georeferenced so I was able to directly add it to the ArcGIS project</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I used the Puget Sound T-sheets (topographic sheets) website to find and download a historic map from 1887 that includes Mud Bay, which shows the area before the railroad was built.</a:t>
            </a:r>
            <a:endParaRPr sz="1000">
              <a:solidFill>
                <a:schemeClr val="dk1"/>
              </a:solidFill>
              <a:latin typeface="Helvetica Neue"/>
              <a:ea typeface="Helvetica Neue"/>
              <a:cs typeface="Helvetica Neue"/>
              <a:sym typeface="Helvetica Neue"/>
            </a:endParaRPr>
          </a:p>
          <a:p>
            <a:pPr indent="-292100" lvl="1" marL="914400" rtl="0" algn="l">
              <a:lnSpc>
                <a:spcPct val="2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It was already georeferenced so I was able to add it directly to the ArcGIS project.</a:t>
            </a:r>
            <a:endParaRPr sz="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SzPts val="1000"/>
              <a:buFont typeface="Helvetica Neue"/>
              <a:buChar char="●"/>
            </a:pPr>
            <a:r>
              <a:rPr lang="en" sz="1000">
                <a:solidFill>
                  <a:schemeClr val="dk1"/>
                </a:solidFill>
                <a:latin typeface="Helvetica Neue"/>
                <a:ea typeface="Helvetica Neue"/>
                <a:cs typeface="Helvetica Neue"/>
                <a:sym typeface="Helvetica Neue"/>
              </a:rPr>
              <a:t>I also obtained aerial photographs of the area from the Suzzallo library at UW, and scanned these maps and uploaded them to Google Drive. I was able to find aerial photographs from 1944, 1965, 1971 and 1978.</a:t>
            </a:r>
            <a:endParaRPr sz="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For more recent data, I found images from Google Earth Pro spanning from 1998 to 2022. </a:t>
            </a:r>
            <a:endParaRPr sz="1000">
              <a:solidFill>
                <a:schemeClr val="dk1"/>
              </a:solidFill>
              <a:latin typeface="Helvetica Neue"/>
              <a:ea typeface="Helvetica Neue"/>
              <a:cs typeface="Helvetica Neue"/>
              <a:sym typeface="Helvetica Neue"/>
            </a:endParaRPr>
          </a:p>
          <a:p>
            <a:pPr indent="-292100" lvl="0" marL="457200" rtl="0" algn="l">
              <a:lnSpc>
                <a:spcPct val="100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I added the photographs to the map and georeferenced them.</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118"/>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11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53"/>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153"/>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2" name="Google Shape;52;p15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5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9" name="Shape 59"/>
        <p:cNvGrpSpPr/>
        <p:nvPr/>
      </p:nvGrpSpPr>
      <p:grpSpPr>
        <a:xfrm>
          <a:off x="0" y="0"/>
          <a:ext cx="0" cy="0"/>
          <a:chOff x="0" y="0"/>
          <a:chExt cx="0" cy="0"/>
        </a:xfrm>
      </p:grpSpPr>
      <p:sp>
        <p:nvSpPr>
          <p:cNvPr id="60" name="Google Shape;60;p1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1" name="Google Shape;61;p14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2" name="Google Shape;62;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1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6" name="Google Shape;66;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sp>
        <p:nvSpPr>
          <p:cNvPr id="68" name="Google Shape;68;p18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9" name="Google Shape;69;p18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 name="Google Shape;70;p1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18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4" name="Google Shape;74;p18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5" name="Google Shape;75;p1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 name="Google Shape;78;p1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19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1" name="Google Shape;81;p19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2" name="Google Shape;82;p1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19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5" name="Google Shape;85;p1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19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9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9" name="Google Shape;89;p19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0" name="Google Shape;90;p19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1" name="Google Shape;91;p1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grpSp>
        <p:nvGrpSpPr>
          <p:cNvPr id="13" name="Google Shape;13;p119"/>
          <p:cNvGrpSpPr/>
          <p:nvPr/>
        </p:nvGrpSpPr>
        <p:grpSpPr>
          <a:xfrm>
            <a:off x="4350279" y="2855377"/>
            <a:ext cx="443589" cy="105632"/>
            <a:chOff x="4137525" y="2915950"/>
            <a:chExt cx="869100" cy="207000"/>
          </a:xfrm>
        </p:grpSpPr>
        <p:sp>
          <p:nvSpPr>
            <p:cNvPr id="14" name="Google Shape;14;p119"/>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19"/>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19"/>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119"/>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8" name="Google Shape;18;p119"/>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 name="Google Shape;19;p11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19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4" name="Google Shape;94;p1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19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7" name="Google Shape;97;p19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8" name="Google Shape;98;p1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1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 name="Google Shape;22;p1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2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 name="Google Shape;27;p1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8" name="Google Shape;28;p12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1" name="Google Shape;31;p14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1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 name="Google Shape;34;p1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p14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150"/>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8" name="Google Shape;38;p15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15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 name="Google Shape;41;p15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151"/>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151"/>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15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45" name="Google Shape;45;p15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5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1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8" name="Google Shape;8;p11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5" name="Shape 55"/>
        <p:cNvGrpSpPr/>
        <p:nvPr/>
      </p:nvGrpSpPr>
      <p:grpSpPr>
        <a:xfrm>
          <a:off x="0" y="0"/>
          <a:ext cx="0" cy="0"/>
          <a:chOff x="0" y="0"/>
          <a:chExt cx="0" cy="0"/>
        </a:xfrm>
      </p:grpSpPr>
      <p:sp>
        <p:nvSpPr>
          <p:cNvPr id="56" name="Google Shape;56;p1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7" name="Google Shape;57;p1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8" name="Google Shape;58;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4" name="Shape 104"/>
        <p:cNvGrpSpPr/>
        <p:nvPr/>
      </p:nvGrpSpPr>
      <p:grpSpPr>
        <a:xfrm>
          <a:off x="0" y="0"/>
          <a:ext cx="0" cy="0"/>
          <a:chOff x="0" y="0"/>
          <a:chExt cx="0" cy="0"/>
        </a:xfrm>
      </p:grpSpPr>
      <p:sp>
        <p:nvSpPr>
          <p:cNvPr id="105" name="Google Shape;105;p99"/>
          <p:cNvSpPr txBox="1"/>
          <p:nvPr>
            <p:ph type="ctrTitle"/>
          </p:nvPr>
        </p:nvSpPr>
        <p:spPr>
          <a:xfrm>
            <a:off x="671250" y="762000"/>
            <a:ext cx="7801500" cy="1959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b="1" lang="en" sz="4000">
                <a:solidFill>
                  <a:srgbClr val="351C75"/>
                </a:solidFill>
                <a:latin typeface="Helvetica Neue"/>
                <a:ea typeface="Helvetica Neue"/>
                <a:cs typeface="Helvetica Neue"/>
                <a:sym typeface="Helvetica Neue"/>
              </a:rPr>
              <a:t>Changes to the Shoreline of Mud Bay, Bellingham, Washington</a:t>
            </a:r>
            <a:endParaRPr b="1" sz="4000">
              <a:solidFill>
                <a:srgbClr val="351C75"/>
              </a:solidFill>
              <a:latin typeface="Helvetica Neue"/>
              <a:ea typeface="Helvetica Neue"/>
              <a:cs typeface="Helvetica Neue"/>
              <a:sym typeface="Helvetica Neue"/>
            </a:endParaRPr>
          </a:p>
        </p:txBody>
      </p:sp>
      <p:sp>
        <p:nvSpPr>
          <p:cNvPr id="106" name="Google Shape;106;p9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3000">
                <a:solidFill>
                  <a:srgbClr val="674EA7"/>
                </a:solidFill>
                <a:latin typeface="Helvetica Neue"/>
                <a:ea typeface="Helvetica Neue"/>
                <a:cs typeface="Helvetica Neue"/>
                <a:sym typeface="Helvetica Neue"/>
              </a:rPr>
              <a:t>Ruby Leotta</a:t>
            </a:r>
            <a:endParaRPr b="1" sz="3000">
              <a:solidFill>
                <a:srgbClr val="674EA7"/>
              </a:solidFill>
              <a:latin typeface="Helvetica Neue"/>
              <a:ea typeface="Helvetica Neue"/>
              <a:cs typeface="Helvetica Neue"/>
              <a:sym typeface="Helvetica Neue"/>
            </a:endParaRPr>
          </a:p>
        </p:txBody>
      </p:sp>
      <p:sp>
        <p:nvSpPr>
          <p:cNvPr id="107" name="Google Shape;107;p99"/>
          <p:cNvSpPr txBox="1"/>
          <p:nvPr>
            <p:ph idx="1" type="subTitle"/>
          </p:nvPr>
        </p:nvSpPr>
        <p:spPr>
          <a:xfrm>
            <a:off x="311700" y="36267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2500">
                <a:solidFill>
                  <a:srgbClr val="8E7CC3"/>
                </a:solidFill>
                <a:latin typeface="Helvetica Neue"/>
                <a:ea typeface="Helvetica Neue"/>
                <a:cs typeface="Helvetica Neue"/>
                <a:sym typeface="Helvetica Neue"/>
              </a:rPr>
              <a:t>UW Dept. of Earth and Space Sciences</a:t>
            </a:r>
            <a:endParaRPr b="1" sz="2500">
              <a:solidFill>
                <a:srgbClr val="8E7CC3"/>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76" name="Shape 176"/>
        <p:cNvGrpSpPr/>
        <p:nvPr/>
      </p:nvGrpSpPr>
      <p:grpSpPr>
        <a:xfrm>
          <a:off x="0" y="0"/>
          <a:ext cx="0" cy="0"/>
          <a:chOff x="0" y="0"/>
          <a:chExt cx="0" cy="0"/>
        </a:xfrm>
      </p:grpSpPr>
      <p:sp>
        <p:nvSpPr>
          <p:cNvPr id="177" name="Google Shape;177;p10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Methods</a:t>
            </a:r>
            <a:endParaRPr b="1" sz="3520">
              <a:solidFill>
                <a:srgbClr val="8E7CC3"/>
              </a:solidFill>
              <a:latin typeface="Helvetica Neue"/>
              <a:ea typeface="Helvetica Neue"/>
              <a:cs typeface="Helvetica Neue"/>
              <a:sym typeface="Helvetica Neue"/>
            </a:endParaRPr>
          </a:p>
        </p:txBody>
      </p:sp>
      <p:pic>
        <p:nvPicPr>
          <p:cNvPr id="178" name="Google Shape;178;p108"/>
          <p:cNvPicPr preferRelativeResize="0"/>
          <p:nvPr/>
        </p:nvPicPr>
        <p:blipFill rotWithShape="1">
          <a:blip r:embed="rId3">
            <a:alphaModFix/>
          </a:blip>
          <a:srcRect b="0" l="0" r="0" t="0"/>
          <a:stretch/>
        </p:blipFill>
        <p:spPr>
          <a:xfrm>
            <a:off x="80050" y="2020738"/>
            <a:ext cx="4437251" cy="3038962"/>
          </a:xfrm>
          <a:prstGeom prst="rect">
            <a:avLst/>
          </a:prstGeom>
          <a:noFill/>
          <a:ln>
            <a:noFill/>
          </a:ln>
        </p:spPr>
      </p:pic>
      <p:pic>
        <p:nvPicPr>
          <p:cNvPr id="179" name="Google Shape;179;p108"/>
          <p:cNvPicPr preferRelativeResize="0"/>
          <p:nvPr/>
        </p:nvPicPr>
        <p:blipFill rotWithShape="1">
          <a:blip r:embed="rId4">
            <a:alphaModFix/>
          </a:blip>
          <a:srcRect b="5410" l="2276" r="0" t="0"/>
          <a:stretch/>
        </p:blipFill>
        <p:spPr>
          <a:xfrm>
            <a:off x="4643900" y="57625"/>
            <a:ext cx="4437251" cy="2990775"/>
          </a:xfrm>
          <a:prstGeom prst="rect">
            <a:avLst/>
          </a:prstGeom>
          <a:noFill/>
          <a:ln>
            <a:noFill/>
          </a:ln>
        </p:spPr>
      </p:pic>
      <p:pic>
        <p:nvPicPr>
          <p:cNvPr id="180" name="Google Shape;180;p108"/>
          <p:cNvPicPr preferRelativeResize="0"/>
          <p:nvPr/>
        </p:nvPicPr>
        <p:blipFill rotWithShape="1">
          <a:blip r:embed="rId5">
            <a:alphaModFix/>
          </a:blip>
          <a:srcRect b="0" l="6593" r="32972" t="18460"/>
          <a:stretch/>
        </p:blipFill>
        <p:spPr>
          <a:xfrm>
            <a:off x="3528050" y="261900"/>
            <a:ext cx="1311650" cy="2209175"/>
          </a:xfrm>
          <a:prstGeom prst="rect">
            <a:avLst/>
          </a:prstGeom>
          <a:noFill/>
          <a:ln>
            <a:noFill/>
          </a:ln>
        </p:spPr>
      </p:pic>
      <p:sp>
        <p:nvSpPr>
          <p:cNvPr id="181" name="Google Shape;181;p108"/>
          <p:cNvSpPr txBox="1"/>
          <p:nvPr/>
        </p:nvSpPr>
        <p:spPr>
          <a:xfrm>
            <a:off x="4517300" y="3727500"/>
            <a:ext cx="2163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latin typeface="Helvetica Neue"/>
                <a:ea typeface="Helvetica Neue"/>
                <a:cs typeface="Helvetica Neue"/>
                <a:sym typeface="Helvetica Neue"/>
              </a:rPr>
              <a:t>Digitized shorelines compared to CUSP</a:t>
            </a:r>
            <a:endParaRPr b="1" i="0" sz="2000" u="none" cap="none" strike="noStrike">
              <a:solidFill>
                <a:srgbClr val="674EA7"/>
              </a:solidFill>
              <a:latin typeface="Helvetica Neue"/>
              <a:ea typeface="Helvetica Neue"/>
              <a:cs typeface="Helvetica Neue"/>
              <a:sym typeface="Helvetica Neue"/>
            </a:endParaRPr>
          </a:p>
        </p:txBody>
      </p:sp>
      <p:sp>
        <p:nvSpPr>
          <p:cNvPr id="182" name="Google Shape;182;p108"/>
          <p:cNvSpPr txBox="1"/>
          <p:nvPr/>
        </p:nvSpPr>
        <p:spPr>
          <a:xfrm>
            <a:off x="80050" y="1589650"/>
            <a:ext cx="1716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674EA7"/>
                </a:solidFill>
                <a:latin typeface="Helvetica Neue"/>
                <a:ea typeface="Helvetica Neue"/>
                <a:cs typeface="Helvetica Neue"/>
                <a:sym typeface="Helvetica Neue"/>
              </a:rPr>
              <a:t>Vegetation Line</a:t>
            </a:r>
            <a:endParaRPr b="1" i="0" sz="1600" u="none" cap="none" strike="noStrike">
              <a:solidFill>
                <a:srgbClr val="674EA7"/>
              </a:solidFill>
              <a:latin typeface="Helvetica Neue"/>
              <a:ea typeface="Helvetica Neue"/>
              <a:cs typeface="Helvetica Neue"/>
              <a:sym typeface="Helvetica Neue"/>
            </a:endParaRPr>
          </a:p>
        </p:txBody>
      </p:sp>
      <p:sp>
        <p:nvSpPr>
          <p:cNvPr id="183" name="Google Shape;183;p108"/>
          <p:cNvSpPr txBox="1"/>
          <p:nvPr/>
        </p:nvSpPr>
        <p:spPr>
          <a:xfrm>
            <a:off x="7853250" y="3048400"/>
            <a:ext cx="1227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674EA7"/>
                </a:solidFill>
                <a:latin typeface="Helvetica Neue"/>
                <a:ea typeface="Helvetica Neue"/>
                <a:cs typeface="Helvetica Neue"/>
                <a:sym typeface="Helvetica Neue"/>
              </a:rPr>
              <a:t>Water Line</a:t>
            </a:r>
            <a:endParaRPr b="1" i="0" sz="1600" u="none" cap="none" strike="noStrike">
              <a:solidFill>
                <a:srgbClr val="674EA7"/>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87" name="Shape 187"/>
        <p:cNvGrpSpPr/>
        <p:nvPr/>
      </p:nvGrpSpPr>
      <p:grpSpPr>
        <a:xfrm>
          <a:off x="0" y="0"/>
          <a:ext cx="0" cy="0"/>
          <a:chOff x="0" y="0"/>
          <a:chExt cx="0" cy="0"/>
        </a:xfrm>
      </p:grpSpPr>
      <p:sp>
        <p:nvSpPr>
          <p:cNvPr id="188" name="Google Shape;188;p10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Methods</a:t>
            </a:r>
            <a:endParaRPr b="1" sz="3520">
              <a:solidFill>
                <a:srgbClr val="8E7CC3"/>
              </a:solidFill>
              <a:latin typeface="Helvetica Neue"/>
              <a:ea typeface="Helvetica Neue"/>
              <a:cs typeface="Helvetica Neue"/>
              <a:sym typeface="Helvetica Neue"/>
            </a:endParaRPr>
          </a:p>
        </p:txBody>
      </p:sp>
      <p:pic>
        <p:nvPicPr>
          <p:cNvPr id="189" name="Google Shape;189;p109"/>
          <p:cNvPicPr preferRelativeResize="0"/>
          <p:nvPr/>
        </p:nvPicPr>
        <p:blipFill rotWithShape="1">
          <a:blip r:embed="rId3">
            <a:alphaModFix/>
          </a:blip>
          <a:srcRect b="703" l="1347" r="1723" t="2920"/>
          <a:stretch/>
        </p:blipFill>
        <p:spPr>
          <a:xfrm>
            <a:off x="57324" y="1280749"/>
            <a:ext cx="3593350" cy="2758399"/>
          </a:xfrm>
          <a:prstGeom prst="rect">
            <a:avLst/>
          </a:prstGeom>
          <a:noFill/>
          <a:ln>
            <a:noFill/>
          </a:ln>
        </p:spPr>
      </p:pic>
      <p:sp>
        <p:nvSpPr>
          <p:cNvPr id="190" name="Google Shape;190;p109"/>
          <p:cNvSpPr txBox="1"/>
          <p:nvPr/>
        </p:nvSpPr>
        <p:spPr>
          <a:xfrm>
            <a:off x="1240050" y="1623475"/>
            <a:ext cx="1227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674EA7"/>
                </a:solidFill>
                <a:latin typeface="Helvetica Neue"/>
                <a:ea typeface="Helvetica Neue"/>
                <a:cs typeface="Helvetica Neue"/>
                <a:sym typeface="Helvetica Neue"/>
              </a:rPr>
              <a:t>1944</a:t>
            </a:r>
            <a:endParaRPr b="1" i="0" sz="1600" u="none" cap="none" strike="noStrike">
              <a:solidFill>
                <a:srgbClr val="674EA7"/>
              </a:solidFill>
              <a:latin typeface="Helvetica Neue"/>
              <a:ea typeface="Helvetica Neue"/>
              <a:cs typeface="Helvetica Neue"/>
              <a:sym typeface="Helvetica Neue"/>
            </a:endParaRPr>
          </a:p>
        </p:txBody>
      </p:sp>
      <p:pic>
        <p:nvPicPr>
          <p:cNvPr id="191" name="Google Shape;191;p109"/>
          <p:cNvPicPr preferRelativeResize="0"/>
          <p:nvPr/>
        </p:nvPicPr>
        <p:blipFill rotWithShape="1">
          <a:blip r:embed="rId4">
            <a:alphaModFix/>
          </a:blip>
          <a:srcRect b="0" l="0" r="0" t="0"/>
          <a:stretch/>
        </p:blipFill>
        <p:spPr>
          <a:xfrm>
            <a:off x="5365575" y="2240249"/>
            <a:ext cx="3711593" cy="2817276"/>
          </a:xfrm>
          <a:prstGeom prst="rect">
            <a:avLst/>
          </a:prstGeom>
          <a:noFill/>
          <a:ln>
            <a:noFill/>
          </a:ln>
        </p:spPr>
      </p:pic>
      <p:pic>
        <p:nvPicPr>
          <p:cNvPr id="192" name="Google Shape;192;p109"/>
          <p:cNvPicPr preferRelativeResize="0"/>
          <p:nvPr/>
        </p:nvPicPr>
        <p:blipFill rotWithShape="1">
          <a:blip r:embed="rId5">
            <a:alphaModFix/>
          </a:blip>
          <a:srcRect b="0" l="0" r="0" t="1019"/>
          <a:stretch/>
        </p:blipFill>
        <p:spPr>
          <a:xfrm>
            <a:off x="3650675" y="67875"/>
            <a:ext cx="3593351" cy="2736126"/>
          </a:xfrm>
          <a:prstGeom prst="rect">
            <a:avLst/>
          </a:prstGeom>
          <a:noFill/>
          <a:ln>
            <a:noFill/>
          </a:ln>
        </p:spPr>
      </p:pic>
      <p:sp>
        <p:nvSpPr>
          <p:cNvPr id="193" name="Google Shape;193;p109"/>
          <p:cNvSpPr txBox="1"/>
          <p:nvPr/>
        </p:nvSpPr>
        <p:spPr>
          <a:xfrm>
            <a:off x="4833400" y="445025"/>
            <a:ext cx="1227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674EA7"/>
                </a:solidFill>
                <a:latin typeface="Helvetica Neue"/>
                <a:ea typeface="Helvetica Neue"/>
                <a:cs typeface="Helvetica Neue"/>
                <a:sym typeface="Helvetica Neue"/>
              </a:rPr>
              <a:t>1965</a:t>
            </a:r>
            <a:endParaRPr b="1" i="0" sz="1600" u="none" cap="none" strike="noStrike">
              <a:solidFill>
                <a:srgbClr val="674EA7"/>
              </a:solidFill>
              <a:latin typeface="Helvetica Neue"/>
              <a:ea typeface="Helvetica Neue"/>
              <a:cs typeface="Helvetica Neue"/>
              <a:sym typeface="Helvetica Neue"/>
            </a:endParaRPr>
          </a:p>
        </p:txBody>
      </p:sp>
      <p:sp>
        <p:nvSpPr>
          <p:cNvPr id="194" name="Google Shape;194;p109"/>
          <p:cNvSpPr txBox="1"/>
          <p:nvPr/>
        </p:nvSpPr>
        <p:spPr>
          <a:xfrm>
            <a:off x="6607425" y="2749700"/>
            <a:ext cx="1227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674EA7"/>
                </a:solidFill>
                <a:latin typeface="Helvetica Neue"/>
                <a:ea typeface="Helvetica Neue"/>
                <a:cs typeface="Helvetica Neue"/>
                <a:sym typeface="Helvetica Neue"/>
              </a:rPr>
              <a:t>2022</a:t>
            </a:r>
            <a:endParaRPr b="1" i="0" sz="1600" u="none" cap="none" strike="noStrike">
              <a:solidFill>
                <a:srgbClr val="674EA7"/>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98" name="Shape 198"/>
        <p:cNvGrpSpPr/>
        <p:nvPr/>
      </p:nvGrpSpPr>
      <p:grpSpPr>
        <a:xfrm>
          <a:off x="0" y="0"/>
          <a:ext cx="0" cy="0"/>
          <a:chOff x="0" y="0"/>
          <a:chExt cx="0" cy="0"/>
        </a:xfrm>
      </p:grpSpPr>
      <p:sp>
        <p:nvSpPr>
          <p:cNvPr id="199" name="Google Shape;199;p11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Results and Discussion</a:t>
            </a:r>
            <a:endParaRPr b="1" sz="3520">
              <a:solidFill>
                <a:srgbClr val="8E7CC3"/>
              </a:solidFill>
              <a:latin typeface="Helvetica Neue"/>
              <a:ea typeface="Helvetica Neue"/>
              <a:cs typeface="Helvetica Neue"/>
              <a:sym typeface="Helvetica Neue"/>
            </a:endParaRPr>
          </a:p>
        </p:txBody>
      </p:sp>
      <p:pic>
        <p:nvPicPr>
          <p:cNvPr id="200" name="Google Shape;200;p110"/>
          <p:cNvPicPr preferRelativeResize="0"/>
          <p:nvPr/>
        </p:nvPicPr>
        <p:blipFill rotWithShape="1">
          <a:blip r:embed="rId3">
            <a:alphaModFix/>
          </a:blip>
          <a:srcRect b="1891" l="0" r="0" t="1478"/>
          <a:stretch/>
        </p:blipFill>
        <p:spPr>
          <a:xfrm>
            <a:off x="60775" y="1582025"/>
            <a:ext cx="9022474" cy="3006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04" name="Shape 204"/>
        <p:cNvGrpSpPr/>
        <p:nvPr/>
      </p:nvGrpSpPr>
      <p:grpSpPr>
        <a:xfrm>
          <a:off x="0" y="0"/>
          <a:ext cx="0" cy="0"/>
          <a:chOff x="0" y="0"/>
          <a:chExt cx="0" cy="0"/>
        </a:xfrm>
      </p:grpSpPr>
      <p:sp>
        <p:nvSpPr>
          <p:cNvPr id="205" name="Google Shape;205;p11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Results and Discussion</a:t>
            </a:r>
            <a:endParaRPr b="1" sz="3520">
              <a:solidFill>
                <a:srgbClr val="8E7CC3"/>
              </a:solidFill>
              <a:latin typeface="Helvetica Neue"/>
              <a:ea typeface="Helvetica Neue"/>
              <a:cs typeface="Helvetica Neue"/>
              <a:sym typeface="Helvetica Neue"/>
            </a:endParaRPr>
          </a:p>
        </p:txBody>
      </p:sp>
      <p:pic>
        <p:nvPicPr>
          <p:cNvPr id="206" name="Google Shape;206;p111"/>
          <p:cNvPicPr preferRelativeResize="0"/>
          <p:nvPr/>
        </p:nvPicPr>
        <p:blipFill rotWithShape="1">
          <a:blip r:embed="rId3">
            <a:alphaModFix/>
          </a:blip>
          <a:srcRect b="0" l="0" r="0" t="0"/>
          <a:stretch/>
        </p:blipFill>
        <p:spPr>
          <a:xfrm>
            <a:off x="72975" y="1570025"/>
            <a:ext cx="8998050" cy="304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0" name="Shape 210"/>
        <p:cNvGrpSpPr/>
        <p:nvPr/>
      </p:nvGrpSpPr>
      <p:grpSpPr>
        <a:xfrm>
          <a:off x="0" y="0"/>
          <a:ext cx="0" cy="0"/>
          <a:chOff x="0" y="0"/>
          <a:chExt cx="0" cy="0"/>
        </a:xfrm>
      </p:grpSpPr>
      <p:sp>
        <p:nvSpPr>
          <p:cNvPr id="211" name="Google Shape;211;p11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320">
                <a:solidFill>
                  <a:srgbClr val="8E7CC3"/>
                </a:solidFill>
                <a:latin typeface="Helvetica Neue"/>
                <a:ea typeface="Helvetica Neue"/>
                <a:cs typeface="Helvetica Neue"/>
                <a:sym typeface="Helvetica Neue"/>
              </a:rPr>
              <a:t>Results and Discussion</a:t>
            </a:r>
            <a:endParaRPr b="1" sz="3320">
              <a:solidFill>
                <a:srgbClr val="8E7CC3"/>
              </a:solidFill>
              <a:latin typeface="Helvetica Neue"/>
              <a:ea typeface="Helvetica Neue"/>
              <a:cs typeface="Helvetica Neue"/>
              <a:sym typeface="Helvetica Neue"/>
            </a:endParaRPr>
          </a:p>
        </p:txBody>
      </p:sp>
      <p:pic>
        <p:nvPicPr>
          <p:cNvPr id="212" name="Google Shape;212;p112"/>
          <p:cNvPicPr preferRelativeResize="0"/>
          <p:nvPr/>
        </p:nvPicPr>
        <p:blipFill rotWithShape="1">
          <a:blip r:embed="rId3">
            <a:alphaModFix/>
          </a:blip>
          <a:srcRect b="0" l="0" r="0" t="0"/>
          <a:stretch/>
        </p:blipFill>
        <p:spPr>
          <a:xfrm>
            <a:off x="1904238" y="1194600"/>
            <a:ext cx="5335518" cy="3456300"/>
          </a:xfrm>
          <a:prstGeom prst="rect">
            <a:avLst/>
          </a:prstGeom>
          <a:noFill/>
          <a:ln>
            <a:noFill/>
          </a:ln>
        </p:spPr>
      </p:pic>
      <p:sp>
        <p:nvSpPr>
          <p:cNvPr id="213" name="Google Shape;213;p112"/>
          <p:cNvSpPr txBox="1"/>
          <p:nvPr/>
        </p:nvSpPr>
        <p:spPr>
          <a:xfrm>
            <a:off x="1189950" y="4650900"/>
            <a:ext cx="67641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000"/>
              <a:buFont typeface="Arial"/>
              <a:buNone/>
            </a:pPr>
            <a:r>
              <a:rPr b="1" i="0" lang="en" sz="2000" u="none" cap="none" strike="noStrike">
                <a:solidFill>
                  <a:srgbClr val="674EA7"/>
                </a:solidFill>
                <a:latin typeface="Helvetica Neue"/>
                <a:ea typeface="Helvetica Neue"/>
                <a:cs typeface="Helvetica Neue"/>
                <a:sym typeface="Helvetica Neue"/>
              </a:rPr>
              <a:t>Earliest recorded shoreline (1887) compared to CUSP</a:t>
            </a:r>
            <a:endParaRPr b="1" i="0" sz="2000" u="none" cap="none" strike="noStrike">
              <a:solidFill>
                <a:srgbClr val="674EA7"/>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7" name="Shape 217"/>
        <p:cNvGrpSpPr/>
        <p:nvPr/>
      </p:nvGrpSpPr>
      <p:grpSpPr>
        <a:xfrm>
          <a:off x="0" y="0"/>
          <a:ext cx="0" cy="0"/>
          <a:chOff x="0" y="0"/>
          <a:chExt cx="0" cy="0"/>
        </a:xfrm>
      </p:grpSpPr>
      <p:sp>
        <p:nvSpPr>
          <p:cNvPr id="218" name="Google Shape;218;p113"/>
          <p:cNvSpPr txBox="1"/>
          <p:nvPr>
            <p:ph type="title"/>
          </p:nvPr>
        </p:nvSpPr>
        <p:spPr>
          <a:xfrm>
            <a:off x="311700" y="2218050"/>
            <a:ext cx="8520600" cy="70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3520">
                <a:solidFill>
                  <a:srgbClr val="351C75"/>
                </a:solidFill>
                <a:latin typeface="Helvetica Neue"/>
                <a:ea typeface="Helvetica Neue"/>
                <a:cs typeface="Helvetica Neue"/>
                <a:sym typeface="Helvetica Neue"/>
              </a:rPr>
              <a:t>What’s Next?</a:t>
            </a:r>
            <a:endParaRPr b="1" sz="3520">
              <a:solidFill>
                <a:srgbClr val="351C75"/>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22" name="Shape 222"/>
        <p:cNvGrpSpPr/>
        <p:nvPr/>
      </p:nvGrpSpPr>
      <p:grpSpPr>
        <a:xfrm>
          <a:off x="0" y="0"/>
          <a:ext cx="0" cy="0"/>
          <a:chOff x="0" y="0"/>
          <a:chExt cx="0" cy="0"/>
        </a:xfrm>
      </p:grpSpPr>
      <p:sp>
        <p:nvSpPr>
          <p:cNvPr id="223" name="Google Shape;223;p114"/>
          <p:cNvSpPr txBox="1"/>
          <p:nvPr>
            <p:ph type="title"/>
          </p:nvPr>
        </p:nvSpPr>
        <p:spPr>
          <a:xfrm>
            <a:off x="2506818" y="2218050"/>
            <a:ext cx="4130364" cy="70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b="1" lang="en" sz="5020">
                <a:solidFill>
                  <a:srgbClr val="351C75"/>
                </a:solidFill>
                <a:latin typeface="Helvetica Neue"/>
                <a:ea typeface="Helvetica Neue"/>
                <a:cs typeface="Helvetica Neue"/>
                <a:sym typeface="Helvetica Neue"/>
              </a:rPr>
              <a:t>Thank you!</a:t>
            </a:r>
            <a:endParaRPr b="1" sz="5020">
              <a:solidFill>
                <a:srgbClr val="351C75"/>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1" name="Shape 111"/>
        <p:cNvGrpSpPr/>
        <p:nvPr/>
      </p:nvGrpSpPr>
      <p:grpSpPr>
        <a:xfrm>
          <a:off x="0" y="0"/>
          <a:ext cx="0" cy="0"/>
          <a:chOff x="0" y="0"/>
          <a:chExt cx="0" cy="0"/>
        </a:xfrm>
      </p:grpSpPr>
      <p:pic>
        <p:nvPicPr>
          <p:cNvPr id="112" name="Google Shape;112;p100"/>
          <p:cNvPicPr preferRelativeResize="0"/>
          <p:nvPr/>
        </p:nvPicPr>
        <p:blipFill rotWithShape="1">
          <a:blip r:embed="rId3">
            <a:alphaModFix/>
          </a:blip>
          <a:srcRect b="0" l="0" r="0" t="0"/>
          <a:stretch/>
        </p:blipFill>
        <p:spPr>
          <a:xfrm>
            <a:off x="1523175" y="152400"/>
            <a:ext cx="6097658"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6" name="Shape 116"/>
        <p:cNvGrpSpPr/>
        <p:nvPr/>
      </p:nvGrpSpPr>
      <p:grpSpPr>
        <a:xfrm>
          <a:off x="0" y="0"/>
          <a:ext cx="0" cy="0"/>
          <a:chOff x="0" y="0"/>
          <a:chExt cx="0" cy="0"/>
        </a:xfrm>
      </p:grpSpPr>
      <p:pic>
        <p:nvPicPr>
          <p:cNvPr id="117" name="Google Shape;117;p101"/>
          <p:cNvPicPr preferRelativeResize="0"/>
          <p:nvPr/>
        </p:nvPicPr>
        <p:blipFill rotWithShape="1">
          <a:blip r:embed="rId3">
            <a:alphaModFix/>
          </a:blip>
          <a:srcRect b="0" l="0" r="0" t="0"/>
          <a:stretch/>
        </p:blipFill>
        <p:spPr>
          <a:xfrm>
            <a:off x="116950" y="92975"/>
            <a:ext cx="3648075" cy="3362325"/>
          </a:xfrm>
          <a:prstGeom prst="rect">
            <a:avLst/>
          </a:prstGeom>
          <a:noFill/>
          <a:ln>
            <a:noFill/>
          </a:ln>
        </p:spPr>
      </p:pic>
      <p:pic>
        <p:nvPicPr>
          <p:cNvPr id="118" name="Google Shape;118;p101"/>
          <p:cNvPicPr preferRelativeResize="0"/>
          <p:nvPr/>
        </p:nvPicPr>
        <p:blipFill rotWithShape="1">
          <a:blip r:embed="rId4">
            <a:alphaModFix/>
          </a:blip>
          <a:srcRect b="0" l="0" r="0" t="0"/>
          <a:stretch/>
        </p:blipFill>
        <p:spPr>
          <a:xfrm>
            <a:off x="5787100" y="92963"/>
            <a:ext cx="3243175" cy="4957574"/>
          </a:xfrm>
          <a:prstGeom prst="rect">
            <a:avLst/>
          </a:prstGeom>
          <a:noFill/>
          <a:ln>
            <a:noFill/>
          </a:ln>
        </p:spPr>
      </p:pic>
      <p:pic>
        <p:nvPicPr>
          <p:cNvPr id="119" name="Google Shape;119;p101"/>
          <p:cNvPicPr preferRelativeResize="0"/>
          <p:nvPr/>
        </p:nvPicPr>
        <p:blipFill rotWithShape="1">
          <a:blip r:embed="rId5">
            <a:alphaModFix/>
          </a:blip>
          <a:srcRect b="0" l="0" r="0" t="0"/>
          <a:stretch/>
        </p:blipFill>
        <p:spPr>
          <a:xfrm>
            <a:off x="2277075" y="1402525"/>
            <a:ext cx="4163950" cy="3078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23" name="Shape 123"/>
        <p:cNvGrpSpPr/>
        <p:nvPr/>
      </p:nvGrpSpPr>
      <p:grpSpPr>
        <a:xfrm>
          <a:off x="0" y="0"/>
          <a:ext cx="0" cy="0"/>
          <a:chOff x="0" y="0"/>
          <a:chExt cx="0" cy="0"/>
        </a:xfrm>
      </p:grpSpPr>
      <p:sp>
        <p:nvSpPr>
          <p:cNvPr id="124" name="Google Shape;124;p10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351C75"/>
                </a:solidFill>
                <a:latin typeface="Helvetica Neue"/>
                <a:ea typeface="Helvetica Neue"/>
                <a:cs typeface="Helvetica Neue"/>
                <a:sym typeface="Helvetica Neue"/>
              </a:rPr>
              <a:t>Background</a:t>
            </a:r>
            <a:endParaRPr b="1" sz="3520">
              <a:solidFill>
                <a:srgbClr val="351C75"/>
              </a:solidFill>
              <a:latin typeface="Helvetica Neue"/>
              <a:ea typeface="Helvetica Neue"/>
              <a:cs typeface="Helvetica Neue"/>
              <a:sym typeface="Helvetica Neue"/>
            </a:endParaRPr>
          </a:p>
        </p:txBody>
      </p:sp>
      <p:sp>
        <p:nvSpPr>
          <p:cNvPr id="125" name="Google Shape;125;p102"/>
          <p:cNvSpPr txBox="1"/>
          <p:nvPr>
            <p:ph idx="1" type="body"/>
          </p:nvPr>
        </p:nvSpPr>
        <p:spPr>
          <a:xfrm>
            <a:off x="311700" y="1596000"/>
            <a:ext cx="8520600" cy="1951500"/>
          </a:xfrm>
          <a:prstGeom prst="rect">
            <a:avLst/>
          </a:prstGeom>
          <a:noFill/>
          <a:ln>
            <a:noFill/>
          </a:ln>
        </p:spPr>
        <p:txBody>
          <a:bodyPr anchorCtr="0" anchor="t" bIns="91425" lIns="91425" spcFirstLastPara="1" rIns="91425" wrap="square" tIns="91425">
            <a:normAutofit/>
          </a:bodyPr>
          <a:lstStyle/>
          <a:p>
            <a:pPr indent="-387350" lvl="0" marL="457200" rtl="0" algn="l">
              <a:lnSpc>
                <a:spcPct val="115000"/>
              </a:lnSpc>
              <a:spcBef>
                <a:spcPts val="0"/>
              </a:spcBef>
              <a:spcAft>
                <a:spcPts val="0"/>
              </a:spcAft>
              <a:buClr>
                <a:srgbClr val="674EA7"/>
              </a:buClr>
              <a:buSzPts val="2500"/>
              <a:buFont typeface="Helvetica Neue"/>
              <a:buChar char="●"/>
            </a:pPr>
            <a:r>
              <a:rPr lang="en" sz="2500">
                <a:solidFill>
                  <a:srgbClr val="674EA7"/>
                </a:solidFill>
                <a:latin typeface="Helvetica Neue"/>
                <a:ea typeface="Helvetica Neue"/>
                <a:cs typeface="Helvetica Neue"/>
                <a:sym typeface="Helvetica Neue"/>
              </a:rPr>
              <a:t>Land use in and around area has changed over time</a:t>
            </a:r>
            <a:endParaRPr sz="2500">
              <a:solidFill>
                <a:srgbClr val="674EA7"/>
              </a:solidFill>
              <a:latin typeface="Helvetica Neue"/>
              <a:ea typeface="Helvetica Neue"/>
              <a:cs typeface="Helvetica Neue"/>
              <a:sym typeface="Helvetica Neue"/>
            </a:endParaRPr>
          </a:p>
          <a:p>
            <a:pPr indent="-387350" lvl="1" marL="914400" rtl="0" algn="l">
              <a:lnSpc>
                <a:spcPct val="115000"/>
              </a:lnSpc>
              <a:spcBef>
                <a:spcPts val="0"/>
              </a:spcBef>
              <a:spcAft>
                <a:spcPts val="0"/>
              </a:spcAft>
              <a:buClr>
                <a:srgbClr val="674EA7"/>
              </a:buClr>
              <a:buSzPts val="2500"/>
              <a:buFont typeface="Helvetica Neue"/>
              <a:buChar char="○"/>
            </a:pPr>
            <a:r>
              <a:rPr lang="en" sz="2500">
                <a:solidFill>
                  <a:srgbClr val="674EA7"/>
                </a:solidFill>
                <a:latin typeface="Helvetica Neue"/>
                <a:ea typeface="Helvetica Neue"/>
                <a:cs typeface="Helvetica Neue"/>
                <a:sym typeface="Helvetica Neue"/>
              </a:rPr>
              <a:t>May have caused increased sediment accumulation</a:t>
            </a:r>
            <a:endParaRPr sz="2500">
              <a:solidFill>
                <a:srgbClr val="674EA7"/>
              </a:solidFill>
              <a:latin typeface="Helvetica Neue"/>
              <a:ea typeface="Helvetica Neue"/>
              <a:cs typeface="Helvetica Neue"/>
              <a:sym typeface="Helvetica Neue"/>
            </a:endParaRPr>
          </a:p>
          <a:p>
            <a:pPr indent="-387350" lvl="0" marL="457200" rtl="0" algn="l">
              <a:lnSpc>
                <a:spcPct val="115000"/>
              </a:lnSpc>
              <a:spcBef>
                <a:spcPts val="0"/>
              </a:spcBef>
              <a:spcAft>
                <a:spcPts val="0"/>
              </a:spcAft>
              <a:buClr>
                <a:srgbClr val="674EA7"/>
              </a:buClr>
              <a:buSzPts val="2500"/>
              <a:buFont typeface="Helvetica Neue"/>
              <a:buChar char="●"/>
            </a:pPr>
            <a:r>
              <a:rPr lang="en" sz="2500">
                <a:solidFill>
                  <a:srgbClr val="674EA7"/>
                </a:solidFill>
                <a:latin typeface="Helvetica Neue"/>
                <a:ea typeface="Helvetica Neue"/>
                <a:cs typeface="Helvetica Neue"/>
                <a:sym typeface="Helvetica Neue"/>
              </a:rPr>
              <a:t>Bay is filling will sediment faster than projected sea level rise</a:t>
            </a:r>
            <a:endParaRPr sz="2500">
              <a:solidFill>
                <a:srgbClr val="674EA7"/>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29" name="Shape 129"/>
        <p:cNvGrpSpPr/>
        <p:nvPr/>
      </p:nvGrpSpPr>
      <p:grpSpPr>
        <a:xfrm>
          <a:off x="0" y="0"/>
          <a:ext cx="0" cy="0"/>
          <a:chOff x="0" y="0"/>
          <a:chExt cx="0" cy="0"/>
        </a:xfrm>
      </p:grpSpPr>
      <p:sp>
        <p:nvSpPr>
          <p:cNvPr id="130" name="Google Shape;130;p10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351C75"/>
                </a:solidFill>
                <a:latin typeface="Helvetica Neue"/>
                <a:ea typeface="Helvetica Neue"/>
                <a:cs typeface="Helvetica Neue"/>
                <a:sym typeface="Helvetica Neue"/>
              </a:rPr>
              <a:t>Why is this important?</a:t>
            </a:r>
            <a:endParaRPr b="1" sz="3520">
              <a:solidFill>
                <a:srgbClr val="351C75"/>
              </a:solidFill>
              <a:latin typeface="Helvetica Neue"/>
              <a:ea typeface="Helvetica Neue"/>
              <a:cs typeface="Helvetica Neue"/>
              <a:sym typeface="Helvetica Neue"/>
            </a:endParaRPr>
          </a:p>
        </p:txBody>
      </p:sp>
      <p:sp>
        <p:nvSpPr>
          <p:cNvPr id="131" name="Google Shape;131;p103"/>
          <p:cNvSpPr txBox="1"/>
          <p:nvPr>
            <p:ph idx="1" type="body"/>
          </p:nvPr>
        </p:nvSpPr>
        <p:spPr>
          <a:xfrm>
            <a:off x="311700" y="1834800"/>
            <a:ext cx="8520600" cy="1473900"/>
          </a:xfrm>
          <a:prstGeom prst="rect">
            <a:avLst/>
          </a:prstGeom>
          <a:noFill/>
          <a:ln>
            <a:noFill/>
          </a:ln>
        </p:spPr>
        <p:txBody>
          <a:bodyPr anchorCtr="0" anchor="t" bIns="91425" lIns="91425" spcFirstLastPara="1" rIns="91425" wrap="square" tIns="91425">
            <a:normAutofit lnSpcReduction="10000"/>
          </a:bodyPr>
          <a:lstStyle/>
          <a:p>
            <a:pPr indent="-387350" lvl="0" marL="457200" rtl="0" algn="l">
              <a:lnSpc>
                <a:spcPct val="115000"/>
              </a:lnSpc>
              <a:spcBef>
                <a:spcPts val="0"/>
              </a:spcBef>
              <a:spcAft>
                <a:spcPts val="0"/>
              </a:spcAft>
              <a:buClr>
                <a:srgbClr val="674EA7"/>
              </a:buClr>
              <a:buSzPts val="2500"/>
              <a:buFont typeface="Helvetica Neue"/>
              <a:buChar char="●"/>
            </a:pPr>
            <a:r>
              <a:rPr lang="en" sz="2500">
                <a:solidFill>
                  <a:srgbClr val="674EA7"/>
                </a:solidFill>
                <a:latin typeface="Helvetica Neue"/>
                <a:ea typeface="Helvetica Neue"/>
                <a:cs typeface="Helvetica Neue"/>
                <a:sym typeface="Helvetica Neue"/>
              </a:rPr>
              <a:t>To learn how sea level rise and land-use change affects position of shoreline and sedimentation</a:t>
            </a:r>
            <a:endParaRPr sz="2500">
              <a:solidFill>
                <a:srgbClr val="674EA7"/>
              </a:solidFill>
              <a:latin typeface="Helvetica Neue"/>
              <a:ea typeface="Helvetica Neue"/>
              <a:cs typeface="Helvetica Neue"/>
              <a:sym typeface="Helvetica Neue"/>
            </a:endParaRPr>
          </a:p>
          <a:p>
            <a:pPr indent="-387350" lvl="0" marL="457200" rtl="0" algn="l">
              <a:lnSpc>
                <a:spcPct val="115000"/>
              </a:lnSpc>
              <a:spcBef>
                <a:spcPts val="0"/>
              </a:spcBef>
              <a:spcAft>
                <a:spcPts val="0"/>
              </a:spcAft>
              <a:buClr>
                <a:srgbClr val="674EA7"/>
              </a:buClr>
              <a:buSzPts val="2500"/>
              <a:buFont typeface="Helvetica Neue"/>
              <a:buChar char="●"/>
            </a:pPr>
            <a:r>
              <a:rPr lang="en" sz="2500">
                <a:solidFill>
                  <a:srgbClr val="674EA7"/>
                </a:solidFill>
                <a:latin typeface="Helvetica Neue"/>
                <a:ea typeface="Helvetica Neue"/>
                <a:cs typeface="Helvetica Neue"/>
                <a:sym typeface="Helvetica Neue"/>
              </a:rPr>
              <a:t>Homes near the bay– at risk of flooding?</a:t>
            </a:r>
            <a:endParaRPr sz="2500">
              <a:solidFill>
                <a:srgbClr val="674EA7"/>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35" name="Shape 135"/>
        <p:cNvGrpSpPr/>
        <p:nvPr/>
      </p:nvGrpSpPr>
      <p:grpSpPr>
        <a:xfrm>
          <a:off x="0" y="0"/>
          <a:ext cx="0" cy="0"/>
          <a:chOff x="0" y="0"/>
          <a:chExt cx="0" cy="0"/>
        </a:xfrm>
      </p:grpSpPr>
      <p:sp>
        <p:nvSpPr>
          <p:cNvPr id="136" name="Google Shape;136;p10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Methods</a:t>
            </a:r>
            <a:endParaRPr b="1" sz="3520">
              <a:solidFill>
                <a:srgbClr val="8E7CC3"/>
              </a:solidFill>
              <a:latin typeface="Helvetica Neue"/>
              <a:ea typeface="Helvetica Neue"/>
              <a:cs typeface="Helvetica Neue"/>
              <a:sym typeface="Helvetica Neue"/>
            </a:endParaRPr>
          </a:p>
        </p:txBody>
      </p:sp>
      <p:pic>
        <p:nvPicPr>
          <p:cNvPr id="137" name="Google Shape;137;p104"/>
          <p:cNvPicPr preferRelativeResize="0"/>
          <p:nvPr/>
        </p:nvPicPr>
        <p:blipFill rotWithShape="1">
          <a:blip r:embed="rId3">
            <a:alphaModFix/>
          </a:blip>
          <a:srcRect b="15571" l="6813" r="10293" t="11563"/>
          <a:stretch/>
        </p:blipFill>
        <p:spPr>
          <a:xfrm>
            <a:off x="421125" y="1292175"/>
            <a:ext cx="4951176" cy="3703051"/>
          </a:xfrm>
          <a:prstGeom prst="rect">
            <a:avLst/>
          </a:prstGeom>
          <a:noFill/>
          <a:ln>
            <a:noFill/>
          </a:ln>
        </p:spPr>
      </p:pic>
      <p:pic>
        <p:nvPicPr>
          <p:cNvPr id="138" name="Google Shape;138;p104"/>
          <p:cNvPicPr preferRelativeResize="0"/>
          <p:nvPr/>
        </p:nvPicPr>
        <p:blipFill rotWithShape="1">
          <a:blip r:embed="rId4">
            <a:alphaModFix/>
          </a:blip>
          <a:srcRect b="0" l="39154" r="0" t="6436"/>
          <a:stretch/>
        </p:blipFill>
        <p:spPr>
          <a:xfrm>
            <a:off x="5770525" y="64675"/>
            <a:ext cx="3273999" cy="5014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42" name="Shape 142"/>
        <p:cNvGrpSpPr/>
        <p:nvPr/>
      </p:nvGrpSpPr>
      <p:grpSpPr>
        <a:xfrm>
          <a:off x="0" y="0"/>
          <a:ext cx="0" cy="0"/>
          <a:chOff x="0" y="0"/>
          <a:chExt cx="0" cy="0"/>
        </a:xfrm>
      </p:grpSpPr>
      <p:sp>
        <p:nvSpPr>
          <p:cNvPr id="143" name="Google Shape;143;p10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520">
                <a:solidFill>
                  <a:srgbClr val="8E7CC3"/>
                </a:solidFill>
                <a:latin typeface="Helvetica Neue"/>
                <a:ea typeface="Helvetica Neue"/>
                <a:cs typeface="Helvetica Neue"/>
                <a:sym typeface="Helvetica Neue"/>
              </a:rPr>
              <a:t>Methods</a:t>
            </a:r>
            <a:endParaRPr b="1" sz="3520">
              <a:solidFill>
                <a:srgbClr val="8E7CC3"/>
              </a:solidFill>
              <a:latin typeface="Helvetica Neue"/>
              <a:ea typeface="Helvetica Neue"/>
              <a:cs typeface="Helvetica Neue"/>
              <a:sym typeface="Helvetica Neue"/>
            </a:endParaRPr>
          </a:p>
        </p:txBody>
      </p:sp>
      <p:pic>
        <p:nvPicPr>
          <p:cNvPr id="144" name="Google Shape;144;p105"/>
          <p:cNvPicPr preferRelativeResize="0"/>
          <p:nvPr/>
        </p:nvPicPr>
        <p:blipFill rotWithShape="1">
          <a:blip r:embed="rId3">
            <a:alphaModFix/>
          </a:blip>
          <a:srcRect b="0" l="0" r="0" t="0"/>
          <a:stretch/>
        </p:blipFill>
        <p:spPr>
          <a:xfrm>
            <a:off x="4984700" y="79588"/>
            <a:ext cx="4059826" cy="4984324"/>
          </a:xfrm>
          <a:prstGeom prst="rect">
            <a:avLst/>
          </a:prstGeom>
          <a:noFill/>
          <a:ln>
            <a:noFill/>
          </a:ln>
        </p:spPr>
      </p:pic>
      <p:pic>
        <p:nvPicPr>
          <p:cNvPr id="145" name="Google Shape;145;p105"/>
          <p:cNvPicPr preferRelativeResize="0"/>
          <p:nvPr/>
        </p:nvPicPr>
        <p:blipFill rotWithShape="1">
          <a:blip r:embed="rId4">
            <a:alphaModFix/>
          </a:blip>
          <a:srcRect b="0" l="0" r="0" t="0"/>
          <a:stretch/>
        </p:blipFill>
        <p:spPr>
          <a:xfrm>
            <a:off x="398850" y="1225225"/>
            <a:ext cx="4173141" cy="3686275"/>
          </a:xfrm>
          <a:prstGeom prst="rect">
            <a:avLst/>
          </a:prstGeom>
          <a:noFill/>
          <a:ln>
            <a:noFill/>
          </a:ln>
        </p:spPr>
      </p:pic>
      <p:sp>
        <p:nvSpPr>
          <p:cNvPr id="146" name="Google Shape;146;p105"/>
          <p:cNvSpPr txBox="1"/>
          <p:nvPr/>
        </p:nvSpPr>
        <p:spPr>
          <a:xfrm>
            <a:off x="398850" y="1225225"/>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1887</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106"/>
          <p:cNvSpPr txBox="1"/>
          <p:nvPr>
            <p:ph type="title"/>
          </p:nvPr>
        </p:nvSpPr>
        <p:spPr>
          <a:xfrm>
            <a:off x="0" y="0"/>
            <a:ext cx="22950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020">
                <a:solidFill>
                  <a:srgbClr val="8E7CC3"/>
                </a:solidFill>
                <a:latin typeface="Helvetica Neue"/>
                <a:ea typeface="Helvetica Neue"/>
                <a:cs typeface="Helvetica Neue"/>
                <a:sym typeface="Helvetica Neue"/>
              </a:rPr>
              <a:t>Methods</a:t>
            </a:r>
            <a:endParaRPr b="1" sz="3020">
              <a:solidFill>
                <a:srgbClr val="8E7CC3"/>
              </a:solidFill>
              <a:latin typeface="Helvetica Neue"/>
              <a:ea typeface="Helvetica Neue"/>
              <a:cs typeface="Helvetica Neue"/>
              <a:sym typeface="Helvetica Neue"/>
            </a:endParaRPr>
          </a:p>
        </p:txBody>
      </p:sp>
      <p:pic>
        <p:nvPicPr>
          <p:cNvPr id="152" name="Google Shape;152;p106"/>
          <p:cNvPicPr preferRelativeResize="0"/>
          <p:nvPr/>
        </p:nvPicPr>
        <p:blipFill rotWithShape="1">
          <a:blip r:embed="rId3">
            <a:alphaModFix/>
          </a:blip>
          <a:srcRect b="0" l="0" r="0" t="0"/>
          <a:stretch/>
        </p:blipFill>
        <p:spPr>
          <a:xfrm rot="-5400000">
            <a:off x="2458600" y="-315638"/>
            <a:ext cx="2337950" cy="3297526"/>
          </a:xfrm>
          <a:prstGeom prst="rect">
            <a:avLst/>
          </a:prstGeom>
          <a:noFill/>
          <a:ln>
            <a:noFill/>
          </a:ln>
        </p:spPr>
      </p:pic>
      <p:pic>
        <p:nvPicPr>
          <p:cNvPr id="153" name="Google Shape;153;p106"/>
          <p:cNvPicPr preferRelativeResize="0"/>
          <p:nvPr/>
        </p:nvPicPr>
        <p:blipFill rotWithShape="1">
          <a:blip r:embed="rId4">
            <a:alphaModFix/>
          </a:blip>
          <a:srcRect b="2658" l="1748" r="0" t="5957"/>
          <a:stretch/>
        </p:blipFill>
        <p:spPr>
          <a:xfrm>
            <a:off x="5522375" y="164150"/>
            <a:ext cx="3413126" cy="2337950"/>
          </a:xfrm>
          <a:prstGeom prst="rect">
            <a:avLst/>
          </a:prstGeom>
          <a:noFill/>
          <a:ln>
            <a:noFill/>
          </a:ln>
        </p:spPr>
      </p:pic>
      <p:pic>
        <p:nvPicPr>
          <p:cNvPr id="154" name="Google Shape;154;p106"/>
          <p:cNvPicPr preferRelativeResize="0"/>
          <p:nvPr/>
        </p:nvPicPr>
        <p:blipFill rotWithShape="1">
          <a:blip r:embed="rId5">
            <a:alphaModFix/>
          </a:blip>
          <a:srcRect b="0" l="0" r="0" t="0"/>
          <a:stretch/>
        </p:blipFill>
        <p:spPr>
          <a:xfrm rot="5400000">
            <a:off x="2473200" y="2167150"/>
            <a:ext cx="2337100" cy="3325900"/>
          </a:xfrm>
          <a:prstGeom prst="rect">
            <a:avLst/>
          </a:prstGeom>
          <a:noFill/>
          <a:ln>
            <a:noFill/>
          </a:ln>
        </p:spPr>
      </p:pic>
      <p:pic>
        <p:nvPicPr>
          <p:cNvPr id="155" name="Google Shape;155;p106"/>
          <p:cNvPicPr preferRelativeResize="0"/>
          <p:nvPr/>
        </p:nvPicPr>
        <p:blipFill rotWithShape="1">
          <a:blip r:embed="rId6">
            <a:alphaModFix/>
          </a:blip>
          <a:srcRect b="0" l="0" r="0" t="0"/>
          <a:stretch/>
        </p:blipFill>
        <p:spPr>
          <a:xfrm>
            <a:off x="5522377" y="2661550"/>
            <a:ext cx="3413124" cy="2337101"/>
          </a:xfrm>
          <a:prstGeom prst="rect">
            <a:avLst/>
          </a:prstGeom>
          <a:noFill/>
          <a:ln>
            <a:noFill/>
          </a:ln>
        </p:spPr>
      </p:pic>
      <p:sp>
        <p:nvSpPr>
          <p:cNvPr id="156" name="Google Shape;156;p106"/>
          <p:cNvSpPr txBox="1"/>
          <p:nvPr/>
        </p:nvSpPr>
        <p:spPr>
          <a:xfrm>
            <a:off x="1978800" y="164150"/>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1944</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57" name="Google Shape;157;p106"/>
          <p:cNvSpPr txBox="1"/>
          <p:nvPr/>
        </p:nvSpPr>
        <p:spPr>
          <a:xfrm>
            <a:off x="5522375" y="164150"/>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1965</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58" name="Google Shape;158;p106"/>
          <p:cNvSpPr txBox="1"/>
          <p:nvPr/>
        </p:nvSpPr>
        <p:spPr>
          <a:xfrm>
            <a:off x="1978800" y="2661550"/>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1971</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59" name="Google Shape;159;p106"/>
          <p:cNvSpPr txBox="1"/>
          <p:nvPr/>
        </p:nvSpPr>
        <p:spPr>
          <a:xfrm>
            <a:off x="5522375" y="2661550"/>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1978</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107"/>
          <p:cNvSpPr txBox="1"/>
          <p:nvPr>
            <p:ph type="title"/>
          </p:nvPr>
        </p:nvSpPr>
        <p:spPr>
          <a:xfrm>
            <a:off x="0" y="0"/>
            <a:ext cx="22950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020">
                <a:solidFill>
                  <a:srgbClr val="8E7CC3"/>
                </a:solidFill>
                <a:latin typeface="Helvetica Neue"/>
                <a:ea typeface="Helvetica Neue"/>
                <a:cs typeface="Helvetica Neue"/>
                <a:sym typeface="Helvetica Neue"/>
              </a:rPr>
              <a:t>Methods</a:t>
            </a:r>
            <a:endParaRPr b="1" sz="3020">
              <a:solidFill>
                <a:srgbClr val="8E7CC3"/>
              </a:solidFill>
              <a:latin typeface="Helvetica Neue"/>
              <a:ea typeface="Helvetica Neue"/>
              <a:cs typeface="Helvetica Neue"/>
              <a:sym typeface="Helvetica Neue"/>
            </a:endParaRPr>
          </a:p>
        </p:txBody>
      </p:sp>
      <p:pic>
        <p:nvPicPr>
          <p:cNvPr id="165" name="Google Shape;165;p107"/>
          <p:cNvPicPr preferRelativeResize="0"/>
          <p:nvPr/>
        </p:nvPicPr>
        <p:blipFill rotWithShape="1">
          <a:blip r:embed="rId3">
            <a:alphaModFix/>
          </a:blip>
          <a:srcRect b="23319" l="6896" r="39216" t="25505"/>
          <a:stretch/>
        </p:blipFill>
        <p:spPr>
          <a:xfrm>
            <a:off x="5535100" y="2619775"/>
            <a:ext cx="3437488" cy="2426474"/>
          </a:xfrm>
          <a:prstGeom prst="rect">
            <a:avLst/>
          </a:prstGeom>
          <a:noFill/>
          <a:ln>
            <a:noFill/>
          </a:ln>
        </p:spPr>
      </p:pic>
      <p:pic>
        <p:nvPicPr>
          <p:cNvPr id="166" name="Google Shape;166;p107"/>
          <p:cNvPicPr preferRelativeResize="0"/>
          <p:nvPr/>
        </p:nvPicPr>
        <p:blipFill rotWithShape="1">
          <a:blip r:embed="rId4">
            <a:alphaModFix/>
          </a:blip>
          <a:srcRect b="23054" l="9351" r="38635" t="29809"/>
          <a:stretch/>
        </p:blipFill>
        <p:spPr>
          <a:xfrm>
            <a:off x="1820650" y="139275"/>
            <a:ext cx="3556177" cy="2342925"/>
          </a:xfrm>
          <a:prstGeom prst="rect">
            <a:avLst/>
          </a:prstGeom>
          <a:noFill/>
          <a:ln>
            <a:noFill/>
          </a:ln>
        </p:spPr>
      </p:pic>
      <p:pic>
        <p:nvPicPr>
          <p:cNvPr id="167" name="Google Shape;167;p107"/>
          <p:cNvPicPr preferRelativeResize="0"/>
          <p:nvPr/>
        </p:nvPicPr>
        <p:blipFill rotWithShape="1">
          <a:blip r:embed="rId5">
            <a:alphaModFix/>
          </a:blip>
          <a:srcRect b="24887" l="11185" r="39861" t="28753"/>
          <a:stretch/>
        </p:blipFill>
        <p:spPr>
          <a:xfrm>
            <a:off x="5535100" y="139275"/>
            <a:ext cx="3437500" cy="2342925"/>
          </a:xfrm>
          <a:prstGeom prst="rect">
            <a:avLst/>
          </a:prstGeom>
          <a:noFill/>
          <a:ln>
            <a:noFill/>
          </a:ln>
        </p:spPr>
      </p:pic>
      <p:pic>
        <p:nvPicPr>
          <p:cNvPr id="168" name="Google Shape;168;p107"/>
          <p:cNvPicPr preferRelativeResize="0"/>
          <p:nvPr/>
        </p:nvPicPr>
        <p:blipFill rotWithShape="1">
          <a:blip r:embed="rId6">
            <a:alphaModFix/>
          </a:blip>
          <a:srcRect b="24282" l="12649" r="37722" t="27614"/>
          <a:stretch/>
        </p:blipFill>
        <p:spPr>
          <a:xfrm>
            <a:off x="1820650" y="2619775"/>
            <a:ext cx="3556176" cy="2426479"/>
          </a:xfrm>
          <a:prstGeom prst="rect">
            <a:avLst/>
          </a:prstGeom>
          <a:noFill/>
          <a:ln>
            <a:noFill/>
          </a:ln>
        </p:spPr>
      </p:pic>
      <p:sp>
        <p:nvSpPr>
          <p:cNvPr id="169" name="Google Shape;169;p107"/>
          <p:cNvSpPr txBox="1"/>
          <p:nvPr/>
        </p:nvSpPr>
        <p:spPr>
          <a:xfrm>
            <a:off x="1820650" y="139275"/>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1998</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70" name="Google Shape;170;p107"/>
          <p:cNvSpPr txBox="1"/>
          <p:nvPr/>
        </p:nvSpPr>
        <p:spPr>
          <a:xfrm>
            <a:off x="5535100" y="139275"/>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2006</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71" name="Google Shape;171;p107"/>
          <p:cNvSpPr txBox="1"/>
          <p:nvPr/>
        </p:nvSpPr>
        <p:spPr>
          <a:xfrm>
            <a:off x="1820650" y="2619775"/>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2014</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
        <p:nvSpPr>
          <p:cNvPr id="172" name="Google Shape;172;p107"/>
          <p:cNvSpPr txBox="1"/>
          <p:nvPr/>
        </p:nvSpPr>
        <p:spPr>
          <a:xfrm>
            <a:off x="5535100" y="2619775"/>
            <a:ext cx="12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674EA7"/>
                </a:solidFill>
                <a:highlight>
                  <a:schemeClr val="lt1"/>
                </a:highlight>
                <a:latin typeface="Helvetica Neue"/>
                <a:ea typeface="Helvetica Neue"/>
                <a:cs typeface="Helvetica Neue"/>
                <a:sym typeface="Helvetica Neue"/>
              </a:rPr>
              <a:t>2022</a:t>
            </a:r>
            <a:endParaRPr b="1" i="0" sz="2000" u="none" cap="none" strike="noStrike">
              <a:solidFill>
                <a:srgbClr val="674EA7"/>
              </a:solidFill>
              <a:highlight>
                <a:schemeClr val="lt1"/>
              </a:highlight>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Rosa Yin</dc:creator>
</cp:coreProperties>
</file>