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Corbel"/>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2w0MeY0GUQEN3YzvdLcTcGFVg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orbel-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orbel-italic.fntdata"/><Relationship Id="rId14" Type="http://schemas.openxmlformats.org/officeDocument/2006/relationships/font" Target="fonts/Corbel-bold.fntdata"/><Relationship Id="rId17" Type="http://customschemas.google.com/relationships/presentationmetadata" Target="metadata"/><Relationship Id="rId16" Type="http://schemas.openxmlformats.org/officeDocument/2006/relationships/font" Target="fonts/Corbel-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Condense! Take out a bunch of information: I’m happy to talk more about the historical context of Japanese colonization, its economic model of self sufficiency, and other factors.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remarkable success of Japan’s modernization in the late 19</a:t>
            </a:r>
            <a:r>
              <a:rPr baseline="30000" lang="en-US"/>
              <a:t>th</a:t>
            </a:r>
            <a:r>
              <a:rPr lang="en-US"/>
              <a:t> century transformed it into a society that produced and consumed large amounts of paper, which was mostly machine made by the early 20</a:t>
            </a:r>
            <a:r>
              <a:rPr baseline="30000" lang="en-US"/>
              <a:t>th</a:t>
            </a:r>
            <a:r>
              <a:rPr lang="en-US"/>
              <a:t> century, and produced from fibrous wood pulp. </a:t>
            </a:r>
            <a:endParaRPr/>
          </a:p>
          <a:p>
            <a:pPr indent="0" lvl="0" marL="0" rtl="0" algn="l">
              <a:spcBef>
                <a:spcPts val="0"/>
              </a:spcBef>
              <a:spcAft>
                <a:spcPts val="0"/>
              </a:spcAft>
              <a:buNone/>
            </a:pPr>
            <a:r>
              <a:rPr lang="en-US"/>
              <a:t>By the 1920s, Japanese paper companies drew 97% of its pulpwood supply from the northern, timber rich islands of Hokkaido and Sakhalin. But demand for pulp and paper had significant room to grow—per capita consumption of paper in Japan at this time was 25 lbs, compared to over 200 lbs in the US.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rPr>
              <a:t>. At this time, per capita annual paper consumption in Japan was 2x lbs, compared to 2xx lbs. in the US.  Supplying a growing modern society, and competing on the global market, required new sources of timber.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8" name="Google Shape;9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My first step was to georeferenced historical maps from the 1930s, such as a railway map shown on the left, and a map on the right which includes layers of dense and sparse forest coverage, to create a baseline map in Arc GIS of the status of Manchuria in 1932</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created a Show you the historical soures I used to create this map. </a:t>
            </a:r>
            <a:endParaRPr/>
          </a:p>
          <a:p>
            <a:pPr indent="0" lvl="0" marL="0" rtl="0" algn="l">
              <a:spcBef>
                <a:spcPts val="0"/>
              </a:spcBef>
              <a:spcAft>
                <a:spcPts val="0"/>
              </a:spcAft>
              <a:buNone/>
            </a:pPr>
            <a:r>
              <a:rPr lang="en-US"/>
              <a:t>-detailed railway map</a:t>
            </a:r>
            <a:endParaRPr/>
          </a:p>
          <a:p>
            <a:pPr indent="0" lvl="0" marL="0" rtl="0" algn="l">
              <a:spcBef>
                <a:spcPts val="0"/>
              </a:spcBef>
              <a:spcAft>
                <a:spcPts val="0"/>
              </a:spcAft>
              <a:buNone/>
            </a:pPr>
            <a:r>
              <a:rPr lang="en-US"/>
              <a:t>-1933 report that shows forest coverage: grey blue color shows dense forests, while the light blue shows sparse forests. In total estimated amount of X hectares of forest coverage, or the size of state of X.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is a map I created using GIS, which shows why Manchuria was so attractive. </a:t>
            </a:r>
            <a:endParaRPr/>
          </a:p>
        </p:txBody>
      </p:sp>
      <p:sp>
        <p:nvSpPr>
          <p:cNvPr id="115" name="Google Shape;11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importing the paper factory sites from my database, we can see the layers together…</a:t>
            </a:r>
            <a:endParaRPr/>
          </a:p>
        </p:txBody>
      </p:sp>
      <p:sp>
        <p:nvSpPr>
          <p:cNvPr id="122" name="Google Shape;12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Added in approximate factory locations </a:t>
            </a:r>
            <a:endParaRPr/>
          </a:p>
          <a:p>
            <a:pPr indent="0" lvl="0" marL="0" marR="0" rtl="0" algn="l">
              <a:lnSpc>
                <a:spcPct val="100000"/>
              </a:lnSpc>
              <a:spcBef>
                <a:spcPts val="0"/>
              </a:spcBef>
              <a:spcAft>
                <a:spcPts val="0"/>
              </a:spcAft>
              <a:buClr>
                <a:schemeClr val="dk1"/>
              </a:buClr>
              <a:buSzPts val="1200"/>
              <a:buFont typeface="Arial"/>
              <a:buNone/>
            </a:pPr>
            <a:r>
              <a:rPr lang="en-US"/>
              <a:t>Magenta circles are clustered representations of individual sites – a number of 5 means there were five facilities in the vicinity, and a magenta circle without a number represents a single facility. </a:t>
            </a:r>
            <a:endParaRPr/>
          </a:p>
          <a:p>
            <a:pPr indent="0" lvl="0" marL="0" marR="0" rtl="0" algn="l">
              <a:lnSpc>
                <a:spcPct val="100000"/>
              </a:lnSpc>
              <a:spcBef>
                <a:spcPts val="0"/>
              </a:spcBef>
              <a:spcAft>
                <a:spcPts val="0"/>
              </a:spcAft>
              <a:buClr>
                <a:schemeClr val="dk1"/>
              </a:buClr>
              <a:buSzPts val="1200"/>
              <a:buFont typeface="Arial"/>
              <a:buNone/>
            </a:pPr>
            <a:r>
              <a:rPr lang="en-US"/>
              <a:t>Blue tabs represent individual pulp mills, which used wood but also created pulp from reeds and beanstalks.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Large expansion occurred in the more advanced, industrialized south (like the 16 facilities near Shenyang) </a:t>
            </a:r>
            <a:endParaRPr/>
          </a:p>
          <a:p>
            <a:pPr indent="0" lvl="0" marL="0" marR="0" rtl="0" algn="l">
              <a:lnSpc>
                <a:spcPct val="100000"/>
              </a:lnSpc>
              <a:spcBef>
                <a:spcPts val="0"/>
              </a:spcBef>
              <a:spcAft>
                <a:spcPts val="0"/>
              </a:spcAft>
              <a:buClr>
                <a:schemeClr val="dk1"/>
              </a:buClr>
              <a:buSzPts val="1200"/>
              <a:buFont typeface="Arial"/>
              <a:buNone/>
            </a:pPr>
            <a:r>
              <a:rPr lang="en-US"/>
              <a:t>But the Japanese were also extremely successful in bringing in remote forest zones like around the Mudan River Valley (highlighted on the map)</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An important factor was the growth of railroads from 1932 to 1939, which is shown in orange (which grew from 5,500 km to 10,000 km in track length from 1932 to 1939)</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Even so, there </a:t>
            </a:r>
            <a:r>
              <a:rPr i="1" lang="en-US"/>
              <a:t>were</a:t>
            </a:r>
            <a:r>
              <a:rPr lang="en-US"/>
              <a:t> </a:t>
            </a:r>
            <a:r>
              <a:rPr i="0" lang="en-US"/>
              <a:t>limits</a:t>
            </a:r>
            <a:r>
              <a:rPr i="1" lang="en-US"/>
              <a:t> </a:t>
            </a:r>
            <a:r>
              <a:rPr i="0" lang="en-US"/>
              <a:t>to fiber extraction and the Manchurian paper industry did not achieve its potential. As the Second World War widened and resources became even more critical to Japan, the authorities raised pulp production targets from 60,00 tons to 400,00 tons, [much of it earmarked for Japan], and tried to tap the farthest reaches of Manchurian forests by building three factories on the edges of the Khingan Mountains. Only one of these three facilities ever made it to production. [show]. </a:t>
            </a:r>
            <a:endParaRPr/>
          </a:p>
          <a:p>
            <a:pPr indent="0" lvl="0" marL="0" marR="0" rtl="0" algn="l">
              <a:lnSpc>
                <a:spcPct val="100000"/>
              </a:lnSpc>
              <a:spcBef>
                <a:spcPts val="0"/>
              </a:spcBef>
              <a:spcAft>
                <a:spcPts val="0"/>
              </a:spcAft>
              <a:buClr>
                <a:schemeClr val="dk1"/>
              </a:buClr>
              <a:buSzPts val="1200"/>
              <a:buFont typeface="Arial"/>
              <a:buNone/>
            </a:pPr>
            <a:r>
              <a:rPr i="0" lang="en-US"/>
              <a:t>-Various reasons led to failure: unrealistic timelines, the harsh cold climate, and much more [for projects under conditions of wartime shortages of paper, the cold harsh environments of this northern region, and other factors such as labor, infrastructure, and the targeted research needed to make Manchurian tree species suitable for pulp production.] </a:t>
            </a:r>
            <a:endParaRPr/>
          </a:p>
          <a:p>
            <a:pPr indent="0" lvl="0" marL="0" marR="0" rtl="0" algn="l">
              <a:lnSpc>
                <a:spcPct val="100000"/>
              </a:lnSpc>
              <a:spcBef>
                <a:spcPts val="0"/>
              </a:spcBef>
              <a:spcAft>
                <a:spcPts val="0"/>
              </a:spcAft>
              <a:buClr>
                <a:schemeClr val="dk1"/>
              </a:buClr>
              <a:buSzPts val="1200"/>
              <a:buFont typeface="Arial"/>
              <a:buNone/>
            </a:pPr>
            <a:r>
              <a:t/>
            </a:r>
            <a:endParaRPr i="0"/>
          </a:p>
          <a:p>
            <a:pPr indent="0" lvl="0" marL="0" marR="0" rtl="0" algn="l">
              <a:lnSpc>
                <a:spcPct val="100000"/>
              </a:lnSpc>
              <a:spcBef>
                <a:spcPts val="0"/>
              </a:spcBef>
              <a:spcAft>
                <a:spcPts val="0"/>
              </a:spcAft>
              <a:buClr>
                <a:schemeClr val="dk1"/>
              </a:buClr>
              <a:buSzPts val="1200"/>
              <a:buFont typeface="Arial"/>
              <a:buNone/>
            </a:pPr>
            <a:r>
              <a:rPr i="0" lang="en-US"/>
              <a:t>Though the creation of a functioning paper empire was not achieved, I argue that rapid paper industrialization left a legacy for the region: intensive, localized exploitation of forests; chemical pollution of rivers; shifts toward certain preferred tree species; and, most importantly, a long-term foundation for industrial and state control over natural resource in the region. </a:t>
            </a:r>
            <a:endParaRPr/>
          </a:p>
          <a:p>
            <a:pPr indent="0" lvl="0" marL="0" marR="0" rtl="0" algn="l">
              <a:lnSpc>
                <a:spcPct val="100000"/>
              </a:lnSpc>
              <a:spcBef>
                <a:spcPts val="0"/>
              </a:spcBef>
              <a:spcAft>
                <a:spcPts val="0"/>
              </a:spcAft>
              <a:buClr>
                <a:schemeClr val="dk1"/>
              </a:buClr>
              <a:buSzPts val="1200"/>
              <a:buFont typeface="Arial"/>
              <a:buNone/>
            </a:pPr>
            <a:r>
              <a:t/>
            </a:r>
            <a:endParaRPr i="0"/>
          </a:p>
          <a:p>
            <a:pPr indent="0" lvl="0" marL="0" marR="0" rtl="0" algn="l">
              <a:lnSpc>
                <a:spcPct val="100000"/>
              </a:lnSpc>
              <a:spcBef>
                <a:spcPts val="0"/>
              </a:spcBef>
              <a:spcAft>
                <a:spcPts val="0"/>
              </a:spcAft>
              <a:buClr>
                <a:schemeClr val="dk1"/>
              </a:buClr>
              <a:buSzPts val="1200"/>
              <a:buFont typeface="Arial"/>
              <a:buNone/>
            </a:pPr>
            <a:r>
              <a:rPr lang="en-US"/>
              <a:t>This presentation today is part of my dissertation which covers more broadly China’s modern paper industry through the lens of raw materials, and this was my first, humble foray into GIS methods, using truly the most basic of spatial tools. I look forward to your feedback and thoughts. </a:t>
            </a:r>
            <a:endParaRPr/>
          </a:p>
          <a:p>
            <a:pPr indent="0" lvl="0" marL="0" marR="0" rtl="0" algn="l">
              <a:lnSpc>
                <a:spcPct val="100000"/>
              </a:lnSpc>
              <a:spcBef>
                <a:spcPts val="0"/>
              </a:spcBef>
              <a:spcAft>
                <a:spcPts val="0"/>
              </a:spcAft>
              <a:buClr>
                <a:schemeClr val="dk1"/>
              </a:buClr>
              <a:buSzPts val="1200"/>
              <a:buFont typeface="Arial"/>
              <a:buNone/>
            </a:pPr>
            <a:r>
              <a:t/>
            </a:r>
            <a:endParaRPr i="0"/>
          </a:p>
          <a:p>
            <a:pPr indent="0" lvl="0" marL="0" marR="0" rtl="0" algn="l">
              <a:lnSpc>
                <a:spcPct val="100000"/>
              </a:lnSpc>
              <a:spcBef>
                <a:spcPts val="0"/>
              </a:spcBef>
              <a:spcAft>
                <a:spcPts val="0"/>
              </a:spcAft>
              <a:buClr>
                <a:schemeClr val="dk1"/>
              </a:buClr>
              <a:buSzPts val="1200"/>
              <a:buFont typeface="Arial"/>
              <a:buNone/>
            </a:pPr>
            <a:r>
              <a:rPr i="0" lang="en-US"/>
              <a:t>4’55”</a:t>
            </a:r>
            <a:endParaRPr/>
          </a:p>
        </p:txBody>
      </p:sp>
      <p:sp>
        <p:nvSpPr>
          <p:cNvPr id="130" name="Google Shape;13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Added in approximate factory locations </a:t>
            </a:r>
            <a:endParaRPr/>
          </a:p>
          <a:p>
            <a:pPr indent="0" lvl="0" marL="0" marR="0" rtl="0" algn="l">
              <a:lnSpc>
                <a:spcPct val="100000"/>
              </a:lnSpc>
              <a:spcBef>
                <a:spcPts val="0"/>
              </a:spcBef>
              <a:spcAft>
                <a:spcPts val="0"/>
              </a:spcAft>
              <a:buClr>
                <a:schemeClr val="dk1"/>
              </a:buClr>
              <a:buSzPts val="1200"/>
              <a:buFont typeface="Arial"/>
              <a:buNone/>
            </a:pPr>
            <a:r>
              <a:rPr lang="en-US"/>
              <a:t>Magenta circles are clustered representations of individual sites – a number of 5 means there were five facilities in the vicinity, and a magenta circle without a number represents a single facility. </a:t>
            </a:r>
            <a:endParaRPr/>
          </a:p>
          <a:p>
            <a:pPr indent="0" lvl="0" marL="0" marR="0" rtl="0" algn="l">
              <a:lnSpc>
                <a:spcPct val="100000"/>
              </a:lnSpc>
              <a:spcBef>
                <a:spcPts val="0"/>
              </a:spcBef>
              <a:spcAft>
                <a:spcPts val="0"/>
              </a:spcAft>
              <a:buClr>
                <a:schemeClr val="dk1"/>
              </a:buClr>
              <a:buSzPts val="1200"/>
              <a:buFont typeface="Arial"/>
              <a:buNone/>
            </a:pPr>
            <a:r>
              <a:rPr lang="en-US"/>
              <a:t>Blue tabs represent individual pulp mills, which used wood but also created pulp from reeds and beanstalks.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Large expansion occurred in the more advanced, industrialized south (like the 16 facilities near Shenyang) </a:t>
            </a:r>
            <a:endParaRPr/>
          </a:p>
          <a:p>
            <a:pPr indent="0" lvl="0" marL="0" marR="0" rtl="0" algn="l">
              <a:lnSpc>
                <a:spcPct val="100000"/>
              </a:lnSpc>
              <a:spcBef>
                <a:spcPts val="0"/>
              </a:spcBef>
              <a:spcAft>
                <a:spcPts val="0"/>
              </a:spcAft>
              <a:buClr>
                <a:schemeClr val="dk1"/>
              </a:buClr>
              <a:buSzPts val="1200"/>
              <a:buFont typeface="Arial"/>
              <a:buNone/>
            </a:pPr>
            <a:r>
              <a:rPr lang="en-US"/>
              <a:t>But the Japanese were also extremely successful in bringing in remote forest zones like around the Mudan River Valley (highlighted on the map)</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An important factor was the growth of railroads from 1932 to 1939, which is shown in orange (which grew from 5,500 km to 10,000 km in track length from 1932 to 1939)</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Even so, there </a:t>
            </a:r>
            <a:r>
              <a:rPr i="1" lang="en-US"/>
              <a:t>were</a:t>
            </a:r>
            <a:r>
              <a:rPr lang="en-US"/>
              <a:t> </a:t>
            </a:r>
            <a:r>
              <a:rPr i="0" lang="en-US"/>
              <a:t>limits</a:t>
            </a:r>
            <a:r>
              <a:rPr i="1" lang="en-US"/>
              <a:t> </a:t>
            </a:r>
            <a:r>
              <a:rPr i="0" lang="en-US"/>
              <a:t>to fiber extraction and the Manchurian paper industry did not achieve its potential. As the Second World War widened and resources became even more critical to Japan, the authorities raised pulp production targets from 60,00 tons to 400,00 tons, [much of it earmarked for Japan], and tried to tap the farthest reaches of Manchurian forests by building three factories on the edges of the Khingan Mountains. Only one of these three facilities ever made it to production. [show]. </a:t>
            </a:r>
            <a:endParaRPr/>
          </a:p>
          <a:p>
            <a:pPr indent="0" lvl="0" marL="0" marR="0" rtl="0" algn="l">
              <a:lnSpc>
                <a:spcPct val="100000"/>
              </a:lnSpc>
              <a:spcBef>
                <a:spcPts val="0"/>
              </a:spcBef>
              <a:spcAft>
                <a:spcPts val="0"/>
              </a:spcAft>
              <a:buClr>
                <a:schemeClr val="dk1"/>
              </a:buClr>
              <a:buSzPts val="1200"/>
              <a:buFont typeface="Arial"/>
              <a:buNone/>
            </a:pPr>
            <a:r>
              <a:rPr i="0" lang="en-US"/>
              <a:t>-Various reasons led to failure: unrealistic timelines, the harsh cold climate, and much more [for projects under conditions of wartime shortages of paper, the cold harsh environments of this northern region, and other factors such as labor, infrastructure, and the targeted research needed to make Manchurian tree species suitable for pulp production.] </a:t>
            </a:r>
            <a:endParaRPr/>
          </a:p>
          <a:p>
            <a:pPr indent="0" lvl="0" marL="0" marR="0" rtl="0" algn="l">
              <a:lnSpc>
                <a:spcPct val="100000"/>
              </a:lnSpc>
              <a:spcBef>
                <a:spcPts val="0"/>
              </a:spcBef>
              <a:spcAft>
                <a:spcPts val="0"/>
              </a:spcAft>
              <a:buClr>
                <a:schemeClr val="dk1"/>
              </a:buClr>
              <a:buSzPts val="1200"/>
              <a:buFont typeface="Arial"/>
              <a:buNone/>
            </a:pPr>
            <a:r>
              <a:t/>
            </a:r>
            <a:endParaRPr i="0"/>
          </a:p>
          <a:p>
            <a:pPr indent="0" lvl="0" marL="0" marR="0" rtl="0" algn="l">
              <a:lnSpc>
                <a:spcPct val="100000"/>
              </a:lnSpc>
              <a:spcBef>
                <a:spcPts val="0"/>
              </a:spcBef>
              <a:spcAft>
                <a:spcPts val="0"/>
              </a:spcAft>
              <a:buClr>
                <a:schemeClr val="dk1"/>
              </a:buClr>
              <a:buSzPts val="1200"/>
              <a:buFont typeface="Arial"/>
              <a:buNone/>
            </a:pPr>
            <a:r>
              <a:rPr i="0" lang="en-US"/>
              <a:t>Though the creation of a functioning paper empire was not achieved, I argue that rapid paper industrialization left a legacy for the region: intensive, localized exploitation of forests; chemical pollution of rivers; shifts toward certain preferred tree species; and, most importantly, a long-term foundation for industrial and state control over natural resource in the region. </a:t>
            </a:r>
            <a:endParaRPr/>
          </a:p>
          <a:p>
            <a:pPr indent="0" lvl="0" marL="0" marR="0" rtl="0" algn="l">
              <a:lnSpc>
                <a:spcPct val="100000"/>
              </a:lnSpc>
              <a:spcBef>
                <a:spcPts val="0"/>
              </a:spcBef>
              <a:spcAft>
                <a:spcPts val="0"/>
              </a:spcAft>
              <a:buClr>
                <a:schemeClr val="dk1"/>
              </a:buClr>
              <a:buSzPts val="1200"/>
              <a:buFont typeface="Arial"/>
              <a:buNone/>
            </a:pPr>
            <a:r>
              <a:t/>
            </a:r>
            <a:endParaRPr i="0"/>
          </a:p>
          <a:p>
            <a:pPr indent="0" lvl="0" marL="0" marR="0" rtl="0" algn="l">
              <a:lnSpc>
                <a:spcPct val="100000"/>
              </a:lnSpc>
              <a:spcBef>
                <a:spcPts val="0"/>
              </a:spcBef>
              <a:spcAft>
                <a:spcPts val="0"/>
              </a:spcAft>
              <a:buClr>
                <a:schemeClr val="dk1"/>
              </a:buClr>
              <a:buSzPts val="1200"/>
              <a:buFont typeface="Arial"/>
              <a:buNone/>
            </a:pPr>
            <a:r>
              <a:rPr lang="en-US"/>
              <a:t>This presentation today is part of my dissertation which covers more broadly China’s modern paper industry through the lens of raw materials, and this was my first, humble foray into GIS methods, using truly the most basic of spatial tools. I look forward to your feedback and thoughts. </a:t>
            </a:r>
            <a:endParaRPr/>
          </a:p>
          <a:p>
            <a:pPr indent="0" lvl="0" marL="0" marR="0" rtl="0" algn="l">
              <a:lnSpc>
                <a:spcPct val="100000"/>
              </a:lnSpc>
              <a:spcBef>
                <a:spcPts val="0"/>
              </a:spcBef>
              <a:spcAft>
                <a:spcPts val="0"/>
              </a:spcAft>
              <a:buClr>
                <a:schemeClr val="dk1"/>
              </a:buClr>
              <a:buSzPts val="1200"/>
              <a:buFont typeface="Arial"/>
              <a:buNone/>
            </a:pPr>
            <a:r>
              <a:t/>
            </a:r>
            <a:endParaRPr i="0"/>
          </a:p>
          <a:p>
            <a:pPr indent="0" lvl="0" marL="0" marR="0" rtl="0" algn="l">
              <a:lnSpc>
                <a:spcPct val="100000"/>
              </a:lnSpc>
              <a:spcBef>
                <a:spcPts val="0"/>
              </a:spcBef>
              <a:spcAft>
                <a:spcPts val="0"/>
              </a:spcAft>
              <a:buClr>
                <a:schemeClr val="dk1"/>
              </a:buClr>
              <a:buSzPts val="1200"/>
              <a:buFont typeface="Arial"/>
              <a:buNone/>
            </a:pPr>
            <a:r>
              <a:rPr i="0" lang="en-US"/>
              <a:t>4’55”</a:t>
            </a:r>
            <a:endParaRPr/>
          </a:p>
        </p:txBody>
      </p:sp>
      <p:sp>
        <p:nvSpPr>
          <p:cNvPr id="138" name="Google Shape;13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10"/>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0"/>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9"/>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9"/>
          <p:cNvSpPr txBox="1"/>
          <p:nvPr>
            <p:ph idx="1" type="body"/>
          </p:nvPr>
        </p:nvSpPr>
        <p:spPr>
          <a:xfrm rot="5400000">
            <a:off x="4060136" y="-859736"/>
            <a:ext cx="4038600" cy="9872871"/>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79" name="Google Shape;79;p19"/>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9"/>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9"/>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0"/>
          <p:cNvSpPr txBox="1"/>
          <p:nvPr>
            <p:ph type="title"/>
          </p:nvPr>
        </p:nvSpPr>
        <p:spPr>
          <a:xfrm rot="5400000">
            <a:off x="7181850" y="2305050"/>
            <a:ext cx="5410200" cy="232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0"/>
          <p:cNvSpPr txBox="1"/>
          <p:nvPr>
            <p:ph idx="1" type="body"/>
          </p:nvPr>
        </p:nvSpPr>
        <p:spPr>
          <a:xfrm rot="5400000">
            <a:off x="2152650" y="-247650"/>
            <a:ext cx="5410200" cy="74295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85" name="Google Shape;85;p20"/>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0"/>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0"/>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24" name="Google Shape;24;p11"/>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2"/>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2"/>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2"/>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13"/>
          <p:cNvSpPr/>
          <p:nvPr/>
        </p:nvSpPr>
        <p:spPr>
          <a:xfrm>
            <a:off x="231140" y="243840"/>
            <a:ext cx="11724640" cy="6377939"/>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3"/>
          <p:cNvSpPr txBox="1"/>
          <p:nvPr>
            <p:ph type="ctrTitle"/>
          </p:nvPr>
        </p:nvSpPr>
        <p:spPr>
          <a:xfrm>
            <a:off x="1109980" y="882376"/>
            <a:ext cx="9966960" cy="2926080"/>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rgbClr val="FFFFFF"/>
              </a:buClr>
              <a:buSzPts val="7200"/>
              <a:buFont typeface="Corbel"/>
              <a:buNone/>
              <a:defRPr b="1" sz="72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3"/>
          <p:cNvSpPr txBox="1"/>
          <p:nvPr>
            <p:ph idx="1" type="subTitle"/>
          </p:nvPr>
        </p:nvSpPr>
        <p:spPr>
          <a:xfrm>
            <a:off x="1709530" y="3869634"/>
            <a:ext cx="8767860" cy="138816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p:txBody>
      </p:sp>
      <p:sp>
        <p:nvSpPr>
          <p:cNvPr id="35" name="Google Shape;35;p13"/>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3"/>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3"/>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FFFFFF"/>
                </a:solidFill>
                <a:latin typeface="Corbel"/>
                <a:ea typeface="Corbel"/>
                <a:cs typeface="Corbel"/>
                <a:sym typeface="Corbel"/>
              </a:defRPr>
            </a:lvl1pPr>
            <a:lvl2pPr indent="0" lvl="1" marL="0" algn="r">
              <a:spcBef>
                <a:spcPts val="0"/>
              </a:spcBef>
              <a:buNone/>
              <a:defRPr sz="1200">
                <a:solidFill>
                  <a:srgbClr val="FFFFFF"/>
                </a:solidFill>
                <a:latin typeface="Corbel"/>
                <a:ea typeface="Corbel"/>
                <a:cs typeface="Corbel"/>
                <a:sym typeface="Corbel"/>
              </a:defRPr>
            </a:lvl2pPr>
            <a:lvl3pPr indent="0" lvl="2" marL="0" algn="r">
              <a:spcBef>
                <a:spcPts val="0"/>
              </a:spcBef>
              <a:buNone/>
              <a:defRPr sz="1200">
                <a:solidFill>
                  <a:srgbClr val="FFFFFF"/>
                </a:solidFill>
                <a:latin typeface="Corbel"/>
                <a:ea typeface="Corbel"/>
                <a:cs typeface="Corbel"/>
                <a:sym typeface="Corbel"/>
              </a:defRPr>
            </a:lvl3pPr>
            <a:lvl4pPr indent="0" lvl="3" marL="0" algn="r">
              <a:spcBef>
                <a:spcPts val="0"/>
              </a:spcBef>
              <a:buNone/>
              <a:defRPr sz="1200">
                <a:solidFill>
                  <a:srgbClr val="FFFFFF"/>
                </a:solidFill>
                <a:latin typeface="Corbel"/>
                <a:ea typeface="Corbel"/>
                <a:cs typeface="Corbel"/>
                <a:sym typeface="Corbel"/>
              </a:defRPr>
            </a:lvl4pPr>
            <a:lvl5pPr indent="0" lvl="4" marL="0" algn="r">
              <a:spcBef>
                <a:spcPts val="0"/>
              </a:spcBef>
              <a:buNone/>
              <a:defRPr sz="1200">
                <a:solidFill>
                  <a:srgbClr val="FFFFFF"/>
                </a:solidFill>
                <a:latin typeface="Corbel"/>
                <a:ea typeface="Corbel"/>
                <a:cs typeface="Corbel"/>
                <a:sym typeface="Corbel"/>
              </a:defRPr>
            </a:lvl5pPr>
            <a:lvl6pPr indent="0" lvl="5" marL="0" algn="r">
              <a:spcBef>
                <a:spcPts val="0"/>
              </a:spcBef>
              <a:buNone/>
              <a:defRPr sz="1200">
                <a:solidFill>
                  <a:srgbClr val="FFFFFF"/>
                </a:solidFill>
                <a:latin typeface="Corbel"/>
                <a:ea typeface="Corbel"/>
                <a:cs typeface="Corbel"/>
                <a:sym typeface="Corbel"/>
              </a:defRPr>
            </a:lvl6pPr>
            <a:lvl7pPr indent="0" lvl="6" marL="0" algn="r">
              <a:spcBef>
                <a:spcPts val="0"/>
              </a:spcBef>
              <a:buNone/>
              <a:defRPr sz="1200">
                <a:solidFill>
                  <a:srgbClr val="FFFFFF"/>
                </a:solidFill>
                <a:latin typeface="Corbel"/>
                <a:ea typeface="Corbel"/>
                <a:cs typeface="Corbel"/>
                <a:sym typeface="Corbel"/>
              </a:defRPr>
            </a:lvl7pPr>
            <a:lvl8pPr indent="0" lvl="7" marL="0" algn="r">
              <a:spcBef>
                <a:spcPts val="0"/>
              </a:spcBef>
              <a:buNone/>
              <a:defRPr sz="1200">
                <a:solidFill>
                  <a:srgbClr val="FFFFFF"/>
                </a:solidFill>
                <a:latin typeface="Corbel"/>
                <a:ea typeface="Corbel"/>
                <a:cs typeface="Corbel"/>
                <a:sym typeface="Corbel"/>
              </a:defRPr>
            </a:lvl8pPr>
            <a:lvl9pPr indent="0" lvl="8" marL="0" algn="r">
              <a:spcBef>
                <a:spcPts val="0"/>
              </a:spcBef>
              <a:buNone/>
              <a:defRPr sz="1200">
                <a:solidFill>
                  <a:srgbClr val="FFFFFF"/>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cxnSp>
        <p:nvCxnSpPr>
          <p:cNvPr id="38" name="Google Shape;38;p13"/>
          <p:cNvCxnSpPr/>
          <p:nvPr/>
        </p:nvCxnSpPr>
        <p:spPr>
          <a:xfrm>
            <a:off x="1978660" y="3733800"/>
            <a:ext cx="8229601"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14"/>
          <p:cNvSpPr txBox="1"/>
          <p:nvPr>
            <p:ph type="title"/>
          </p:nvPr>
        </p:nvSpPr>
        <p:spPr>
          <a:xfrm>
            <a:off x="1106424" y="1173575"/>
            <a:ext cx="9966960" cy="2926080"/>
          </a:xfrm>
          <a:prstGeom prst="rect">
            <a:avLst/>
          </a:prstGeom>
          <a:noFill/>
          <a:ln>
            <a:noFill/>
          </a:ln>
        </p:spPr>
        <p:txBody>
          <a:bodyPr anchorCtr="0" anchor="b" bIns="45700" lIns="91425" spcFirstLastPara="1" rIns="91425" wrap="square" tIns="45700">
            <a:noAutofit/>
          </a:bodyPr>
          <a:lstStyle>
            <a:lvl1pPr lvl="0" algn="ctr">
              <a:lnSpc>
                <a:spcPct val="85000"/>
              </a:lnSpc>
              <a:spcBef>
                <a:spcPts val="0"/>
              </a:spcBef>
              <a:spcAft>
                <a:spcPts val="0"/>
              </a:spcAft>
              <a:buClr>
                <a:schemeClr val="accent1"/>
              </a:buClr>
              <a:buSzPts val="7200"/>
              <a:buFont typeface="Corbel"/>
              <a:buNone/>
              <a:defRPr b="0"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4"/>
          <p:cNvSpPr txBox="1"/>
          <p:nvPr>
            <p:ph idx="1" type="body"/>
          </p:nvPr>
        </p:nvSpPr>
        <p:spPr>
          <a:xfrm>
            <a:off x="1709928" y="4154520"/>
            <a:ext cx="8769096" cy="136380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400"/>
              </a:spcBef>
              <a:spcAft>
                <a:spcPts val="0"/>
              </a:spcAft>
              <a:buSzPts val="1760"/>
              <a:buNone/>
              <a:defRPr sz="2200">
                <a:solidFill>
                  <a:schemeClr val="accent1"/>
                </a:solidFill>
              </a:defRPr>
            </a:lvl1pPr>
            <a:lvl2pPr indent="-228600" lvl="1" marL="914400" algn="l">
              <a:lnSpc>
                <a:spcPct val="90000"/>
              </a:lnSpc>
              <a:spcBef>
                <a:spcPts val="200"/>
              </a:spcBef>
              <a:spcAft>
                <a:spcPts val="0"/>
              </a:spcAft>
              <a:buSzPts val="1440"/>
              <a:buNone/>
              <a:defRPr sz="1800">
                <a:solidFill>
                  <a:srgbClr val="888888"/>
                </a:solidFill>
              </a:defRPr>
            </a:lvl2pPr>
            <a:lvl3pPr indent="-228600" lvl="2" marL="1371600" algn="l">
              <a:lnSpc>
                <a:spcPct val="90000"/>
              </a:lnSpc>
              <a:spcBef>
                <a:spcPts val="400"/>
              </a:spcBef>
              <a:spcAft>
                <a:spcPts val="0"/>
              </a:spcAft>
              <a:buSzPts val="1280"/>
              <a:buNone/>
              <a:defRPr sz="1600">
                <a:solidFill>
                  <a:srgbClr val="888888"/>
                </a:solidFill>
              </a:defRPr>
            </a:lvl3pPr>
            <a:lvl4pPr indent="-228600" lvl="3" marL="1828800" algn="l">
              <a:lnSpc>
                <a:spcPct val="90000"/>
              </a:lnSpc>
              <a:spcBef>
                <a:spcPts val="400"/>
              </a:spcBef>
              <a:spcAft>
                <a:spcPts val="0"/>
              </a:spcAft>
              <a:buSzPts val="1120"/>
              <a:buNone/>
              <a:defRPr sz="1400">
                <a:solidFill>
                  <a:srgbClr val="888888"/>
                </a:solidFill>
              </a:defRPr>
            </a:lvl4pPr>
            <a:lvl5pPr indent="-228600" lvl="4" marL="2286000" algn="l">
              <a:lnSpc>
                <a:spcPct val="90000"/>
              </a:lnSpc>
              <a:spcBef>
                <a:spcPts val="400"/>
              </a:spcBef>
              <a:spcAft>
                <a:spcPts val="0"/>
              </a:spcAft>
              <a:buSzPts val="1120"/>
              <a:buNone/>
              <a:defRPr sz="1400">
                <a:solidFill>
                  <a:srgbClr val="888888"/>
                </a:solidFill>
              </a:defRPr>
            </a:lvl5pPr>
            <a:lvl6pPr indent="-228600" lvl="5" marL="2743200" algn="l">
              <a:lnSpc>
                <a:spcPct val="90000"/>
              </a:lnSpc>
              <a:spcBef>
                <a:spcPts val="400"/>
              </a:spcBef>
              <a:spcAft>
                <a:spcPts val="0"/>
              </a:spcAft>
              <a:buSzPts val="1120"/>
              <a:buNone/>
              <a:defRPr sz="1400">
                <a:solidFill>
                  <a:srgbClr val="888888"/>
                </a:solidFill>
              </a:defRPr>
            </a:lvl6pPr>
            <a:lvl7pPr indent="-228600" lvl="6" marL="3200400" algn="l">
              <a:lnSpc>
                <a:spcPct val="90000"/>
              </a:lnSpc>
              <a:spcBef>
                <a:spcPts val="400"/>
              </a:spcBef>
              <a:spcAft>
                <a:spcPts val="0"/>
              </a:spcAft>
              <a:buSzPts val="1120"/>
              <a:buNone/>
              <a:defRPr sz="1400">
                <a:solidFill>
                  <a:srgbClr val="888888"/>
                </a:solidFill>
              </a:defRPr>
            </a:lvl7pPr>
            <a:lvl8pPr indent="-228600" lvl="7" marL="3657600" algn="l">
              <a:lnSpc>
                <a:spcPct val="90000"/>
              </a:lnSpc>
              <a:spcBef>
                <a:spcPts val="400"/>
              </a:spcBef>
              <a:spcAft>
                <a:spcPts val="0"/>
              </a:spcAft>
              <a:buSzPts val="1120"/>
              <a:buNone/>
              <a:defRPr sz="1400">
                <a:solidFill>
                  <a:srgbClr val="888888"/>
                </a:solidFill>
              </a:defRPr>
            </a:lvl8pPr>
            <a:lvl9pPr indent="-228600" lvl="8" marL="4114800" algn="l">
              <a:lnSpc>
                <a:spcPct val="90000"/>
              </a:lnSpc>
              <a:spcBef>
                <a:spcPts val="400"/>
              </a:spcBef>
              <a:spcAft>
                <a:spcPts val="400"/>
              </a:spcAft>
              <a:buSzPts val="1120"/>
              <a:buNone/>
              <a:defRPr sz="1400">
                <a:solidFill>
                  <a:srgbClr val="888888"/>
                </a:solidFill>
              </a:defRPr>
            </a:lvl9pPr>
          </a:lstStyle>
          <a:p/>
        </p:txBody>
      </p:sp>
      <p:sp>
        <p:nvSpPr>
          <p:cNvPr id="42" name="Google Shape;42;p14"/>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5" name="Google Shape;45;p14"/>
          <p:cNvCxnSpPr/>
          <p:nvPr/>
        </p:nvCxnSpPr>
        <p:spPr>
          <a:xfrm>
            <a:off x="1981200" y="4020408"/>
            <a:ext cx="8229601"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15"/>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5"/>
          <p:cNvSpPr txBox="1"/>
          <p:nvPr>
            <p:ph idx="1" type="body"/>
          </p:nvPr>
        </p:nvSpPr>
        <p:spPr>
          <a:xfrm>
            <a:off x="1143000" y="2057399"/>
            <a:ext cx="4754880" cy="402336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49" name="Google Shape;49;p15"/>
          <p:cNvSpPr txBox="1"/>
          <p:nvPr>
            <p:ph idx="2" type="body"/>
          </p:nvPr>
        </p:nvSpPr>
        <p:spPr>
          <a:xfrm>
            <a:off x="6267612" y="2057400"/>
            <a:ext cx="4754880" cy="402336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50" name="Google Shape;50;p15"/>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5"/>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16"/>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6"/>
          <p:cNvSpPr txBox="1"/>
          <p:nvPr>
            <p:ph idx="1" type="body"/>
          </p:nvPr>
        </p:nvSpPr>
        <p:spPr>
          <a:xfrm>
            <a:off x="1143000" y="2001511"/>
            <a:ext cx="4754880" cy="7772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56" name="Google Shape;56;p16"/>
          <p:cNvSpPr txBox="1"/>
          <p:nvPr>
            <p:ph idx="2" type="body"/>
          </p:nvPr>
        </p:nvSpPr>
        <p:spPr>
          <a:xfrm>
            <a:off x="1143000" y="2721483"/>
            <a:ext cx="4754880" cy="338328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57" name="Google Shape;57;p16"/>
          <p:cNvSpPr txBox="1"/>
          <p:nvPr>
            <p:ph idx="3" type="body"/>
          </p:nvPr>
        </p:nvSpPr>
        <p:spPr>
          <a:xfrm>
            <a:off x="6269173" y="1999032"/>
            <a:ext cx="4754880" cy="7772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58" name="Google Shape;58;p16"/>
          <p:cNvSpPr txBox="1"/>
          <p:nvPr>
            <p:ph idx="4" type="body"/>
          </p:nvPr>
        </p:nvSpPr>
        <p:spPr>
          <a:xfrm>
            <a:off x="6269173" y="2719322"/>
            <a:ext cx="4754880" cy="3383280"/>
          </a:xfrm>
          <a:prstGeom prst="rect">
            <a:avLst/>
          </a:prstGeom>
          <a:noFill/>
          <a:ln>
            <a:noFill/>
          </a:ln>
        </p:spPr>
        <p:txBody>
          <a:bodyPr anchorCtr="0" anchor="t" bIns="45700" lIns="91425" spcFirstLastPara="1" rIns="91425" wrap="square" tIns="45700">
            <a:normAutofit/>
          </a:bodyPr>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59" name="Google Shape;59;p16"/>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6"/>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7"/>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7"/>
          <p:cNvSpPr txBox="1"/>
          <p:nvPr>
            <p:ph idx="1" type="body"/>
          </p:nvPr>
        </p:nvSpPr>
        <p:spPr>
          <a:xfrm>
            <a:off x="5852159" y="1097280"/>
            <a:ext cx="5212080" cy="4663440"/>
          </a:xfrm>
          <a:prstGeom prst="rect">
            <a:avLst/>
          </a:prstGeom>
          <a:noFill/>
          <a:ln>
            <a:noFill/>
          </a:ln>
        </p:spPr>
        <p:txBody>
          <a:bodyPr anchorCtr="0" anchor="t" bIns="45700" lIns="91425" spcFirstLastPara="1" rIns="91425" wrap="square" tIns="45700">
            <a:normAutofit/>
          </a:bodyPr>
          <a:lstStyle>
            <a:lvl1pPr indent="-391160" lvl="0" marL="457200" algn="l">
              <a:lnSpc>
                <a:spcPct val="90000"/>
              </a:lnSpc>
              <a:spcBef>
                <a:spcPts val="1400"/>
              </a:spcBef>
              <a:spcAft>
                <a:spcPts val="0"/>
              </a:spcAft>
              <a:buSzPts val="2560"/>
              <a:buChar char="•"/>
              <a:defRPr sz="3200"/>
            </a:lvl1pPr>
            <a:lvl2pPr indent="-370840" lvl="1" marL="914400" algn="l">
              <a:lnSpc>
                <a:spcPct val="90000"/>
              </a:lnSpc>
              <a:spcBef>
                <a:spcPts val="200"/>
              </a:spcBef>
              <a:spcAft>
                <a:spcPts val="0"/>
              </a:spcAft>
              <a:buSzPts val="2240"/>
              <a:buChar char="•"/>
              <a:defRPr sz="2800"/>
            </a:lvl2pPr>
            <a:lvl3pPr indent="-350519" lvl="2" marL="1371600" algn="l">
              <a:lnSpc>
                <a:spcPct val="90000"/>
              </a:lnSpc>
              <a:spcBef>
                <a:spcPts val="400"/>
              </a:spcBef>
              <a:spcAft>
                <a:spcPts val="0"/>
              </a:spcAft>
              <a:buSzPts val="1920"/>
              <a:buChar char="•"/>
              <a:defRPr sz="2400"/>
            </a:lvl3pPr>
            <a:lvl4pPr indent="-330200" lvl="3" marL="1828800" algn="l">
              <a:lnSpc>
                <a:spcPct val="90000"/>
              </a:lnSpc>
              <a:spcBef>
                <a:spcPts val="400"/>
              </a:spcBef>
              <a:spcAft>
                <a:spcPts val="0"/>
              </a:spcAft>
              <a:buSzPts val="1600"/>
              <a:buChar char="•"/>
              <a:defRPr sz="2000"/>
            </a:lvl4pPr>
            <a:lvl5pPr indent="-330200" lvl="4" marL="2286000" algn="l">
              <a:lnSpc>
                <a:spcPct val="90000"/>
              </a:lnSpc>
              <a:spcBef>
                <a:spcPts val="400"/>
              </a:spcBef>
              <a:spcAft>
                <a:spcPts val="0"/>
              </a:spcAft>
              <a:buSzPts val="1600"/>
              <a:buChar char="•"/>
              <a:defRPr sz="2000"/>
            </a:lvl5pPr>
            <a:lvl6pPr indent="-330200" lvl="5" marL="2743200" algn="l">
              <a:lnSpc>
                <a:spcPct val="90000"/>
              </a:lnSpc>
              <a:spcBef>
                <a:spcPts val="400"/>
              </a:spcBef>
              <a:spcAft>
                <a:spcPts val="0"/>
              </a:spcAft>
              <a:buSzPts val="1600"/>
              <a:buChar char="•"/>
              <a:defRPr sz="2000"/>
            </a:lvl6pPr>
            <a:lvl7pPr indent="-330200" lvl="6" marL="3200400" algn="l">
              <a:lnSpc>
                <a:spcPct val="90000"/>
              </a:lnSpc>
              <a:spcBef>
                <a:spcPts val="400"/>
              </a:spcBef>
              <a:spcAft>
                <a:spcPts val="0"/>
              </a:spcAft>
              <a:buSzPts val="1600"/>
              <a:buChar char="•"/>
              <a:defRPr sz="2000"/>
            </a:lvl7pPr>
            <a:lvl8pPr indent="-330200" lvl="7" marL="3657600" algn="l">
              <a:lnSpc>
                <a:spcPct val="90000"/>
              </a:lnSpc>
              <a:spcBef>
                <a:spcPts val="400"/>
              </a:spcBef>
              <a:spcAft>
                <a:spcPts val="0"/>
              </a:spcAft>
              <a:buSzPts val="1600"/>
              <a:buChar char="•"/>
              <a:defRPr sz="2000"/>
            </a:lvl8pPr>
            <a:lvl9pPr indent="-330200" lvl="8" marL="4114800" algn="l">
              <a:lnSpc>
                <a:spcPct val="90000"/>
              </a:lnSpc>
              <a:spcBef>
                <a:spcPts val="400"/>
              </a:spcBef>
              <a:spcAft>
                <a:spcPts val="400"/>
              </a:spcAft>
              <a:buSzPts val="1600"/>
              <a:buChar char="•"/>
              <a:defRPr sz="2000"/>
            </a:lvl9pPr>
          </a:lstStyle>
          <a:p/>
        </p:txBody>
      </p:sp>
      <p:sp>
        <p:nvSpPr>
          <p:cNvPr id="65" name="Google Shape;65;p17"/>
          <p:cNvSpPr txBox="1"/>
          <p:nvPr>
            <p:ph idx="2" type="body"/>
          </p:nvPr>
        </p:nvSpPr>
        <p:spPr>
          <a:xfrm>
            <a:off x="1143000" y="2834640"/>
            <a:ext cx="3931920" cy="30175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66" name="Google Shape;66;p17"/>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7"/>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8"/>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8"/>
          <p:cNvSpPr/>
          <p:nvPr>
            <p:ph idx="2" type="pic"/>
          </p:nvPr>
        </p:nvSpPr>
        <p:spPr>
          <a:xfrm>
            <a:off x="5413248" y="1069847"/>
            <a:ext cx="6099048" cy="4800600"/>
          </a:xfrm>
          <a:prstGeom prst="rect">
            <a:avLst/>
          </a:prstGeom>
          <a:noFill/>
          <a:ln>
            <a:noFill/>
          </a:ln>
        </p:spPr>
      </p:sp>
      <p:sp>
        <p:nvSpPr>
          <p:cNvPr id="72" name="Google Shape;72;p18"/>
          <p:cNvSpPr txBox="1"/>
          <p:nvPr>
            <p:ph idx="1" type="body"/>
          </p:nvPr>
        </p:nvSpPr>
        <p:spPr>
          <a:xfrm>
            <a:off x="1143000" y="2834640"/>
            <a:ext cx="3931920" cy="28803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73" name="Google Shape;73;p18"/>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8"/>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8"/>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sp>
        <p:nvSpPr>
          <p:cNvPr id="10" name="Google Shape;10;p9"/>
          <p:cNvSpPr/>
          <p:nvPr/>
        </p:nvSpPr>
        <p:spPr>
          <a:xfrm>
            <a:off x="231140" y="243840"/>
            <a:ext cx="11724640" cy="637793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9"/>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orbel"/>
              <a:buNone/>
              <a:defRPr b="0" i="0" sz="4400" u="none" cap="none" strike="noStrik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9"/>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rmAutofit/>
          </a:bodyPr>
          <a:lstStyle>
            <a:lvl1pPr indent="-340360" lvl="0" marL="457200" marR="0" rtl="0" algn="l">
              <a:lnSpc>
                <a:spcPct val="90000"/>
              </a:lnSpc>
              <a:spcBef>
                <a:spcPts val="1400"/>
              </a:spcBef>
              <a:spcAft>
                <a:spcPts val="0"/>
              </a:spcAft>
              <a:buClr>
                <a:schemeClr val="accent1"/>
              </a:buClr>
              <a:buSzPts val="1760"/>
              <a:buFont typeface="Corbel"/>
              <a:buChar char="•"/>
              <a:defRPr b="0" i="0" sz="2200" u="none" cap="none" strike="noStrike">
                <a:solidFill>
                  <a:schemeClr val="accent1"/>
                </a:solidFill>
                <a:latin typeface="Corbel"/>
                <a:ea typeface="Corbel"/>
                <a:cs typeface="Corbel"/>
                <a:sym typeface="Corbel"/>
              </a:defRPr>
            </a:lvl1pPr>
            <a:lvl2pPr indent="-330200" lvl="1" marL="914400" marR="0" rtl="0" algn="l">
              <a:lnSpc>
                <a:spcPct val="90000"/>
              </a:lnSpc>
              <a:spcBef>
                <a:spcPts val="200"/>
              </a:spcBef>
              <a:spcAft>
                <a:spcPts val="0"/>
              </a:spcAft>
              <a:buClr>
                <a:schemeClr val="accent1"/>
              </a:buClr>
              <a:buSzPts val="1600"/>
              <a:buFont typeface="Corbel"/>
              <a:buChar char="•"/>
              <a:defRPr b="0" i="0" sz="2000" u="none" cap="none" strike="noStrike">
                <a:solidFill>
                  <a:schemeClr val="accent1"/>
                </a:solidFill>
                <a:latin typeface="Corbel"/>
                <a:ea typeface="Corbel"/>
                <a:cs typeface="Corbel"/>
                <a:sym typeface="Corbel"/>
              </a:defRPr>
            </a:lvl2pPr>
            <a:lvl3pPr indent="-320039" lvl="2" marL="1371600" marR="0" rtl="0" algn="l">
              <a:lnSpc>
                <a:spcPct val="90000"/>
              </a:lnSpc>
              <a:spcBef>
                <a:spcPts val="400"/>
              </a:spcBef>
              <a:spcAft>
                <a:spcPts val="0"/>
              </a:spcAft>
              <a:buClr>
                <a:schemeClr val="accent1"/>
              </a:buClr>
              <a:buSzPts val="1440"/>
              <a:buFont typeface="Corbel"/>
              <a:buChar char="•"/>
              <a:defRPr b="0" i="0" sz="1800" u="none" cap="none" strike="noStrike">
                <a:solidFill>
                  <a:schemeClr val="accent1"/>
                </a:solidFill>
                <a:latin typeface="Corbel"/>
                <a:ea typeface="Corbel"/>
                <a:cs typeface="Corbel"/>
                <a:sym typeface="Corbel"/>
              </a:defRPr>
            </a:lvl3pPr>
            <a:lvl4pPr indent="-309880" lvl="3" marL="18288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4pPr>
            <a:lvl5pPr indent="-309879" lvl="4" marL="22860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5pPr>
            <a:lvl6pPr indent="-309879" lvl="5" marL="27432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6pPr>
            <a:lvl7pPr indent="-309879" lvl="6" marL="32004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7pPr>
            <a:lvl8pPr indent="-309879" lvl="7" marL="36576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8pPr>
            <a:lvl9pPr indent="-309879" lvl="8" marL="4114800" marR="0" rtl="0" algn="l">
              <a:lnSpc>
                <a:spcPct val="90000"/>
              </a:lnSpc>
              <a:spcBef>
                <a:spcPts val="400"/>
              </a:spcBef>
              <a:spcAft>
                <a:spcPts val="40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9pPr>
          </a:lstStyle>
          <a:p/>
        </p:txBody>
      </p:sp>
      <p:sp>
        <p:nvSpPr>
          <p:cNvPr id="13" name="Google Shape;13;p9"/>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 name="Google Shape;14;p9"/>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9"/>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1"/>
                </a:solidFill>
                <a:latin typeface="Corbel"/>
                <a:ea typeface="Corbel"/>
                <a:cs typeface="Corbel"/>
                <a:sym typeface="Corbel"/>
              </a:defRPr>
            </a:lvl1pPr>
            <a:lvl2pPr indent="0" lvl="1" marL="0" marR="0" rtl="0" algn="r">
              <a:spcBef>
                <a:spcPts val="0"/>
              </a:spcBef>
              <a:buNone/>
              <a:defRPr b="0" i="0" sz="1200" u="none" cap="none" strike="noStrike">
                <a:solidFill>
                  <a:schemeClr val="accent1"/>
                </a:solidFill>
                <a:latin typeface="Corbel"/>
                <a:ea typeface="Corbel"/>
                <a:cs typeface="Corbel"/>
                <a:sym typeface="Corbel"/>
              </a:defRPr>
            </a:lvl2pPr>
            <a:lvl3pPr indent="0" lvl="2" marL="0" marR="0" rtl="0" algn="r">
              <a:spcBef>
                <a:spcPts val="0"/>
              </a:spcBef>
              <a:buNone/>
              <a:defRPr b="0" i="0" sz="1200" u="none" cap="none" strike="noStrike">
                <a:solidFill>
                  <a:schemeClr val="accent1"/>
                </a:solidFill>
                <a:latin typeface="Corbel"/>
                <a:ea typeface="Corbel"/>
                <a:cs typeface="Corbel"/>
                <a:sym typeface="Corbel"/>
              </a:defRPr>
            </a:lvl3pPr>
            <a:lvl4pPr indent="0" lvl="3" marL="0" marR="0" rtl="0" algn="r">
              <a:spcBef>
                <a:spcPts val="0"/>
              </a:spcBef>
              <a:buNone/>
              <a:defRPr b="0" i="0" sz="1200" u="none" cap="none" strike="noStrike">
                <a:solidFill>
                  <a:schemeClr val="accent1"/>
                </a:solidFill>
                <a:latin typeface="Corbel"/>
                <a:ea typeface="Corbel"/>
                <a:cs typeface="Corbel"/>
                <a:sym typeface="Corbel"/>
              </a:defRPr>
            </a:lvl4pPr>
            <a:lvl5pPr indent="0" lvl="4" marL="0" marR="0" rtl="0" algn="r">
              <a:spcBef>
                <a:spcPts val="0"/>
              </a:spcBef>
              <a:buNone/>
              <a:defRPr b="0" i="0" sz="1200" u="none" cap="none" strike="noStrike">
                <a:solidFill>
                  <a:schemeClr val="accent1"/>
                </a:solidFill>
                <a:latin typeface="Corbel"/>
                <a:ea typeface="Corbel"/>
                <a:cs typeface="Corbel"/>
                <a:sym typeface="Corbel"/>
              </a:defRPr>
            </a:lvl5pPr>
            <a:lvl6pPr indent="0" lvl="5" marL="0" marR="0" rtl="0" algn="r">
              <a:spcBef>
                <a:spcPts val="0"/>
              </a:spcBef>
              <a:buNone/>
              <a:defRPr b="0" i="0" sz="1200" u="none" cap="none" strike="noStrike">
                <a:solidFill>
                  <a:schemeClr val="accent1"/>
                </a:solidFill>
                <a:latin typeface="Corbel"/>
                <a:ea typeface="Corbel"/>
                <a:cs typeface="Corbel"/>
                <a:sym typeface="Corbel"/>
              </a:defRPr>
            </a:lvl6pPr>
            <a:lvl7pPr indent="0" lvl="6" marL="0" marR="0" rtl="0" algn="r">
              <a:spcBef>
                <a:spcPts val="0"/>
              </a:spcBef>
              <a:buNone/>
              <a:defRPr b="0" i="0" sz="1200" u="none" cap="none" strike="noStrike">
                <a:solidFill>
                  <a:schemeClr val="accent1"/>
                </a:solidFill>
                <a:latin typeface="Corbel"/>
                <a:ea typeface="Corbel"/>
                <a:cs typeface="Corbel"/>
                <a:sym typeface="Corbel"/>
              </a:defRPr>
            </a:lvl7pPr>
            <a:lvl8pPr indent="0" lvl="7" marL="0" marR="0" rtl="0" algn="r">
              <a:spcBef>
                <a:spcPts val="0"/>
              </a:spcBef>
              <a:buNone/>
              <a:defRPr b="0" i="0" sz="1200" u="none" cap="none" strike="noStrike">
                <a:solidFill>
                  <a:schemeClr val="accent1"/>
                </a:solidFill>
                <a:latin typeface="Corbel"/>
                <a:ea typeface="Corbel"/>
                <a:cs typeface="Corbel"/>
                <a:sym typeface="Corbel"/>
              </a:defRPr>
            </a:lvl8pPr>
            <a:lvl9pPr indent="0" lvl="8" marL="0" marR="0" rtl="0" algn="r">
              <a:spcBef>
                <a:spcPts val="0"/>
              </a:spcBef>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title"/>
          </p:nvPr>
        </p:nvSpPr>
        <p:spPr>
          <a:xfrm>
            <a:off x="927100" y="4152742"/>
            <a:ext cx="10332600" cy="1806600"/>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0"/>
              </a:spcBef>
              <a:spcAft>
                <a:spcPts val="0"/>
              </a:spcAft>
              <a:buClr>
                <a:schemeClr val="dk1"/>
              </a:buClr>
              <a:buSzPts val="2400"/>
              <a:buFont typeface="Arial"/>
              <a:buNone/>
            </a:pPr>
            <a:r>
              <a:rPr b="1" lang="en-US" sz="2400">
                <a:solidFill>
                  <a:schemeClr val="dk1"/>
                </a:solidFill>
                <a:latin typeface="Arial"/>
                <a:ea typeface="Arial"/>
                <a:cs typeface="Arial"/>
                <a:sym typeface="Arial"/>
              </a:rPr>
              <a:t>Japan’s Paper Empire:</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Mapping the Environmental Effects of Manchurian Paper Industrialization </a:t>
            </a:r>
            <a:endParaRPr/>
          </a:p>
        </p:txBody>
      </p:sp>
      <p:pic>
        <p:nvPicPr>
          <p:cNvPr descr="A black and white picture of a landscape&#10;&#10;AI-generated content may be incorrect." id="93" name="Google Shape;93;p1"/>
          <p:cNvPicPr preferRelativeResize="0"/>
          <p:nvPr/>
        </p:nvPicPr>
        <p:blipFill rotWithShape="1">
          <a:blip r:embed="rId3">
            <a:alphaModFix/>
          </a:blip>
          <a:srcRect b="4334" l="33592" r="23527" t="2659"/>
          <a:stretch/>
        </p:blipFill>
        <p:spPr>
          <a:xfrm rot="-5400000">
            <a:off x="4456178" y="-2496802"/>
            <a:ext cx="3279644" cy="9755592"/>
          </a:xfrm>
          <a:prstGeom prst="rect">
            <a:avLst/>
          </a:prstGeom>
          <a:noFill/>
          <a:ln>
            <a:noFill/>
          </a:ln>
        </p:spPr>
      </p:pic>
      <p:sp>
        <p:nvSpPr>
          <p:cNvPr id="94" name="Google Shape;94;p1"/>
          <p:cNvSpPr txBox="1"/>
          <p:nvPr/>
        </p:nvSpPr>
        <p:spPr>
          <a:xfrm>
            <a:off x="3045410" y="6091270"/>
            <a:ext cx="6096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Chad Westra   </a:t>
            </a:r>
            <a:r>
              <a:rPr b="0" i="0" lang="en-US" sz="1800" u="none" cap="none" strike="noStrike">
                <a:solidFill>
                  <a:schemeClr val="accent1"/>
                </a:solidFill>
                <a:latin typeface="Arial"/>
                <a:ea typeface="Arial"/>
                <a:cs typeface="Arial"/>
                <a:sym typeface="Arial"/>
              </a:rPr>
              <a:t>|</a:t>
            </a:r>
            <a:r>
              <a:rPr b="0" i="0" lang="en-US" sz="1800" u="none" cap="none" strike="noStrike">
                <a:solidFill>
                  <a:schemeClr val="dk1"/>
                </a:solidFill>
                <a:latin typeface="Arial"/>
                <a:ea typeface="Arial"/>
                <a:cs typeface="Arial"/>
                <a:sym typeface="Arial"/>
              </a:rPr>
              <a:t>   University of Washington   </a:t>
            </a:r>
            <a:r>
              <a:rPr b="0" i="0" lang="en-US" sz="1800" u="none" cap="none" strike="noStrike">
                <a:solidFill>
                  <a:schemeClr val="accent1"/>
                </a:solidFill>
                <a:latin typeface="Arial"/>
                <a:ea typeface="Arial"/>
                <a:cs typeface="Arial"/>
                <a:sym typeface="Arial"/>
              </a:rPr>
              <a:t>|</a:t>
            </a:r>
            <a:r>
              <a:rPr b="0" i="0" lang="en-US" sz="1800" u="none" cap="none" strike="noStrike">
                <a:solidFill>
                  <a:schemeClr val="dk1"/>
                </a:solidFill>
                <a:latin typeface="Arial"/>
                <a:ea typeface="Arial"/>
                <a:cs typeface="Arial"/>
                <a:sym typeface="Arial"/>
              </a:rPr>
              <a:t>   5/20/2025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9" name="Shape 99"/>
        <p:cNvGrpSpPr/>
        <p:nvPr/>
      </p:nvGrpSpPr>
      <p:grpSpPr>
        <a:xfrm>
          <a:off x="0" y="0"/>
          <a:ext cx="0" cy="0"/>
          <a:chOff x="0" y="0"/>
          <a:chExt cx="0" cy="0"/>
        </a:xfrm>
      </p:grpSpPr>
      <p:sp>
        <p:nvSpPr>
          <p:cNvPr id="100" name="Google Shape;100;p2"/>
          <p:cNvSpPr txBox="1"/>
          <p:nvPr>
            <p:ph type="title"/>
          </p:nvPr>
        </p:nvSpPr>
        <p:spPr>
          <a:xfrm>
            <a:off x="681328" y="845774"/>
            <a:ext cx="5745168" cy="14432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orbel"/>
              <a:buNone/>
            </a:pPr>
            <a:r>
              <a:rPr b="1" lang="en-US" sz="4000">
                <a:solidFill>
                  <a:schemeClr val="dk1"/>
                </a:solidFill>
              </a:rPr>
              <a:t>Japanese pulp frontiers</a:t>
            </a:r>
            <a:endParaRPr/>
          </a:p>
        </p:txBody>
      </p:sp>
      <p:sp>
        <p:nvSpPr>
          <p:cNvPr id="101" name="Google Shape;101;p2"/>
          <p:cNvSpPr txBox="1"/>
          <p:nvPr>
            <p:ph idx="1" type="body"/>
          </p:nvPr>
        </p:nvSpPr>
        <p:spPr>
          <a:xfrm>
            <a:off x="681328" y="1947333"/>
            <a:ext cx="5084178" cy="4169910"/>
          </a:xfrm>
          <a:prstGeom prst="rect">
            <a:avLst/>
          </a:prstGeom>
          <a:noFill/>
          <a:ln>
            <a:noFill/>
          </a:ln>
        </p:spPr>
        <p:txBody>
          <a:bodyPr anchorCtr="0" anchor="t" bIns="45700" lIns="91425" spcFirstLastPara="1" rIns="91425" wrap="square" tIns="45700">
            <a:normAutofit/>
          </a:bodyPr>
          <a:lstStyle/>
          <a:p>
            <a:pPr indent="-91440" lvl="0" marL="228600" rtl="0" algn="l">
              <a:lnSpc>
                <a:spcPct val="90000"/>
              </a:lnSpc>
              <a:spcBef>
                <a:spcPts val="0"/>
              </a:spcBef>
              <a:spcAft>
                <a:spcPts val="0"/>
              </a:spcAft>
              <a:buSzPts val="1440"/>
              <a:buNone/>
            </a:pPr>
            <a:r>
              <a:t/>
            </a:r>
            <a:endParaRPr sz="1800">
              <a:solidFill>
                <a:schemeClr val="dk1"/>
              </a:solidFill>
            </a:endParaRPr>
          </a:p>
          <a:p>
            <a:pPr indent="-91440" lvl="0" marL="228600" rtl="0" algn="l">
              <a:lnSpc>
                <a:spcPct val="90000"/>
              </a:lnSpc>
              <a:spcBef>
                <a:spcPts val="1400"/>
              </a:spcBef>
              <a:spcAft>
                <a:spcPts val="0"/>
              </a:spcAft>
              <a:buSzPts val="1440"/>
              <a:buNone/>
            </a:pPr>
            <a:r>
              <a:t/>
            </a:r>
            <a:endParaRPr sz="1800">
              <a:solidFill>
                <a:schemeClr val="dk1"/>
              </a:solidFill>
            </a:endParaRPr>
          </a:p>
          <a:p>
            <a:pPr indent="-182880" lvl="0" marL="228600" rtl="0" algn="l">
              <a:lnSpc>
                <a:spcPct val="90000"/>
              </a:lnSpc>
              <a:spcBef>
                <a:spcPts val="1400"/>
              </a:spcBef>
              <a:spcAft>
                <a:spcPts val="0"/>
              </a:spcAft>
              <a:buSzPts val="1440"/>
              <a:buChar char="•"/>
            </a:pPr>
            <a:r>
              <a:rPr lang="en-US" sz="1800">
                <a:solidFill>
                  <a:schemeClr val="dk1"/>
                </a:solidFill>
              </a:rPr>
              <a:t>1926: 97% of pulp supply from Sakhalin and Hokkaido</a:t>
            </a:r>
            <a:endParaRPr/>
          </a:p>
          <a:p>
            <a:pPr indent="-91440" lvl="0" marL="228600" rtl="0" algn="l">
              <a:lnSpc>
                <a:spcPct val="90000"/>
              </a:lnSpc>
              <a:spcBef>
                <a:spcPts val="1400"/>
              </a:spcBef>
              <a:spcAft>
                <a:spcPts val="0"/>
              </a:spcAft>
              <a:buSzPts val="1440"/>
              <a:buNone/>
            </a:pPr>
            <a:r>
              <a:t/>
            </a:r>
            <a:endParaRPr sz="1800">
              <a:solidFill>
                <a:schemeClr val="dk1"/>
              </a:solidFill>
            </a:endParaRPr>
          </a:p>
        </p:txBody>
      </p:sp>
      <p:pic>
        <p:nvPicPr>
          <p:cNvPr descr="70424-0001 - Map of Japan 1920" id="102" name="Google Shape;102;p2"/>
          <p:cNvPicPr preferRelativeResize="0"/>
          <p:nvPr/>
        </p:nvPicPr>
        <p:blipFill rotWithShape="1">
          <a:blip r:embed="rId3">
            <a:alphaModFix/>
          </a:blip>
          <a:srcRect b="29234" l="0" r="-3" t="9402"/>
          <a:stretch/>
        </p:blipFill>
        <p:spPr>
          <a:xfrm>
            <a:off x="6310747" y="845774"/>
            <a:ext cx="5451689" cy="5166452"/>
          </a:xfrm>
          <a:prstGeom prst="rect">
            <a:avLst/>
          </a:prstGeom>
          <a:noFill/>
          <a:ln>
            <a:noFill/>
          </a:ln>
        </p:spPr>
      </p:pic>
      <p:sp>
        <p:nvSpPr>
          <p:cNvPr id="103" name="Google Shape;103;p2"/>
          <p:cNvSpPr/>
          <p:nvPr/>
        </p:nvSpPr>
        <p:spPr>
          <a:xfrm>
            <a:off x="6024090" y="1325346"/>
            <a:ext cx="3012501" cy="3437154"/>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04" name="Google Shape;104;p2"/>
          <p:cNvSpPr/>
          <p:nvPr/>
        </p:nvSpPr>
        <p:spPr>
          <a:xfrm>
            <a:off x="9581832" y="1452346"/>
            <a:ext cx="1657668" cy="2230654"/>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A map of the world&#10;&#10;AI-generated content may be incorrect." id="110" name="Google Shape;110;p3"/>
          <p:cNvPicPr preferRelativeResize="0"/>
          <p:nvPr/>
        </p:nvPicPr>
        <p:blipFill rotWithShape="1">
          <a:blip r:embed="rId3">
            <a:alphaModFix/>
          </a:blip>
          <a:srcRect b="14657" l="11474" r="0" t="0"/>
          <a:stretch/>
        </p:blipFill>
        <p:spPr>
          <a:xfrm>
            <a:off x="6390863" y="367222"/>
            <a:ext cx="4777880" cy="6141396"/>
          </a:xfrm>
          <a:prstGeom prst="rect">
            <a:avLst/>
          </a:prstGeom>
          <a:noFill/>
          <a:ln>
            <a:noFill/>
          </a:ln>
        </p:spPr>
      </p:pic>
      <p:pic>
        <p:nvPicPr>
          <p:cNvPr descr="A map of the united states&#10;&#10;AI-generated content may be incorrect." id="111" name="Google Shape;111;p3"/>
          <p:cNvPicPr preferRelativeResize="0"/>
          <p:nvPr/>
        </p:nvPicPr>
        <p:blipFill rotWithShape="1">
          <a:blip r:embed="rId4">
            <a:alphaModFix/>
          </a:blip>
          <a:srcRect b="0" l="0" r="0" t="0"/>
          <a:stretch/>
        </p:blipFill>
        <p:spPr>
          <a:xfrm>
            <a:off x="1208313" y="367222"/>
            <a:ext cx="4169229" cy="61235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b="5266" l="1053" r="2576" t="1392"/>
          <a:stretch/>
        </p:blipFill>
        <p:spPr>
          <a:xfrm>
            <a:off x="271647" y="270933"/>
            <a:ext cx="8438636" cy="6316133"/>
          </a:xfrm>
          <a:prstGeom prst="rect">
            <a:avLst/>
          </a:prstGeom>
          <a:noFill/>
          <a:ln>
            <a:noFill/>
          </a:ln>
        </p:spPr>
      </p:pic>
      <p:sp>
        <p:nvSpPr>
          <p:cNvPr id="118" name="Google Shape;118;p4"/>
          <p:cNvSpPr txBox="1"/>
          <p:nvPr/>
        </p:nvSpPr>
        <p:spPr>
          <a:xfrm>
            <a:off x="8894201" y="2685334"/>
            <a:ext cx="27431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Corbel"/>
                <a:ea typeface="Corbel"/>
                <a:cs typeface="Corbel"/>
                <a:sym typeface="Corbel"/>
              </a:rPr>
              <a:t>Manchuria, 1932</a:t>
            </a:r>
            <a:endParaRPr b="1" sz="2800">
              <a:solidFill>
                <a:schemeClr val="dk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orbel"/>
              <a:buNone/>
            </a:pPr>
            <a:r>
              <a:rPr b="1" lang="en-US">
                <a:solidFill>
                  <a:schemeClr val="dk1"/>
                </a:solidFill>
              </a:rPr>
              <a:t>Coordinate approximations</a:t>
            </a:r>
            <a:endParaRPr/>
          </a:p>
        </p:txBody>
      </p:sp>
      <p:pic>
        <p:nvPicPr>
          <p:cNvPr id="125" name="Google Shape;125;p5"/>
          <p:cNvPicPr preferRelativeResize="0"/>
          <p:nvPr/>
        </p:nvPicPr>
        <p:blipFill rotWithShape="1">
          <a:blip r:embed="rId3">
            <a:alphaModFix/>
          </a:blip>
          <a:srcRect b="0" l="0" r="0" t="0"/>
          <a:stretch/>
        </p:blipFill>
        <p:spPr>
          <a:xfrm>
            <a:off x="255032" y="2110601"/>
            <a:ext cx="11681936" cy="3412974"/>
          </a:xfrm>
          <a:prstGeom prst="rect">
            <a:avLst/>
          </a:prstGeom>
          <a:noFill/>
          <a:ln>
            <a:noFill/>
          </a:ln>
        </p:spPr>
      </p:pic>
      <p:sp>
        <p:nvSpPr>
          <p:cNvPr id="126" name="Google Shape;126;p5"/>
          <p:cNvSpPr/>
          <p:nvPr/>
        </p:nvSpPr>
        <p:spPr>
          <a:xfrm>
            <a:off x="2354580" y="1965960"/>
            <a:ext cx="1588770" cy="3840480"/>
          </a:xfrm>
          <a:prstGeom prst="rect">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A map of the eastern part of the united states&#10;&#10;AI-generated content may be incorrect." id="132" name="Google Shape;132;p6"/>
          <p:cNvPicPr preferRelativeResize="0"/>
          <p:nvPr>
            <p:ph idx="1" type="body"/>
          </p:nvPr>
        </p:nvPicPr>
        <p:blipFill rotWithShape="1">
          <a:blip r:embed="rId3">
            <a:alphaModFix/>
          </a:blip>
          <a:srcRect b="5536" l="1179" r="2391" t="1357"/>
          <a:stretch/>
        </p:blipFill>
        <p:spPr>
          <a:xfrm>
            <a:off x="301049" y="256606"/>
            <a:ext cx="8506460" cy="6344787"/>
          </a:xfrm>
          <a:prstGeom prst="rect">
            <a:avLst/>
          </a:prstGeom>
          <a:noFill/>
          <a:ln>
            <a:noFill/>
          </a:ln>
        </p:spPr>
      </p:pic>
      <p:sp>
        <p:nvSpPr>
          <p:cNvPr id="133" name="Google Shape;133;p6"/>
          <p:cNvSpPr/>
          <p:nvPr/>
        </p:nvSpPr>
        <p:spPr>
          <a:xfrm rot="2249699">
            <a:off x="5161491" y="2758547"/>
            <a:ext cx="1698171" cy="2571507"/>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34" name="Google Shape;134;p6"/>
          <p:cNvSpPr txBox="1"/>
          <p:nvPr/>
        </p:nvSpPr>
        <p:spPr>
          <a:xfrm>
            <a:off x="8977630" y="1122348"/>
            <a:ext cx="2743124"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orbel"/>
                <a:ea typeface="Corbel"/>
                <a:cs typeface="Corbel"/>
                <a:sym typeface="Corbel"/>
              </a:rPr>
              <a:t>Paper industrialization1932-1945</a:t>
            </a:r>
            <a:endParaRPr b="1" sz="2800">
              <a:solidFill>
                <a:schemeClr val="dk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A map of the eastern part of the united states&#10;&#10;AI-generated content may be incorrect." id="140" name="Google Shape;140;p7"/>
          <p:cNvPicPr preferRelativeResize="0"/>
          <p:nvPr>
            <p:ph idx="1" type="body"/>
          </p:nvPr>
        </p:nvPicPr>
        <p:blipFill rotWithShape="1">
          <a:blip r:embed="rId3">
            <a:alphaModFix/>
          </a:blip>
          <a:srcRect b="5536" l="1179" r="2391" t="1357"/>
          <a:stretch/>
        </p:blipFill>
        <p:spPr>
          <a:xfrm>
            <a:off x="301049" y="256606"/>
            <a:ext cx="8506460" cy="6344787"/>
          </a:xfrm>
          <a:prstGeom prst="rect">
            <a:avLst/>
          </a:prstGeom>
          <a:noFill/>
          <a:ln>
            <a:noFill/>
          </a:ln>
        </p:spPr>
      </p:pic>
      <p:sp>
        <p:nvSpPr>
          <p:cNvPr id="141" name="Google Shape;141;p7"/>
          <p:cNvSpPr txBox="1"/>
          <p:nvPr/>
        </p:nvSpPr>
        <p:spPr>
          <a:xfrm>
            <a:off x="8977630" y="1122348"/>
            <a:ext cx="2743124"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orbel"/>
                <a:ea typeface="Corbel"/>
                <a:cs typeface="Corbel"/>
                <a:sym typeface="Corbel"/>
              </a:rPr>
              <a:t>Paper industrialization1932-1945</a:t>
            </a:r>
            <a:endParaRPr b="1" sz="2800">
              <a:solidFill>
                <a:schemeClr val="dk1"/>
              </a:solidFill>
              <a:latin typeface="Corbel"/>
              <a:ea typeface="Corbel"/>
              <a:cs typeface="Corbel"/>
              <a:sym typeface="Corbel"/>
            </a:endParaRPr>
          </a:p>
        </p:txBody>
      </p:sp>
      <p:sp>
        <p:nvSpPr>
          <p:cNvPr id="142" name="Google Shape;142;p7"/>
          <p:cNvSpPr/>
          <p:nvPr/>
        </p:nvSpPr>
        <p:spPr>
          <a:xfrm>
            <a:off x="6077702" y="3026062"/>
            <a:ext cx="255814" cy="246017"/>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43" name="Google Shape;143;p7"/>
          <p:cNvSpPr/>
          <p:nvPr/>
        </p:nvSpPr>
        <p:spPr>
          <a:xfrm>
            <a:off x="4932321" y="1628140"/>
            <a:ext cx="255814" cy="246017"/>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44" name="Google Shape;144;p7"/>
          <p:cNvSpPr/>
          <p:nvPr/>
        </p:nvSpPr>
        <p:spPr>
          <a:xfrm>
            <a:off x="2108158" y="2105194"/>
            <a:ext cx="255814" cy="246017"/>
          </a:xfrm>
          <a:prstGeom prst="ellipse">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8"/>
          <p:cNvPicPr preferRelativeResize="0"/>
          <p:nvPr/>
        </p:nvPicPr>
        <p:blipFill rotWithShape="1">
          <a:blip r:embed="rId3">
            <a:alphaModFix/>
          </a:blip>
          <a:srcRect b="0" l="864" r="0" t="0"/>
          <a:stretch/>
        </p:blipFill>
        <p:spPr>
          <a:xfrm>
            <a:off x="512294" y="1240971"/>
            <a:ext cx="6460944" cy="4132945"/>
          </a:xfrm>
          <a:prstGeom prst="rect">
            <a:avLst/>
          </a:prstGeom>
          <a:noFill/>
          <a:ln>
            <a:noFill/>
          </a:ln>
        </p:spPr>
      </p:pic>
      <p:pic>
        <p:nvPicPr>
          <p:cNvPr descr="A group of men standing in front of a tower&#10;&#10;AI-generated content may be incorrect." id="150" name="Google Shape;150;p8"/>
          <p:cNvPicPr preferRelativeResize="0"/>
          <p:nvPr/>
        </p:nvPicPr>
        <p:blipFill rotWithShape="1">
          <a:blip r:embed="rId4">
            <a:alphaModFix/>
          </a:blip>
          <a:srcRect b="12568" l="11430" r="6540" t="3197"/>
          <a:stretch/>
        </p:blipFill>
        <p:spPr>
          <a:xfrm>
            <a:off x="7338154" y="456825"/>
            <a:ext cx="4341552" cy="5944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is">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2024-05-29T14:39:02Z</dcterms:created>
  <dc:creator>Chad Westra</dc:creator>
</cp:coreProperties>
</file>