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Average"/>
      <p:regular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j29jCwmuUGf8vV5J4AINHl7YiC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clumich.org/en/publications/borders-long-shadow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Sadiiq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Sadiiq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ALL of us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Shawn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Shawn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Shawn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650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87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As minority community members, we've experienced the impact of our skin color, making us keenly aware of social inequalities. We chose to focus on the 100-mile border zone in Washington to address disparities and advocate for minority rights. Our motivation is social justice and equality.</a:t>
            </a:r>
            <a:endParaRPr sz="2486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Gap in knowledge about what is happening on the Northern Border (</a:t>
            </a:r>
            <a:r>
              <a:rPr i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mentioned first meeting)</a:t>
            </a:r>
            <a:endParaRPr i="1"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400"/>
              <a:buFont typeface="Average"/>
              <a:buChar char="○"/>
            </a:pPr>
            <a:r>
              <a:rPr lang="en" sz="14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Raise awareness to the general public using data already available. </a:t>
            </a:r>
            <a:endParaRPr sz="14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Provide a proposal for what a “reasonable distance” should be across WA.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Provide a StoryMap with the new proposed “reasonable distance” and analysis as to why we chose this number.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Incorporate the analysis of current “reasonable distance” and its current effects.</a:t>
            </a:r>
            <a:endParaRPr sz="14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Create a workflow document for the process of our research and recommendations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Provide any additional resources requested or suggested during meeting. 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Nonpartisan independent group whose mission is to investigate and expose waste, corruption, abuse of power within government 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Needs: develop proposals for what a “reasonable distance” should be across WA, based on data and research. 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Goal/Purpose: provide foundation for reduction in the 100-mile zone that could serve as a model for other border regions. 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verage"/>
              <a:buChar char="○"/>
            </a:pPr>
            <a:r>
              <a:rPr lang="en" sz="1400">
                <a:solidFill>
                  <a:srgbClr val="9E9E9E"/>
                </a:solidFill>
                <a:latin typeface="Average"/>
                <a:ea typeface="Average"/>
                <a:cs typeface="Average"/>
                <a:sym typeface="Average"/>
              </a:rPr>
              <a:t>Supposed to determine the “reasonable distance” by considering local factors, including topography, population density, possible inconvenience to the traveling public, and border activity. (</a:t>
            </a:r>
            <a:r>
              <a:rPr lang="en" sz="1400" u="sng">
                <a:solidFill>
                  <a:srgbClr val="FFD966"/>
                </a:solidFill>
                <a:latin typeface="Average"/>
                <a:ea typeface="Average"/>
                <a:cs typeface="Average"/>
                <a:sym typeface="Averag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ACLU Michigan</a:t>
            </a:r>
            <a:r>
              <a:rPr lang="en" sz="1400">
                <a:solidFill>
                  <a:srgbClr val="9E9E9E"/>
                </a:solidFill>
                <a:latin typeface="Average"/>
                <a:ea typeface="Average"/>
                <a:cs typeface="Average"/>
                <a:sym typeface="Average"/>
              </a:rPr>
              <a:t>)</a:t>
            </a:r>
            <a:endParaRPr sz="1400">
              <a:solidFill>
                <a:srgbClr val="9E9E9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Average"/>
              <a:buChar char="○"/>
            </a:pPr>
            <a:r>
              <a:rPr lang="en" sz="1400">
                <a:solidFill>
                  <a:srgbClr val="9E9E9E"/>
                </a:solidFill>
                <a:latin typeface="Average"/>
                <a:ea typeface="Average"/>
                <a:cs typeface="Average"/>
                <a:sym typeface="Average"/>
              </a:rPr>
              <a:t>Has the  authority to stop and search all vehicles within the zone. </a:t>
            </a:r>
            <a:endParaRPr sz="1400">
              <a:solidFill>
                <a:srgbClr val="9E9E9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rgbClr val="9E9E9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Sadiiq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Anirit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Anirit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Anirit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Shawn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16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16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6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16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6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2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18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19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2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22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22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2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24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8" name="Google Shape;48;p24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9" name="Google Shape;49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hyperlink" Target="https://turkai.com/object-detection-technology-a-game-changer-for-border-security/" TargetMode="External"/><Relationship Id="rId13" Type="http://schemas.openxmlformats.org/officeDocument/2006/relationships/image" Target="../media/image10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www.appropriations.senate.gov/imo/media/doc/FY23%20BILL%20HIGHLIGHTS_DHS1.pdf" TargetMode="External"/><Relationship Id="rId9" Type="http://schemas.openxmlformats.org/officeDocument/2006/relationships/hyperlink" Target="https://www.flir.com/surveillance/border-surveillance/" TargetMode="External"/><Relationship Id="rId5" Type="http://schemas.openxmlformats.org/officeDocument/2006/relationships/hyperlink" Target="https://www.whitehouse.gov/briefing-room/statements-releases/2023/03/09/fact-sheet-president-bidens-budget-strengthens-border-security-enhances-legal-pathways-and-provides-resources-to-enforce-our-immigration-laws/#:~:text=The%20Budget%20includes%20nearly%20%2425,controlling%20for%20border%20management%20amounts." TargetMode="External"/><Relationship Id="rId6" Type="http://schemas.openxmlformats.org/officeDocument/2006/relationships/hyperlink" Target="https://www.cbp.gov/border-security/along-us-borders/us-border-patrol-technology" TargetMode="External"/><Relationship Id="rId7" Type="http://schemas.openxmlformats.org/officeDocument/2006/relationships/hyperlink" Target="https://www.nbcnews.com/id/wbna5298100" TargetMode="External"/><Relationship Id="rId8" Type="http://schemas.openxmlformats.org/officeDocument/2006/relationships/hyperlink" Target="https://www.echodyne.com/applications/government/border-security-radar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policymap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humanitarianparoles@gmail.com" TargetMode="External"/><Relationship Id="rId4" Type="http://schemas.openxmlformats.org/officeDocument/2006/relationships/hyperlink" Target="mailto:Katherine.Hawkins@pogo.org" TargetMode="External"/><Relationship Id="rId5" Type="http://schemas.openxmlformats.org/officeDocument/2006/relationships/hyperlink" Target="mailto:sturberville@pogo.org" TargetMode="External"/><Relationship Id="rId6" Type="http://schemas.openxmlformats.org/officeDocument/2006/relationships/hyperlink" Target="mailto:philneff@uw.edu" TargetMode="External"/><Relationship Id="rId7" Type="http://schemas.openxmlformats.org/officeDocument/2006/relationships/hyperlink" Target="mailto:swithers@uw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jsis.washington.edu/humanrights/2021/08/11/protecting-immigrant-rights-is-washingtons-law-working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671258" y="734763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100-mile radius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Enforcement Zone</a:t>
            </a:r>
            <a:endParaRPr/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0" y="2993488"/>
            <a:ext cx="9144000" cy="1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00"/>
              <a:t>Author: Shawn Sun, Sadiiq Mohamed, Anirit Bansal</a:t>
            </a:r>
            <a:endParaRPr sz="16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00"/>
              <a:t>Sponsor: Project on Government Oversight 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>
            <p:ph idx="4294967295" type="title"/>
          </p:nvPr>
        </p:nvSpPr>
        <p:spPr>
          <a:xfrm>
            <a:off x="300825" y="363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571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3. How has new and advanced technology help revolutionize security and resources available to CBP and ICE officers?</a:t>
            </a:r>
            <a:endParaRPr sz="1800"/>
          </a:p>
        </p:txBody>
      </p:sp>
      <p:sp>
        <p:nvSpPr>
          <p:cNvPr id="136" name="Google Shape;136;p10"/>
          <p:cNvSpPr txBox="1"/>
          <p:nvPr>
            <p:ph idx="4294967295" type="body"/>
          </p:nvPr>
        </p:nvSpPr>
        <p:spPr>
          <a:xfrm>
            <a:off x="300825" y="2784650"/>
            <a:ext cx="8520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800"/>
              <a:buNone/>
            </a:pPr>
            <a:r>
              <a:rPr b="1"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Surveillance Used:</a:t>
            </a: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cameras, sensors, radar systems, and unmanned aerial vehicles (UAV), advanced video analytics and machine learning algorithms for analyzing surveillance footage and identify potential threats.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3327250" y="1065975"/>
            <a:ext cx="239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$8.42 Billion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Funding for ICE (2023)</a:t>
            </a:r>
            <a:endParaRPr b="0" i="0" sz="14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3363225" y="2037125"/>
            <a:ext cx="239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$535 Million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For Border Security Technology</a:t>
            </a:r>
            <a:endParaRPr b="0" i="0" sz="1400" u="none" cap="none" strike="noStrike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931450" y="1082825"/>
            <a:ext cx="239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$16.5 Billion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Funding for CBP (2023), which is 170 million increase from last year (2022)</a:t>
            </a:r>
            <a:endParaRPr b="0" i="0" sz="1400" u="none" cap="none" strike="noStrike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5795000" y="1082813"/>
            <a:ext cx="239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$800 Million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Increase in Budget of ICE ($630 million) and CBP ($170 million) compare to 2022FY</a:t>
            </a:r>
            <a:endParaRPr b="0" i="0" sz="1000" u="none" cap="none" strike="noStrik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5750" y="3585050"/>
            <a:ext cx="2053051" cy="12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/>
          <p:nvPr/>
        </p:nvSpPr>
        <p:spPr>
          <a:xfrm>
            <a:off x="81111" y="4659824"/>
            <a:ext cx="7308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sng" cap="none" strike="noStrike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CBP Budget (Senate Appropriations Committee )</a:t>
            </a:r>
            <a:r>
              <a:rPr b="0" i="0" lang="en" sz="7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| </a:t>
            </a:r>
            <a:r>
              <a:rPr b="0" i="0" lang="en" sz="700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Technology Budget (White House Fact Sheet)</a:t>
            </a:r>
            <a:r>
              <a:rPr b="0" i="0" lang="en" sz="7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| </a:t>
            </a:r>
            <a:r>
              <a:rPr b="0" i="0" lang="en" sz="700" u="sng" cap="none" strike="noStrike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Surveillance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" sz="700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UAV</a:t>
            </a:r>
            <a:r>
              <a:rPr b="0" i="0" lang="en" sz="7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| </a:t>
            </a:r>
            <a:r>
              <a:rPr b="0" i="0" lang="en" sz="700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Border Security Radar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7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" sz="700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FLIR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7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" sz="700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Object Detection Technology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41725" y="3585050"/>
            <a:ext cx="2053050" cy="12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/>
          <p:cNvPicPr preferRelativeResize="0"/>
          <p:nvPr/>
        </p:nvPicPr>
        <p:blipFill rotWithShape="1">
          <a:blip r:embed="rId12">
            <a:alphaModFix/>
          </a:blip>
          <a:srcRect b="0" l="5356" r="0" t="0"/>
          <a:stretch/>
        </p:blipFill>
        <p:spPr>
          <a:xfrm>
            <a:off x="388676" y="3585050"/>
            <a:ext cx="2053049" cy="12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478800" y="3585050"/>
            <a:ext cx="2170733" cy="122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idx="4294967295" type="title"/>
          </p:nvPr>
        </p:nvSpPr>
        <p:spPr>
          <a:xfrm>
            <a:off x="387900" y="26187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Proposal</a:t>
            </a:r>
            <a:endParaRPr/>
          </a:p>
        </p:txBody>
      </p:sp>
      <p:grpSp>
        <p:nvGrpSpPr>
          <p:cNvPr id="151" name="Google Shape;151;p11"/>
          <p:cNvGrpSpPr/>
          <p:nvPr/>
        </p:nvGrpSpPr>
        <p:grpSpPr>
          <a:xfrm>
            <a:off x="1506013" y="1021700"/>
            <a:ext cx="6131974" cy="3753326"/>
            <a:chOff x="311700" y="1152475"/>
            <a:chExt cx="6131974" cy="3753326"/>
          </a:xfrm>
        </p:grpSpPr>
        <p:pic>
          <p:nvPicPr>
            <p:cNvPr id="152" name="Google Shape;15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1700" y="1152475"/>
              <a:ext cx="6131974" cy="3753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1"/>
            <p:cNvSpPr txBox="1"/>
            <p:nvPr/>
          </p:nvSpPr>
          <p:spPr>
            <a:xfrm>
              <a:off x="4651550" y="2660575"/>
              <a:ext cx="1188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Average"/>
                  <a:ea typeface="Average"/>
                  <a:cs typeface="Average"/>
                  <a:sym typeface="Average"/>
                </a:rPr>
                <a:t>100 Miles</a:t>
              </a:r>
              <a:endParaRPr b="1" i="0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154" name="Google Shape;154;p11"/>
            <p:cNvSpPr txBox="1"/>
            <p:nvPr/>
          </p:nvSpPr>
          <p:spPr>
            <a:xfrm>
              <a:off x="4651550" y="1674825"/>
              <a:ext cx="1188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Average"/>
                  <a:ea typeface="Average"/>
                  <a:cs typeface="Average"/>
                  <a:sym typeface="Average"/>
                </a:rPr>
                <a:t>50 Miles</a:t>
              </a:r>
              <a:endParaRPr b="1" i="0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cxnSp>
        <p:nvCxnSpPr>
          <p:cNvPr id="155" name="Google Shape;155;p11"/>
          <p:cNvCxnSpPr/>
          <p:nvPr/>
        </p:nvCxnSpPr>
        <p:spPr>
          <a:xfrm rot="10800000">
            <a:off x="6257378" y="1944250"/>
            <a:ext cx="0" cy="653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00"/>
              <a:t>Conclusions</a:t>
            </a:r>
            <a:endParaRPr sz="3800"/>
          </a:p>
        </p:txBody>
      </p:sp>
      <p:sp>
        <p:nvSpPr>
          <p:cNvPr id="161" name="Google Shape;161;p12"/>
          <p:cNvSpPr txBox="1"/>
          <p:nvPr>
            <p:ph idx="4294967295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Roboto Slab"/>
              <a:buChar char="●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Few research done about the topic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Michigan - American Civil Liberties Union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Washington - University of Washington Center for Human Rights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Analyzed why the current zone is problematic, from their study of data.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■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However, no spatials analysis to prove why the reduction is necessary and possible.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Char char="●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Further analysis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Focus on Temporal analysis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Division of ICE and CBP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Division of coastal, border region.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Char char="●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Questions?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7" name="Google Shape;167;p13"/>
          <p:cNvSpPr txBox="1"/>
          <p:nvPr>
            <p:ph idx="4294967295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5931"/>
              <a:buNone/>
            </a:pPr>
            <a:r>
              <a:rPr lang="en" sz="1383">
                <a:latin typeface="Roboto Slab"/>
                <a:ea typeface="Roboto Slab"/>
                <a:cs typeface="Roboto Slab"/>
                <a:sym typeface="Roboto Slab"/>
              </a:rPr>
              <a:t>American Civil Liberties Union Michigan. (2021). </a:t>
            </a:r>
            <a:r>
              <a:rPr i="1" lang="en" sz="1383">
                <a:latin typeface="Roboto Slab"/>
                <a:ea typeface="Roboto Slab"/>
                <a:cs typeface="Roboto Slab"/>
                <a:sym typeface="Roboto Slab"/>
              </a:rPr>
              <a:t>The Border’s Long Shadow</a:t>
            </a:r>
            <a:r>
              <a:rPr lang="en" sz="1383">
                <a:latin typeface="Roboto Slab"/>
                <a:ea typeface="Roboto Slab"/>
                <a:cs typeface="Roboto Slab"/>
                <a:sym typeface="Roboto Slab"/>
              </a:rPr>
              <a:t>. ACLU Michigan. https://www.aclumich.org/en/publications/borders-long-shadow </a:t>
            </a:r>
            <a:endParaRPr sz="1383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85931"/>
              <a:buNone/>
            </a:pPr>
            <a:r>
              <a:rPr lang="en" sz="1383">
                <a:latin typeface="Roboto Slab"/>
                <a:ea typeface="Roboto Slab"/>
                <a:cs typeface="Roboto Slab"/>
                <a:sym typeface="Roboto Slab"/>
              </a:rPr>
              <a:t>Neff, P. (2021) </a:t>
            </a:r>
            <a:r>
              <a:rPr i="1" lang="en" sz="1383">
                <a:latin typeface="Roboto Slab"/>
                <a:ea typeface="Roboto Slab"/>
                <a:cs typeface="Roboto Slab"/>
                <a:sym typeface="Roboto Slab"/>
              </a:rPr>
              <a:t>WA state I-213 apprehensions</a:t>
            </a:r>
            <a:r>
              <a:rPr lang="en" sz="1383">
                <a:latin typeface="Roboto Slab"/>
                <a:ea typeface="Roboto Slab"/>
                <a:cs typeface="Roboto Slab"/>
                <a:sym typeface="Roboto Slab"/>
              </a:rPr>
              <a:t>. UWCHR. Retrieved May 5, 2023, from https://uwchr.github.io/i-213-analysis/map-wa.html. </a:t>
            </a:r>
            <a:endParaRPr sz="1383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85931"/>
              <a:buNone/>
            </a:pPr>
            <a:r>
              <a:rPr lang="en" sz="1383">
                <a:latin typeface="Roboto Slab"/>
                <a:ea typeface="Roboto Slab"/>
                <a:cs typeface="Roboto Slab"/>
                <a:sym typeface="Roboto Slab"/>
              </a:rPr>
              <a:t>Estimated number of people per square mile, between 2017-2021. PolicyMap, </a:t>
            </a:r>
            <a:r>
              <a:rPr lang="en" sz="1383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https://www.policymap.com/</a:t>
            </a:r>
            <a:r>
              <a:rPr lang="en" sz="1383">
                <a:latin typeface="Roboto Slab"/>
                <a:ea typeface="Roboto Slab"/>
                <a:cs typeface="Roboto Slab"/>
                <a:sym typeface="Roboto Slab"/>
              </a:rPr>
              <a:t> (based on data from PolicyMap and U.S. Bureau of the Census; accessed 17 May 2020)</a:t>
            </a:r>
            <a:endParaRPr sz="1383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90476"/>
              <a:buNone/>
            </a:pPr>
            <a:r>
              <a:rPr i="1" lang="en" sz="1350">
                <a:latin typeface="Roboto Slab"/>
                <a:ea typeface="Roboto Slab"/>
                <a:cs typeface="Roboto Slab"/>
                <a:sym typeface="Roboto Slab"/>
              </a:rPr>
              <a:t>Protecting immigrant rights: Is Washington’s Law Working?</a:t>
            </a:r>
            <a:r>
              <a:rPr lang="en" sz="1350">
                <a:latin typeface="Roboto Slab"/>
                <a:ea typeface="Roboto Slab"/>
                <a:cs typeface="Roboto Slab"/>
                <a:sym typeface="Roboto Slab"/>
              </a:rPr>
              <a:t> Center for Human Rights. (2021, August 11). https://jsis.washington.edu/humanrights/2021/08/11/protecting-immigrant-rights-is-washingtons-law-working/ </a:t>
            </a:r>
            <a:endParaRPr sz="135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93485"/>
              <a:buNone/>
            </a:pPr>
            <a:r>
              <a:rPr lang="en" sz="1329">
                <a:latin typeface="Roboto Slab"/>
                <a:ea typeface="Roboto Slab"/>
                <a:cs typeface="Roboto Slab"/>
                <a:sym typeface="Roboto Slab"/>
              </a:rPr>
              <a:t>Homeland Security, 2023 - appropriations.senate.gov. (n.d.). https://www.appropriations.senate.gov/imo</a:t>
            </a: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/media/doc/FY23%20BILL%20HIGHLIGHTS_DHS1.pdf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214285"/>
              <a:buNone/>
            </a:pPr>
            <a:r>
              <a:rPr i="1" lang="en" sz="1200">
                <a:latin typeface="Roboto Slab"/>
                <a:ea typeface="Roboto Slab"/>
                <a:cs typeface="Roboto Slab"/>
                <a:sym typeface="Roboto Slab"/>
              </a:rPr>
              <a:t>U.S. Border Patrol Technology</a:t>
            </a: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. U.S. Customs and Border Protection. (n.d.). https://www.cbp.gov/border-security/along-us-borders/us-border-patrol-technology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42857"/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Acknowledgements </a:t>
            </a:r>
            <a:endParaRPr/>
          </a:p>
        </p:txBody>
      </p:sp>
      <p:sp>
        <p:nvSpPr>
          <p:cNvPr id="173" name="Google Shape;173;p14"/>
          <p:cNvSpPr txBox="1"/>
          <p:nvPr>
            <p:ph idx="4294967295" type="body"/>
          </p:nvPr>
        </p:nvSpPr>
        <p:spPr>
          <a:xfrm>
            <a:off x="300800" y="1326925"/>
            <a:ext cx="41472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Chris Rickerd - POGO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Katherine Hawkins - POGO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Sarah Turberville - POGO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Phil Neff - Center for Human Rights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Suzanne Davies Withers - Mentor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4" name="Google Shape;174;p14"/>
          <p:cNvSpPr txBox="1"/>
          <p:nvPr>
            <p:ph idx="4294967295" type="body"/>
          </p:nvPr>
        </p:nvSpPr>
        <p:spPr>
          <a:xfrm>
            <a:off x="4921425" y="1326925"/>
            <a:ext cx="4147200" cy="31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humanitarianparoles@gmail.com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4"/>
              </a:rPr>
              <a:t>Katherine.Hawkins@pogo.org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5"/>
              </a:rPr>
              <a:t>sturberville@pogo.org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6"/>
              </a:rPr>
              <a:t>philneff@uw.edu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7"/>
              </a:rPr>
              <a:t>swithers@uw.edu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idx="4294967295" type="title"/>
          </p:nvPr>
        </p:nvSpPr>
        <p:spPr>
          <a:xfrm>
            <a:off x="387900" y="35995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About the Team &amp; Sponsors</a:t>
            </a:r>
            <a:endParaRPr/>
          </a:p>
        </p:txBody>
      </p:sp>
      <p:sp>
        <p:nvSpPr>
          <p:cNvPr id="70" name="Google Shape;70;p2"/>
          <p:cNvSpPr txBox="1"/>
          <p:nvPr>
            <p:ph idx="4294967295" type="body"/>
          </p:nvPr>
        </p:nvSpPr>
        <p:spPr>
          <a:xfrm>
            <a:off x="496975" y="1355200"/>
            <a:ext cx="53223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About Team: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Roboto Slab"/>
              <a:buChar char="●"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Why 100 mile zone? 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Char char="●"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What were our objectives?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Sponsor: 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Roboto Slab"/>
              <a:buChar char="●"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Project On Government Oversight (POGO)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2614" y="1152475"/>
            <a:ext cx="2929674" cy="292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the 100-mile Enforcement Zone?</a:t>
            </a:r>
            <a:endParaRPr/>
          </a:p>
        </p:txBody>
      </p:sp>
      <p:sp>
        <p:nvSpPr>
          <p:cNvPr id="77" name="Google Shape;77;p3"/>
          <p:cNvSpPr txBox="1"/>
          <p:nvPr>
            <p:ph idx="4294967295" type="body"/>
          </p:nvPr>
        </p:nvSpPr>
        <p:spPr>
          <a:xfrm>
            <a:off x="183475" y="1560300"/>
            <a:ext cx="4447800" cy="30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Char char="●"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Enforced by U.S Customs and Border Protection (CBP) 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Char char="●"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Initial placement of border zone is in 1950s: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Char char="●"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This is from any external boundaries, except for Michigan, which extends from lake.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Char char="●"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Homeland security was an extra layer that allows for reasonable mile distance.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600" y="1862788"/>
            <a:ext cx="4218650" cy="22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Resources Used (Data)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 txBox="1"/>
          <p:nvPr>
            <p:ph idx="4294967295" type="body"/>
          </p:nvPr>
        </p:nvSpPr>
        <p:spPr>
          <a:xfrm>
            <a:off x="485975" y="1287625"/>
            <a:ext cx="4221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I-213 “Record of Deportable/Inadmissible Alien” forms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documenting apprehensions by US Immigration and Customs Enforcement (ICE) and Customs and Border Protection (CBP) of who they deem deportable (</a:t>
            </a:r>
            <a:r>
              <a:rPr lang="en" sz="14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Center for Human Rights</a:t>
            </a: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This form is primarily used to document encounters with immigration officers. 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Population data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Shapefiles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9675" y="199900"/>
            <a:ext cx="3746425" cy="474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Driving Questions: </a:t>
            </a:r>
            <a:endParaRPr/>
          </a:p>
        </p:txBody>
      </p:sp>
      <p:sp>
        <p:nvSpPr>
          <p:cNvPr id="91" name="Google Shape;91;p5"/>
          <p:cNvSpPr txBox="1"/>
          <p:nvPr>
            <p:ph idx="4294967295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What was the distribution of country of current citizenship amongst those been arrested by CBP or ICE officers?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2286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What areas within the 100-mile radius had the most arrest by CBP or ICE officer? And how far are these counties from the border?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2286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How has new and advanced technology help revolutionize security and resources available to CBP and ICE officers?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idx="4294967295" type="title"/>
          </p:nvPr>
        </p:nvSpPr>
        <p:spPr>
          <a:xfrm>
            <a:off x="311700" y="472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1. What was the distribution of country of current citizenship amongst those been arrested by CBP or ICE officers?</a:t>
            </a:r>
            <a:endParaRPr sz="1800"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5852" y="2525925"/>
            <a:ext cx="2772629" cy="23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625" y="1479175"/>
            <a:ext cx="4289219" cy="23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8475" y="2525925"/>
            <a:ext cx="1945524" cy="194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 txBox="1"/>
          <p:nvPr/>
        </p:nvSpPr>
        <p:spPr>
          <a:xfrm>
            <a:off x="4624750" y="1406775"/>
            <a:ext cx="4053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59% of I-213 arrest help Mexican Citizenships</a:t>
            </a:r>
            <a:endParaRPr b="0" i="0" sz="1400" u="none" cap="none" strike="noStrik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Specifically, 1621 forms out of 2743 forms</a:t>
            </a:r>
            <a:endParaRPr b="0" i="0" sz="1400" u="none" cap="none" strike="noStrik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475" y="497162"/>
            <a:ext cx="8339052" cy="41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idx="4294967295" type="title"/>
          </p:nvPr>
        </p:nvSpPr>
        <p:spPr>
          <a:xfrm>
            <a:off x="387900" y="3881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2. What areas within the 100-mile radius had the most arrest by CBP or ICE officer? </a:t>
            </a:r>
            <a:endParaRPr sz="1800"/>
          </a:p>
        </p:txBody>
      </p:sp>
      <p:sp>
        <p:nvSpPr>
          <p:cNvPr id="111" name="Google Shape;111;p8"/>
          <p:cNvSpPr txBox="1"/>
          <p:nvPr>
            <p:ph idx="4294967295" type="body"/>
          </p:nvPr>
        </p:nvSpPr>
        <p:spPr>
          <a:xfrm>
            <a:off x="1590588" y="3778775"/>
            <a:ext cx="30774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 sz="1100">
                <a:latin typeface="Roboto Slab"/>
                <a:ea typeface="Roboto Slab"/>
                <a:cs typeface="Roboto Slab"/>
                <a:sym typeface="Roboto Slab"/>
              </a:rPr>
              <a:t>39 total counties</a:t>
            </a:r>
            <a:r>
              <a:rPr lang="en" sz="1100">
                <a:latin typeface="Roboto Slab"/>
                <a:ea typeface="Roboto Slab"/>
                <a:cs typeface="Roboto Slab"/>
                <a:sym typeface="Roboto Slab"/>
              </a:rPr>
              <a:t> in WA state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 sz="1100">
                <a:latin typeface="Roboto Slab"/>
                <a:ea typeface="Roboto Slab"/>
                <a:cs typeface="Roboto Slab"/>
                <a:sym typeface="Roboto Slab"/>
              </a:rPr>
              <a:t>28 counties fully</a:t>
            </a:r>
            <a:r>
              <a:rPr lang="en" sz="1100">
                <a:latin typeface="Roboto Slab"/>
                <a:ea typeface="Roboto Slab"/>
                <a:cs typeface="Roboto Slab"/>
                <a:sym typeface="Roboto Slab"/>
              </a:rPr>
              <a:t> covered by the enforcement zone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625" y="1471495"/>
            <a:ext cx="3012461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"/>
          <p:cNvPicPr preferRelativeResize="0"/>
          <p:nvPr/>
        </p:nvPicPr>
        <p:blipFill rotWithShape="1">
          <a:blip r:embed="rId4">
            <a:alphaModFix/>
          </a:blip>
          <a:srcRect b="0" l="0" r="0" t="86410"/>
          <a:stretch/>
        </p:blipFill>
        <p:spPr>
          <a:xfrm>
            <a:off x="6031438" y="4460909"/>
            <a:ext cx="1463875" cy="51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1438" y="1017725"/>
            <a:ext cx="1463874" cy="3443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/>
          <p:nvPr/>
        </p:nvSpPr>
        <p:spPr>
          <a:xfrm>
            <a:off x="2660825" y="2351975"/>
            <a:ext cx="96600" cy="87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3358350" y="1757050"/>
            <a:ext cx="96600" cy="87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2564225" y="2583525"/>
            <a:ext cx="96600" cy="87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2660825" y="2047175"/>
            <a:ext cx="96600" cy="87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4178950" y="2264075"/>
            <a:ext cx="96600" cy="87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616850" y="1669150"/>
            <a:ext cx="96600" cy="87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>
            <p:ph idx="4294967295" type="body"/>
          </p:nvPr>
        </p:nvSpPr>
        <p:spPr>
          <a:xfrm>
            <a:off x="306900" y="922900"/>
            <a:ext cx="4265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Spatial Trends of The Arrest 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Identify locations in which the arrests have been made throughout the region. 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Concentration along Northern border and Seattle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Less arrests happening in coastal, eastern and inner regions within zone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Point aggregated and normalized by populations, to put in perspective of areas of highest apprehensions. 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Significant regions: outside of 100 mile zone and Northern border area.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0275" y="216175"/>
            <a:ext cx="3316651" cy="22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0275" y="2508250"/>
            <a:ext cx="3316651" cy="22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1401" y="1571725"/>
            <a:ext cx="833250" cy="936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29" name="Google Shape;129;p9"/>
          <p:cNvSpPr/>
          <p:nvPr/>
        </p:nvSpPr>
        <p:spPr>
          <a:xfrm>
            <a:off x="4786425" y="2767300"/>
            <a:ext cx="8802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Apprehension Rate (%)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9"/>
          <p:cNvPicPr preferRelativeResize="0"/>
          <p:nvPr/>
        </p:nvPicPr>
        <p:blipFill rotWithShape="1">
          <a:blip r:embed="rId6">
            <a:alphaModFix/>
          </a:blip>
          <a:srcRect b="0" l="4106" r="11575" t="0"/>
          <a:stretch/>
        </p:blipFill>
        <p:spPr>
          <a:xfrm>
            <a:off x="4786425" y="2996200"/>
            <a:ext cx="880075" cy="182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