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12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5" r:id="rId9"/>
    <p:sldId id="273" r:id="rId10"/>
    <p:sldId id="274" r:id="rId11"/>
  </p:sldIdLst>
  <p:sldSz cx="9144000" cy="5143500" type="screen16x9"/>
  <p:notesSz cx="6858000" cy="9144000"/>
  <p:embeddedFontLst>
    <p:embeddedFont>
      <p:font typeface="Karla" pitchFamily="2" charset="0"/>
      <p:regular r:id="rId13"/>
      <p:bold r:id="rId14"/>
      <p:italic r:id="rId15"/>
      <p:boldItalic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4e6971bf3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4e6971bf3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4e6971bf3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4e6971bf3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72ef965b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72ef965b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72ef965b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72ef965b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72ef965b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72ef965b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72ef965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772ef965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72ef965b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72ef965b5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772ef965b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772ef965b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4e6971bf3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74e6971bf3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ig image">
  <p:cSld name="TITLE_1_2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2092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6" name="Google Shape;26;p5"/>
          <p:cNvSpPr/>
          <p:nvPr/>
        </p:nvSpPr>
        <p:spPr>
          <a:xfrm>
            <a:off x="-193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1" name="Google Shape;31;p6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" name="Google Shape;32;p6"/>
          <p:cNvSpPr txBox="1"/>
          <p:nvPr/>
        </p:nvSpPr>
        <p:spPr>
          <a:xfrm>
            <a:off x="799645" y="697675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12000">
              <a:solidFill>
                <a:srgbClr val="CCCC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838250" y="1657350"/>
            <a:ext cx="53241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▸"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3" name="Google Shape;43;p8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841001" y="15780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3673842" y="15780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0" name="Google Shape;50;p9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841000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3043281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5245562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8" name="Google Shape;58;p10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3" name="Google Shape;63;p11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41000" y="4025300"/>
            <a:ext cx="78459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8" name="Google Shape;68;p12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BLANK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741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52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4336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ctrTitle" idx="4294967295"/>
          </p:nvPr>
        </p:nvSpPr>
        <p:spPr>
          <a:xfrm>
            <a:off x="669100" y="677000"/>
            <a:ext cx="5732400" cy="24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Activity: Impact Mapping</a:t>
            </a:r>
            <a:endParaRPr sz="4800">
              <a:solidFill>
                <a:srgbClr val="F44336"/>
              </a:solidFill>
            </a:endParaRPr>
          </a:p>
        </p:txBody>
      </p:sp>
      <p:sp>
        <p:nvSpPr>
          <p:cNvPr id="184" name="Google Shape;184;p26"/>
          <p:cNvSpPr txBox="1">
            <a:spLocks noGrp="1"/>
          </p:cNvSpPr>
          <p:nvPr>
            <p:ph type="subTitle" idx="4294967295"/>
          </p:nvPr>
        </p:nvSpPr>
        <p:spPr>
          <a:xfrm>
            <a:off x="557275" y="3422825"/>
            <a:ext cx="7130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 visualize the impact of different project ideas; To create a shared mental model of project prioritizations.</a:t>
            </a:r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96F3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 txBox="1">
            <a:spLocks noGrp="1"/>
          </p:cNvSpPr>
          <p:nvPr>
            <p:ph type="title"/>
          </p:nvPr>
        </p:nvSpPr>
        <p:spPr>
          <a:xfrm>
            <a:off x="788850" y="666525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96F3"/>
                </a:solidFill>
              </a:rPr>
              <a:t>Discussion</a:t>
            </a:r>
            <a:endParaRPr>
              <a:solidFill>
                <a:srgbClr val="2196F3"/>
              </a:solidFill>
            </a:endParaRPr>
          </a:p>
        </p:txBody>
      </p:sp>
      <p:sp>
        <p:nvSpPr>
          <p:cNvPr id="254" name="Google Shape;254;p3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55" name="Google Shape;255;p34"/>
          <p:cNvSpPr txBox="1">
            <a:spLocks noGrp="1"/>
          </p:cNvSpPr>
          <p:nvPr>
            <p:ph type="body" idx="4294967295"/>
          </p:nvPr>
        </p:nvSpPr>
        <p:spPr>
          <a:xfrm>
            <a:off x="841000" y="1224875"/>
            <a:ext cx="5951700" cy="27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" b="1"/>
              <a:t>What does this map show us about our ideas? </a:t>
            </a:r>
            <a:endParaRPr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 b="1"/>
              <a:t>Do we agree with the ideas that ended up at the ends of the scales? Why did they end up there? </a:t>
            </a:r>
            <a:endParaRPr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 b="1"/>
              <a:t>Based on your level of excitement/interest and the impact/effort scale, which project would you like to move forward on for development?</a:t>
            </a:r>
            <a:endParaRPr sz="13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1E63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>
            <a:spLocks noGrp="1"/>
          </p:cNvSpPr>
          <p:nvPr>
            <p:ph type="body" idx="1"/>
          </p:nvPr>
        </p:nvSpPr>
        <p:spPr>
          <a:xfrm>
            <a:off x="840999" y="1578025"/>
            <a:ext cx="59517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Description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will choose project ideas from our earlier activity to place on a collaboratively build scale, then place items on this scale to determine feasibility. This will allow us to see what project(s) to move forward with.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title"/>
          </p:nvPr>
        </p:nvSpPr>
        <p:spPr>
          <a:xfrm>
            <a:off x="841000" y="384525"/>
            <a:ext cx="4801500" cy="9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Mapping </a:t>
            </a:r>
            <a:endParaRPr/>
          </a:p>
        </p:txBody>
      </p:sp>
      <p:sp>
        <p:nvSpPr>
          <p:cNvPr id="192" name="Google Shape;192;p27"/>
          <p:cNvSpPr/>
          <p:nvPr/>
        </p:nvSpPr>
        <p:spPr>
          <a:xfrm>
            <a:off x="270377" y="723226"/>
            <a:ext cx="485675" cy="441808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99" name="Google Shape;19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19160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50970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Mapping </a:t>
            </a:r>
            <a:r>
              <a:rPr lang="en">
                <a:solidFill>
                  <a:schemeClr val="accent5"/>
                </a:solidFill>
              </a:rPr>
              <a:t>Instructions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05" name="Google Shape;205;p29"/>
          <p:cNvSpPr txBox="1">
            <a:spLocks noGrp="1"/>
          </p:cNvSpPr>
          <p:nvPr>
            <p:ph type="body" idx="1"/>
          </p:nvPr>
        </p:nvSpPr>
        <p:spPr>
          <a:xfrm>
            <a:off x="840999" y="1578025"/>
            <a:ext cx="59043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AutoNum type="arabicPeriod"/>
            </a:pPr>
            <a:r>
              <a:rPr lang="en"/>
              <a:t>Agree on project ideas (based on earlier discussion)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/>
              <a:t>Develop scale and criteria for map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/>
              <a:t>Silently vote on project ideas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/>
              <a:t>Collaboratively place ideas onto map for discussion.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/>
              <a:t>Discussion</a:t>
            </a:r>
            <a:endParaRPr/>
          </a:p>
        </p:txBody>
      </p:sp>
      <p:sp>
        <p:nvSpPr>
          <p:cNvPr id="206" name="Google Shape;206;p2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50970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Selecting Project Ideas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12" name="Google Shape;212;p3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13" name="Google Shape;213;p30"/>
          <p:cNvSpPr/>
          <p:nvPr/>
        </p:nvSpPr>
        <p:spPr>
          <a:xfrm>
            <a:off x="612125" y="1485300"/>
            <a:ext cx="1758000" cy="1523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2196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1</a:t>
            </a:r>
            <a:endParaRPr/>
          </a:p>
        </p:txBody>
      </p:sp>
      <p:sp>
        <p:nvSpPr>
          <p:cNvPr id="214" name="Google Shape;214;p30"/>
          <p:cNvSpPr/>
          <p:nvPr/>
        </p:nvSpPr>
        <p:spPr>
          <a:xfrm>
            <a:off x="2600550" y="1485300"/>
            <a:ext cx="1758000" cy="1523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2196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2</a:t>
            </a:r>
            <a:endParaRPr/>
          </a:p>
        </p:txBody>
      </p:sp>
      <p:sp>
        <p:nvSpPr>
          <p:cNvPr id="215" name="Google Shape;215;p30"/>
          <p:cNvSpPr/>
          <p:nvPr/>
        </p:nvSpPr>
        <p:spPr>
          <a:xfrm>
            <a:off x="4771300" y="1485300"/>
            <a:ext cx="1758000" cy="1523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2196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3</a:t>
            </a:r>
            <a:endParaRPr/>
          </a:p>
        </p:txBody>
      </p:sp>
      <p:sp>
        <p:nvSpPr>
          <p:cNvPr id="216" name="Google Shape;216;p30"/>
          <p:cNvSpPr/>
          <p:nvPr/>
        </p:nvSpPr>
        <p:spPr>
          <a:xfrm>
            <a:off x="612125" y="3226450"/>
            <a:ext cx="1758000" cy="1523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2196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4</a:t>
            </a:r>
            <a:endParaRPr/>
          </a:p>
        </p:txBody>
      </p:sp>
      <p:sp>
        <p:nvSpPr>
          <p:cNvPr id="217" name="Google Shape;217;p30"/>
          <p:cNvSpPr/>
          <p:nvPr/>
        </p:nvSpPr>
        <p:spPr>
          <a:xfrm>
            <a:off x="2600550" y="3226450"/>
            <a:ext cx="1758000" cy="1523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2196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5</a:t>
            </a:r>
            <a:endParaRPr/>
          </a:p>
        </p:txBody>
      </p:sp>
      <p:sp>
        <p:nvSpPr>
          <p:cNvPr id="218" name="Google Shape;218;p30"/>
          <p:cNvSpPr/>
          <p:nvPr/>
        </p:nvSpPr>
        <p:spPr>
          <a:xfrm>
            <a:off x="4707625" y="3226450"/>
            <a:ext cx="1758000" cy="1523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2196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6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Developing Scale &amp; Criteria</a:t>
            </a:r>
            <a:endParaRPr/>
          </a:p>
        </p:txBody>
      </p:sp>
      <p:sp>
        <p:nvSpPr>
          <p:cNvPr id="224" name="Google Shape;224;p31"/>
          <p:cNvSpPr txBox="1">
            <a:spLocks noGrp="1"/>
          </p:cNvSpPr>
          <p:nvPr>
            <p:ph type="body" idx="1"/>
          </p:nvPr>
        </p:nvSpPr>
        <p:spPr>
          <a:xfrm>
            <a:off x="841001" y="15780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Scale</a:t>
            </a:r>
            <a:endParaRPr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Low to High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Numbers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Yes, No, Maybe</a:t>
            </a:r>
            <a:endParaRPr/>
          </a:p>
        </p:txBody>
      </p:sp>
      <p:sp>
        <p:nvSpPr>
          <p:cNvPr id="225" name="Google Shape;225;p31"/>
          <p:cNvSpPr txBox="1">
            <a:spLocks noGrp="1"/>
          </p:cNvSpPr>
          <p:nvPr>
            <p:ph type="body" idx="2"/>
          </p:nvPr>
        </p:nvSpPr>
        <p:spPr>
          <a:xfrm>
            <a:off x="3673842" y="15780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Criteria</a:t>
            </a:r>
            <a:endParaRPr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Value to Online Students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Effort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Feasibility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Cost</a:t>
            </a:r>
            <a:endParaRPr/>
          </a:p>
        </p:txBody>
      </p:sp>
      <p:sp>
        <p:nvSpPr>
          <p:cNvPr id="226" name="Google Shape;226;p3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Developing Scale &amp; Criteria</a:t>
            </a:r>
            <a:endParaRPr/>
          </a:p>
        </p:txBody>
      </p:sp>
      <p:sp>
        <p:nvSpPr>
          <p:cNvPr id="232" name="Google Shape;232;p3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33" name="Google Shape;23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700" y="1847975"/>
            <a:ext cx="6577376" cy="276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oard with writing on it&#10;&#10;Description automatically generated">
            <a:extLst>
              <a:ext uri="{FF2B5EF4-FFF2-40B4-BE49-F238E27FC236}">
                <a16:creationId xmlns:a16="http://schemas.microsoft.com/office/drawing/2014/main" id="{0B70957D-4B49-20E9-5698-FE57E3943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53"/>
          <a:stretch/>
        </p:blipFill>
        <p:spPr>
          <a:xfrm>
            <a:off x="134471" y="457200"/>
            <a:ext cx="3857625" cy="3906370"/>
          </a:xfrm>
          <a:prstGeom prst="rect">
            <a:avLst/>
          </a:prstGeom>
        </p:spPr>
      </p:pic>
      <p:pic>
        <p:nvPicPr>
          <p:cNvPr id="9" name="Picture 8" descr="A whiteboard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E8DB9A84-DDA1-A1C6-007E-343A173965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64" b="4967"/>
          <a:stretch/>
        </p:blipFill>
        <p:spPr>
          <a:xfrm>
            <a:off x="4253703" y="457200"/>
            <a:ext cx="3718725" cy="396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70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cxnSp>
        <p:nvCxnSpPr>
          <p:cNvPr id="239" name="Google Shape;239;p33"/>
          <p:cNvCxnSpPr/>
          <p:nvPr/>
        </p:nvCxnSpPr>
        <p:spPr>
          <a:xfrm rot="10800000">
            <a:off x="1614700" y="508800"/>
            <a:ext cx="22200" cy="37239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0" name="Google Shape;240;p33"/>
          <p:cNvCxnSpPr/>
          <p:nvPr/>
        </p:nvCxnSpPr>
        <p:spPr>
          <a:xfrm rot="10800000" flipH="1">
            <a:off x="1640825" y="4232550"/>
            <a:ext cx="4297200" cy="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1" name="Google Shape;241;p33"/>
          <p:cNvSpPr txBox="1"/>
          <p:nvPr/>
        </p:nvSpPr>
        <p:spPr>
          <a:xfrm>
            <a:off x="859525" y="3959400"/>
            <a:ext cx="548700" cy="2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Low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2" name="Google Shape;242;p33"/>
          <p:cNvSpPr txBox="1"/>
          <p:nvPr/>
        </p:nvSpPr>
        <p:spPr>
          <a:xfrm>
            <a:off x="729325" y="534725"/>
            <a:ext cx="678900" cy="2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High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3" name="Google Shape;243;p33"/>
          <p:cNvSpPr txBox="1"/>
          <p:nvPr/>
        </p:nvSpPr>
        <p:spPr>
          <a:xfrm>
            <a:off x="1745000" y="4428175"/>
            <a:ext cx="768300" cy="2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High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4" name="Google Shape;244;p33"/>
          <p:cNvSpPr txBox="1"/>
          <p:nvPr/>
        </p:nvSpPr>
        <p:spPr>
          <a:xfrm>
            <a:off x="5651450" y="4493275"/>
            <a:ext cx="833400" cy="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Low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5" name="Google Shape;245;p33"/>
          <p:cNvSpPr txBox="1"/>
          <p:nvPr/>
        </p:nvSpPr>
        <p:spPr>
          <a:xfrm>
            <a:off x="208450" y="1680625"/>
            <a:ext cx="11997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Criteria: Value to Online Student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6" name="Google Shape;246;p33"/>
          <p:cNvSpPr txBox="1"/>
          <p:nvPr/>
        </p:nvSpPr>
        <p:spPr>
          <a:xfrm>
            <a:off x="3073200" y="4428175"/>
            <a:ext cx="17448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Criteria: Effort/Feasibility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247" name="Google Shape;247;p33"/>
          <p:cNvCxnSpPr/>
          <p:nvPr/>
        </p:nvCxnSpPr>
        <p:spPr>
          <a:xfrm>
            <a:off x="1718950" y="2344725"/>
            <a:ext cx="4179900" cy="1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33"/>
          <p:cNvCxnSpPr/>
          <p:nvPr/>
        </p:nvCxnSpPr>
        <p:spPr>
          <a:xfrm rot="10800000">
            <a:off x="3817350" y="508875"/>
            <a:ext cx="11100" cy="361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Arviragus template">
  <a:themeElements>
    <a:clrScheme name="Custom 347">
      <a:dk1>
        <a:srgbClr val="666666"/>
      </a:dk1>
      <a:lt1>
        <a:srgbClr val="FFFFFF"/>
      </a:lt1>
      <a:dk2>
        <a:srgbClr val="999999"/>
      </a:dk2>
      <a:lt2>
        <a:srgbClr val="FFFFFF"/>
      </a:lt2>
      <a:accent1>
        <a:srgbClr val="8BC34A"/>
      </a:accent1>
      <a:accent2>
        <a:srgbClr val="00BCD4"/>
      </a:accent2>
      <a:accent3>
        <a:srgbClr val="9C27B0"/>
      </a:accent3>
      <a:accent4>
        <a:srgbClr val="E91E63"/>
      </a:accent4>
      <a:accent5>
        <a:srgbClr val="FF9800"/>
      </a:accent5>
      <a:accent6>
        <a:srgbClr val="FFEB3B"/>
      </a:accent6>
      <a:hlink>
        <a:srgbClr val="2196F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228</Words>
  <Application>Microsoft Office PowerPoint</Application>
  <PresentationFormat>On-screen Show (16:9)</PresentationFormat>
  <Paragraphs>48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Montserrat</vt:lpstr>
      <vt:lpstr>Arial</vt:lpstr>
      <vt:lpstr>Karla</vt:lpstr>
      <vt:lpstr>Arviragus template</vt:lpstr>
      <vt:lpstr>Activity: Impact Mapping</vt:lpstr>
      <vt:lpstr>Impact Mapping </vt:lpstr>
      <vt:lpstr>PowerPoint Presentation</vt:lpstr>
      <vt:lpstr>Impact Mapping Instructions</vt:lpstr>
      <vt:lpstr>Selecting Project Ideas</vt:lpstr>
      <vt:lpstr>Developing Scale &amp; Criteria</vt:lpstr>
      <vt:lpstr>Developing Scale &amp; Criteria</vt:lpstr>
      <vt:lpstr>PowerPoint Presentation</vt:lpstr>
      <vt:lpstr>PowerPoint Presentation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Activity: Impact Mapping</dc:title>
  <cp:lastModifiedBy>Maggie Faber</cp:lastModifiedBy>
  <cp:revision>2</cp:revision>
  <dcterms:modified xsi:type="dcterms:W3CDTF">2022-07-26T14:59:04Z</dcterms:modified>
</cp:coreProperties>
</file>