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5143500" cx="9144000"/>
  <p:notesSz cx="6858000" cy="9144000"/>
  <p:embeddedFontLst>
    <p:embeddedFont>
      <p:font typeface="Encode Sans"/>
      <p:regular r:id="rId13"/>
      <p:bold r:id="rId1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EncodeSans-regular.fntdata"/><Relationship Id="rId12" Type="http://schemas.openxmlformats.org/officeDocument/2006/relationships/slide" Target="slides/slide7.xml"/><Relationship Id="rId14" Type="http://schemas.openxmlformats.org/officeDocument/2006/relationships/font" Target="fonts/EncodeSans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ea0fd6601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ea0fd6601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7ea0fd660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7ea0fd660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7ea117b9f1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7ea117b9f1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7ea117b9f1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7ea117b9f1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7ea117b9f1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7ea117b9f1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7ea117b9f1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7ea117b9f1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20" Type="http://schemas.openxmlformats.org/officeDocument/2006/relationships/image" Target="../media/image10.jpg"/><Relationship Id="rId22" Type="http://schemas.openxmlformats.org/officeDocument/2006/relationships/image" Target="../media/image2.jpg"/><Relationship Id="rId21" Type="http://schemas.openxmlformats.org/officeDocument/2006/relationships/image" Target="../media/image17.jpg"/><Relationship Id="rId24" Type="http://schemas.openxmlformats.org/officeDocument/2006/relationships/image" Target="../media/image28.jpg"/><Relationship Id="rId23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jpg"/><Relationship Id="rId4" Type="http://schemas.openxmlformats.org/officeDocument/2006/relationships/image" Target="../media/image6.jpg"/><Relationship Id="rId9" Type="http://schemas.openxmlformats.org/officeDocument/2006/relationships/image" Target="../media/image5.jpg"/><Relationship Id="rId26" Type="http://schemas.openxmlformats.org/officeDocument/2006/relationships/image" Target="../media/image21.jpg"/><Relationship Id="rId25" Type="http://schemas.openxmlformats.org/officeDocument/2006/relationships/image" Target="../media/image29.jpg"/><Relationship Id="rId28" Type="http://schemas.openxmlformats.org/officeDocument/2006/relationships/image" Target="../media/image22.png"/><Relationship Id="rId27" Type="http://schemas.openxmlformats.org/officeDocument/2006/relationships/image" Target="../media/image27.jpg"/><Relationship Id="rId5" Type="http://schemas.openxmlformats.org/officeDocument/2006/relationships/image" Target="../media/image11.jpg"/><Relationship Id="rId6" Type="http://schemas.openxmlformats.org/officeDocument/2006/relationships/image" Target="../media/image18.jpg"/><Relationship Id="rId29" Type="http://schemas.openxmlformats.org/officeDocument/2006/relationships/image" Target="../media/image23.jpg"/><Relationship Id="rId7" Type="http://schemas.openxmlformats.org/officeDocument/2006/relationships/image" Target="../media/image19.jpg"/><Relationship Id="rId8" Type="http://schemas.openxmlformats.org/officeDocument/2006/relationships/image" Target="../media/image14.jpg"/><Relationship Id="rId31" Type="http://schemas.openxmlformats.org/officeDocument/2006/relationships/image" Target="../media/image24.png"/><Relationship Id="rId30" Type="http://schemas.openxmlformats.org/officeDocument/2006/relationships/image" Target="../media/image25.jpg"/><Relationship Id="rId11" Type="http://schemas.openxmlformats.org/officeDocument/2006/relationships/image" Target="../media/image9.jpg"/><Relationship Id="rId10" Type="http://schemas.openxmlformats.org/officeDocument/2006/relationships/image" Target="../media/image15.jpg"/><Relationship Id="rId13" Type="http://schemas.openxmlformats.org/officeDocument/2006/relationships/image" Target="../media/image13.jpg"/><Relationship Id="rId12" Type="http://schemas.openxmlformats.org/officeDocument/2006/relationships/image" Target="../media/image8.jpg"/><Relationship Id="rId15" Type="http://schemas.openxmlformats.org/officeDocument/2006/relationships/image" Target="../media/image12.jpg"/><Relationship Id="rId14" Type="http://schemas.openxmlformats.org/officeDocument/2006/relationships/image" Target="../media/image4.png"/><Relationship Id="rId17" Type="http://schemas.openxmlformats.org/officeDocument/2006/relationships/image" Target="../media/image7.jpg"/><Relationship Id="rId16" Type="http://schemas.openxmlformats.org/officeDocument/2006/relationships/image" Target="../media/image3.jpg"/><Relationship Id="rId19" Type="http://schemas.openxmlformats.org/officeDocument/2006/relationships/image" Target="../media/image1.jpg"/><Relationship Id="rId18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20" Type="http://schemas.openxmlformats.org/officeDocument/2006/relationships/image" Target="../media/image46.jpg"/><Relationship Id="rId22" Type="http://schemas.openxmlformats.org/officeDocument/2006/relationships/image" Target="../media/image45.jpg"/><Relationship Id="rId21" Type="http://schemas.openxmlformats.org/officeDocument/2006/relationships/image" Target="../media/image47.jpg"/><Relationship Id="rId24" Type="http://schemas.openxmlformats.org/officeDocument/2006/relationships/image" Target="../media/image52.jpg"/><Relationship Id="rId23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9" Type="http://schemas.openxmlformats.org/officeDocument/2006/relationships/image" Target="../media/image44.jpg"/><Relationship Id="rId26" Type="http://schemas.openxmlformats.org/officeDocument/2006/relationships/image" Target="../media/image53.jpg"/><Relationship Id="rId25" Type="http://schemas.openxmlformats.org/officeDocument/2006/relationships/image" Target="../media/image48.jpg"/><Relationship Id="rId27" Type="http://schemas.openxmlformats.org/officeDocument/2006/relationships/image" Target="../media/image51.jpg"/><Relationship Id="rId5" Type="http://schemas.openxmlformats.org/officeDocument/2006/relationships/image" Target="../media/image37.jpg"/><Relationship Id="rId6" Type="http://schemas.openxmlformats.org/officeDocument/2006/relationships/image" Target="../media/image32.jpg"/><Relationship Id="rId7" Type="http://schemas.openxmlformats.org/officeDocument/2006/relationships/image" Target="../media/image30.jpg"/><Relationship Id="rId8" Type="http://schemas.openxmlformats.org/officeDocument/2006/relationships/image" Target="../media/image50.jpg"/><Relationship Id="rId11" Type="http://schemas.openxmlformats.org/officeDocument/2006/relationships/image" Target="../media/image33.jpg"/><Relationship Id="rId10" Type="http://schemas.openxmlformats.org/officeDocument/2006/relationships/image" Target="../media/image54.jpg"/><Relationship Id="rId13" Type="http://schemas.openxmlformats.org/officeDocument/2006/relationships/image" Target="../media/image38.jpg"/><Relationship Id="rId12" Type="http://schemas.openxmlformats.org/officeDocument/2006/relationships/image" Target="../media/image31.jpg"/><Relationship Id="rId15" Type="http://schemas.openxmlformats.org/officeDocument/2006/relationships/image" Target="../media/image43.jpg"/><Relationship Id="rId14" Type="http://schemas.openxmlformats.org/officeDocument/2006/relationships/image" Target="../media/image36.jpg"/><Relationship Id="rId17" Type="http://schemas.openxmlformats.org/officeDocument/2006/relationships/image" Target="../media/image39.jpg"/><Relationship Id="rId16" Type="http://schemas.openxmlformats.org/officeDocument/2006/relationships/image" Target="../media/image40.jpg"/><Relationship Id="rId19" Type="http://schemas.openxmlformats.org/officeDocument/2006/relationships/image" Target="../media/image41.jpg"/><Relationship Id="rId18" Type="http://schemas.openxmlformats.org/officeDocument/2006/relationships/image" Target="../media/image4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jpg"/><Relationship Id="rId4" Type="http://schemas.openxmlformats.org/officeDocument/2006/relationships/image" Target="../media/image13.jpg"/><Relationship Id="rId5" Type="http://schemas.openxmlformats.org/officeDocument/2006/relationships/image" Target="../media/image1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2115450"/>
            <a:ext cx="8520600" cy="91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ncode Sans"/>
                <a:ea typeface="Encode Sans"/>
                <a:cs typeface="Encode Sans"/>
                <a:sym typeface="Encode Sans"/>
              </a:rPr>
              <a:t>Vision Card Activity</a:t>
            </a:r>
            <a:endParaRPr>
              <a:latin typeface="Encode Sans"/>
              <a:ea typeface="Encode Sans"/>
              <a:cs typeface="Encode Sans"/>
              <a:sym typeface="Encode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ctrTitle"/>
          </p:nvPr>
        </p:nvSpPr>
        <p:spPr>
          <a:xfrm>
            <a:off x="311700" y="0"/>
            <a:ext cx="8520600" cy="514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Encode Sans"/>
                <a:ea typeface="Encode Sans"/>
                <a:cs typeface="Encode Sans"/>
                <a:sym typeface="Encode Sans"/>
              </a:rPr>
              <a:t>Vision cards in a variety of art styles and designs are on the next slides.</a:t>
            </a:r>
            <a:endParaRPr sz="1800"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Encode Sans"/>
                <a:ea typeface="Encode Sans"/>
                <a:cs typeface="Encode Sans"/>
                <a:sym typeface="Encode Sans"/>
              </a:rPr>
              <a:t>Take a look at the images and think about:</a:t>
            </a:r>
            <a:endParaRPr sz="1800">
              <a:latin typeface="Encode Sans"/>
              <a:ea typeface="Encode Sans"/>
              <a:cs typeface="Encode Sans"/>
              <a:sym typeface="Encode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Encode Sans"/>
              <a:buChar char="●"/>
            </a:pPr>
            <a:r>
              <a:rPr lang="en" sz="1800">
                <a:latin typeface="Encode Sans"/>
                <a:ea typeface="Encode Sans"/>
                <a:cs typeface="Encode Sans"/>
                <a:sym typeface="Encode Sans"/>
              </a:rPr>
              <a:t>How or why you came to be in your program of study?</a:t>
            </a:r>
            <a:endParaRPr sz="1800">
              <a:latin typeface="Encode Sans"/>
              <a:ea typeface="Encode Sans"/>
              <a:cs typeface="Encode Sans"/>
              <a:sym typeface="Encode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Encode Sans"/>
              <a:buChar char="●"/>
            </a:pPr>
            <a:r>
              <a:rPr lang="en" sz="1800">
                <a:latin typeface="Encode Sans"/>
                <a:ea typeface="Encode Sans"/>
                <a:cs typeface="Encode Sans"/>
                <a:sym typeface="Encode Sans"/>
              </a:rPr>
              <a:t>What are your career goals?</a:t>
            </a:r>
            <a:endParaRPr sz="1800">
              <a:latin typeface="Encode Sans"/>
              <a:ea typeface="Encode Sans"/>
              <a:cs typeface="Encode Sans"/>
              <a:sym typeface="Encode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Encode Sans"/>
              <a:buChar char="●"/>
            </a:pPr>
            <a:r>
              <a:rPr lang="en" sz="1800">
                <a:latin typeface="Encode Sans"/>
                <a:ea typeface="Encode Sans"/>
                <a:cs typeface="Encode Sans"/>
                <a:sym typeface="Encode Sans"/>
              </a:rPr>
              <a:t>Where are you now in achieving your goals?</a:t>
            </a:r>
            <a:endParaRPr sz="1800"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Encode Sans"/>
                <a:ea typeface="Encode Sans"/>
                <a:cs typeface="Encode Sans"/>
                <a:sym typeface="Encode Sans"/>
              </a:rPr>
              <a:t>Select 2-3 images that resonate with you as a way to convey or describe your experience.</a:t>
            </a:r>
            <a:endParaRPr sz="1800">
              <a:latin typeface="Encode Sans"/>
              <a:ea typeface="Encode Sans"/>
              <a:cs typeface="Encode Sans"/>
              <a:sym typeface="Encode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Encode Sans"/>
              <a:buChar char="●"/>
            </a:pPr>
            <a:r>
              <a:rPr lang="en" sz="1800">
                <a:latin typeface="Encode Sans"/>
                <a:ea typeface="Encode Sans"/>
                <a:cs typeface="Encode Sans"/>
                <a:sym typeface="Encode Sans"/>
              </a:rPr>
              <a:t>To select an image, click on the photo and copy it (Edit - Copy; CTRL+C; </a:t>
            </a:r>
            <a:r>
              <a:rPr b="1" lang="en" sz="18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⌘</a:t>
            </a:r>
            <a:r>
              <a:rPr lang="en" sz="1800">
                <a:latin typeface="Encode Sans"/>
                <a:ea typeface="Encode Sans"/>
                <a:cs typeface="Encode Sans"/>
                <a:sym typeface="Encode Sans"/>
              </a:rPr>
              <a:t>+C).</a:t>
            </a:r>
            <a:endParaRPr sz="1800">
              <a:latin typeface="Encode Sans"/>
              <a:ea typeface="Encode Sans"/>
              <a:cs typeface="Encode Sans"/>
              <a:sym typeface="Encode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Encode Sans"/>
              <a:buChar char="●"/>
            </a:pPr>
            <a:r>
              <a:rPr lang="en" sz="1800">
                <a:latin typeface="Encode Sans"/>
                <a:ea typeface="Encode Sans"/>
                <a:cs typeface="Encode Sans"/>
                <a:sym typeface="Encode Sans"/>
              </a:rPr>
              <a:t>Paste it on your slide (Edit - Paste; CTRL+V; </a:t>
            </a:r>
            <a:r>
              <a:rPr b="1" lang="en" sz="1800">
                <a:solidFill>
                  <a:srgbClr val="2222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⌘</a:t>
            </a:r>
            <a:r>
              <a:rPr lang="en" sz="1800">
                <a:latin typeface="Encode Sans"/>
                <a:ea typeface="Encode Sans"/>
                <a:cs typeface="Encode Sans"/>
                <a:sym typeface="Encode Sans"/>
              </a:rPr>
              <a:t>+V).</a:t>
            </a:r>
            <a:endParaRPr sz="1800">
              <a:latin typeface="Encode Sans"/>
              <a:ea typeface="Encode Sans"/>
              <a:cs typeface="Encode Sans"/>
              <a:sym typeface="Encode Sa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Encode Sans"/>
              <a:buChar char="●"/>
            </a:pPr>
            <a:r>
              <a:rPr lang="en" sz="1800">
                <a:latin typeface="Encode Sans"/>
                <a:ea typeface="Encode Sans"/>
                <a:cs typeface="Encode Sans"/>
                <a:sym typeface="Encode Sans"/>
              </a:rPr>
              <a:t>Resize the image on your slide so we can clearly see what you chose.</a:t>
            </a:r>
            <a:endParaRPr sz="1800"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Encode Sans"/>
                <a:ea typeface="Encode Sans"/>
                <a:cs typeface="Encode Sans"/>
                <a:sym typeface="Encode Sans"/>
              </a:rPr>
              <a:t>After a few minutes, we will take turns sharing our cards and what they represent for us.</a:t>
            </a:r>
            <a:endParaRPr sz="1800"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Encode Sans"/>
              <a:ea typeface="Encode Sans"/>
              <a:cs typeface="Encode Sans"/>
              <a:sym typeface="Encode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Encode Sans"/>
              <a:ea typeface="Encode Sans"/>
              <a:cs typeface="Encode Sans"/>
              <a:sym typeface="Encode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1837" y="3086063"/>
            <a:ext cx="1451606" cy="967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99" y="-15770"/>
            <a:ext cx="1543046" cy="102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" y="4099067"/>
            <a:ext cx="1543046" cy="102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45250" y="2057417"/>
            <a:ext cx="1828786" cy="1028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8899" y="2041655"/>
            <a:ext cx="1543046" cy="102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51949" y="2049592"/>
            <a:ext cx="1543046" cy="102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2100" y="1028692"/>
            <a:ext cx="1828786" cy="1028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600949" y="2057455"/>
            <a:ext cx="1543046" cy="102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947000" y="1028533"/>
            <a:ext cx="1828786" cy="997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997164" y="2057442"/>
            <a:ext cx="1645910" cy="1028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052449" y="1028705"/>
            <a:ext cx="1543046" cy="102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34645" y="2041655"/>
            <a:ext cx="514349" cy="102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595511" y="1028705"/>
            <a:ext cx="1553942" cy="1028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325084" y="3086180"/>
            <a:ext cx="1637702" cy="1028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509013" y="3086180"/>
            <a:ext cx="1828786" cy="1028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127000" y="3086167"/>
            <a:ext cx="1394822" cy="1028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585151" y="3086180"/>
            <a:ext cx="1541846" cy="1028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664149" y="42"/>
            <a:ext cx="1543046" cy="102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526886" y="4114830"/>
            <a:ext cx="1718966" cy="1028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3245843" y="4114830"/>
            <a:ext cx="1547894" cy="1028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4775973" y="4114855"/>
            <a:ext cx="1549094" cy="1028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325069" y="4114830"/>
            <a:ext cx="1275878" cy="1028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7600949" y="4114855"/>
            <a:ext cx="1543046" cy="102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3210065" y="42"/>
            <a:ext cx="1540646" cy="1028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4750249" y="17"/>
            <a:ext cx="1822018" cy="1028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5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-1" y="3086180"/>
            <a:ext cx="1466294" cy="1028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5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6572274" y="30"/>
            <a:ext cx="1543046" cy="1028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5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8115322" y="5"/>
            <a:ext cx="1028683" cy="102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5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4048599" y="1028705"/>
            <a:ext cx="1543046" cy="1028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8963" y="2571691"/>
            <a:ext cx="1532246" cy="120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3775" y="1"/>
            <a:ext cx="1901329" cy="1267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00844" y="-3"/>
            <a:ext cx="1828380" cy="1218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83600" y="2567072"/>
            <a:ext cx="2285986" cy="121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23233" y="3857575"/>
            <a:ext cx="857260" cy="1285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15096" y="0"/>
            <a:ext cx="1928894" cy="1285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192" y="1247713"/>
            <a:ext cx="1928894" cy="1285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45798" y="3857550"/>
            <a:ext cx="1901317" cy="1285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788558" y="3857600"/>
            <a:ext cx="857231" cy="1285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7" y="2571738"/>
            <a:ext cx="1928539" cy="1285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451208" y="2571700"/>
            <a:ext cx="857290" cy="1285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308496" y="2571713"/>
            <a:ext cx="1928835" cy="1285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237328" y="2571750"/>
            <a:ext cx="906678" cy="1285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329258" y="3857575"/>
            <a:ext cx="857260" cy="1285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6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186532" y="3857588"/>
            <a:ext cx="1928636" cy="1285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6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8115175" y="3857550"/>
            <a:ext cx="1028819" cy="1285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6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65705" y="3857600"/>
            <a:ext cx="922844" cy="1285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6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9" y="3857550"/>
            <a:ext cx="865694" cy="1285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6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794948" y="1252377"/>
            <a:ext cx="857251" cy="1523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6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864366" y="38"/>
            <a:ext cx="1636474" cy="128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6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123" y="-71575"/>
            <a:ext cx="1926248" cy="1285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6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5935561" y="1276650"/>
            <a:ext cx="1926248" cy="1285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6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4360294" y="1252400"/>
            <a:ext cx="1289416" cy="1285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6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2645799" y="1285950"/>
            <a:ext cx="1714500" cy="1285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6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7950050" y="1267988"/>
            <a:ext cx="1193951" cy="1492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/>
          <p:cNvSpPr txBox="1"/>
          <p:nvPr>
            <p:ph type="ctrTitle"/>
          </p:nvPr>
        </p:nvSpPr>
        <p:spPr>
          <a:xfrm>
            <a:off x="0" y="0"/>
            <a:ext cx="9144000" cy="91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ncode Sans"/>
                <a:ea typeface="Encode Sans"/>
                <a:cs typeface="Encode Sans"/>
                <a:sym typeface="Encode Sans"/>
              </a:rPr>
              <a:t>Example PDer</a:t>
            </a:r>
            <a:endParaRPr>
              <a:latin typeface="Encode Sans"/>
              <a:ea typeface="Encode Sans"/>
              <a:cs typeface="Encode Sans"/>
              <a:sym typeface="Encode Sans"/>
            </a:endParaRPr>
          </a:p>
        </p:txBody>
      </p:sp>
      <p:cxnSp>
        <p:nvCxnSpPr>
          <p:cNvPr id="127" name="Google Shape;127;p17"/>
          <p:cNvCxnSpPr/>
          <p:nvPr/>
        </p:nvCxnSpPr>
        <p:spPr>
          <a:xfrm>
            <a:off x="0" y="824550"/>
            <a:ext cx="9144000" cy="0"/>
          </a:xfrm>
          <a:prstGeom prst="straightConnector1">
            <a:avLst/>
          </a:prstGeom>
          <a:noFill/>
          <a:ln cap="flat" cmpd="sng" w="1524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28" name="Google Shape;12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576" y="1055409"/>
            <a:ext cx="3870125" cy="21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1" y="1055399"/>
            <a:ext cx="4331952" cy="2887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96149" y="2806349"/>
            <a:ext cx="3431352" cy="2271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8"/>
          <p:cNvSpPr txBox="1"/>
          <p:nvPr>
            <p:ph type="ctrTitle"/>
          </p:nvPr>
        </p:nvSpPr>
        <p:spPr>
          <a:xfrm>
            <a:off x="0" y="0"/>
            <a:ext cx="9144000" cy="91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ncode Sans"/>
                <a:ea typeface="Encode Sans"/>
                <a:cs typeface="Encode Sans"/>
                <a:sym typeface="Encode Sans"/>
              </a:rPr>
              <a:t>Participant 2</a:t>
            </a:r>
            <a:endParaRPr>
              <a:latin typeface="Encode Sans"/>
              <a:ea typeface="Encode Sans"/>
              <a:cs typeface="Encode Sans"/>
              <a:sym typeface="Encode Sans"/>
            </a:endParaRPr>
          </a:p>
        </p:txBody>
      </p:sp>
      <p:cxnSp>
        <p:nvCxnSpPr>
          <p:cNvPr id="136" name="Google Shape;136;p18"/>
          <p:cNvCxnSpPr/>
          <p:nvPr/>
        </p:nvCxnSpPr>
        <p:spPr>
          <a:xfrm>
            <a:off x="0" y="824550"/>
            <a:ext cx="9144000" cy="0"/>
          </a:xfrm>
          <a:prstGeom prst="straightConnector1">
            <a:avLst/>
          </a:prstGeom>
          <a:noFill/>
          <a:ln cap="flat" cmpd="sng" w="1524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9"/>
          <p:cNvSpPr txBox="1"/>
          <p:nvPr>
            <p:ph type="ctrTitle"/>
          </p:nvPr>
        </p:nvSpPr>
        <p:spPr>
          <a:xfrm>
            <a:off x="0" y="0"/>
            <a:ext cx="9144000" cy="91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Encode Sans"/>
                <a:ea typeface="Encode Sans"/>
                <a:cs typeface="Encode Sans"/>
                <a:sym typeface="Encode Sans"/>
              </a:rPr>
              <a:t>Participant 3</a:t>
            </a:r>
            <a:endParaRPr>
              <a:latin typeface="Encode Sans"/>
              <a:ea typeface="Encode Sans"/>
              <a:cs typeface="Encode Sans"/>
              <a:sym typeface="Encode Sans"/>
            </a:endParaRPr>
          </a:p>
        </p:txBody>
      </p:sp>
      <p:cxnSp>
        <p:nvCxnSpPr>
          <p:cNvPr id="142" name="Google Shape;142;p19"/>
          <p:cNvCxnSpPr/>
          <p:nvPr/>
        </p:nvCxnSpPr>
        <p:spPr>
          <a:xfrm>
            <a:off x="0" y="824550"/>
            <a:ext cx="9144000" cy="0"/>
          </a:xfrm>
          <a:prstGeom prst="straightConnector1">
            <a:avLst/>
          </a:prstGeom>
          <a:noFill/>
          <a:ln cap="flat" cmpd="sng" w="152400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