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Bree Serif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BreeSerif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188f82f2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1188f82f2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838c2baa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838c2baa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188f82f2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188f82f2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188f82f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188f82f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188f82f2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188f82f2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6828" l="-10374" r="14671" t="14671"/>
          <a:stretch/>
        </p:blipFill>
        <p:spPr>
          <a:xfrm>
            <a:off x="-1157850" y="-313700"/>
            <a:ext cx="10420874" cy="67094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55" name="Google Shape;55;p13"/>
          <p:cNvSpPr/>
          <p:nvPr/>
        </p:nvSpPr>
        <p:spPr>
          <a:xfrm>
            <a:off x="2313900" y="273600"/>
            <a:ext cx="4739700" cy="1152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68795">
              <a:alpha val="79550"/>
            </a:srgbClr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1800150" y="401550"/>
            <a:ext cx="5652900" cy="896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NOAA PLACES</a:t>
            </a:r>
            <a:endParaRPr>
              <a:solidFill>
                <a:srgbClr val="FFE5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372150" y="4047175"/>
            <a:ext cx="10111800" cy="23487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AB40">
              <a:alpha val="803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66300" y="4251500"/>
            <a:ext cx="8520600" cy="79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Caitlin Guerin, Nick Hanson, and Austin Hackett </a:t>
            </a:r>
            <a:endParaRPr>
              <a:solidFill>
                <a:srgbClr val="FFE5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893500" y="1634575"/>
            <a:ext cx="3357000" cy="74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Potential Location Assessment of Coastal and Estuarine Surveys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 amt="36000"/>
          </a:blip>
          <a:srcRect b="-6828" l="-10374" r="14671" t="14671"/>
          <a:stretch/>
        </p:blipFill>
        <p:spPr>
          <a:xfrm>
            <a:off x="-1157850" y="-313700"/>
            <a:ext cx="10420874" cy="67094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0" y="797175"/>
            <a:ext cx="5617800" cy="28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●"/>
            </a:pP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Acoustic Doppler Current Profilers (ADCP’s) measure water current in distance/time. 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●"/>
            </a:pP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How does NOAA decide where to conduct surveys? 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</a:pP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Shipping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</a:pP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Tides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</a:pP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Allisions, collisions, groundings</a:t>
            </a:r>
            <a:endParaRPr sz="1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○"/>
            </a:pPr>
            <a:r>
              <a:rPr lang="en" sz="15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Time since last survey. (1970)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-75750" y="445025"/>
            <a:ext cx="9338700" cy="572700"/>
          </a:xfrm>
          <a:prstGeom prst="rect">
            <a:avLst/>
          </a:prstGeom>
          <a:solidFill>
            <a:srgbClr val="068795">
              <a:alpha val="71700"/>
            </a:srgbClr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Project Description</a:t>
            </a:r>
            <a:endParaRPr>
              <a:solidFill>
                <a:srgbClr val="FFE5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rgbClr val="FFE5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74" y="2976500"/>
            <a:ext cx="4048425" cy="22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5325" y="-143825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 amt="36000"/>
          </a:blip>
          <a:srcRect b="-6828" l="-10374" r="14671" t="14671"/>
          <a:stretch/>
        </p:blipFill>
        <p:spPr>
          <a:xfrm>
            <a:off x="-1157850" y="-313700"/>
            <a:ext cx="10420874" cy="67094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52975" y="1065275"/>
            <a:ext cx="4846200" cy="4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Aggregate points to Ocean Basins polygon layer.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Spatial join polygons to Basins.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Change Null to 0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Rasterize by parameters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Weighted overlay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864500" y="33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t/>
            </a:r>
            <a:endParaRPr sz="2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-75750" y="445025"/>
            <a:ext cx="9338700" cy="572700"/>
          </a:xfrm>
          <a:prstGeom prst="rect">
            <a:avLst/>
          </a:prstGeom>
          <a:solidFill>
            <a:srgbClr val="068795">
              <a:alpha val="71700"/>
            </a:srgbClr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GIS Analysis</a:t>
            </a:r>
            <a:r>
              <a:rPr lang="en" sz="2600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  </a:t>
            </a:r>
            <a:endParaRPr>
              <a:solidFill>
                <a:srgbClr val="FFE5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6825" y="1801325"/>
            <a:ext cx="5040350" cy="334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 amt="36000"/>
          </a:blip>
          <a:srcRect b="-6828" l="-10374" r="14671" t="14671"/>
          <a:stretch/>
        </p:blipFill>
        <p:spPr>
          <a:xfrm>
            <a:off x="-1157850" y="-313700"/>
            <a:ext cx="10420874" cy="67094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0" y="2403675"/>
            <a:ext cx="4846200" cy="4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AIS Data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Weighted Overlay and rasters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Available data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864500" y="334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t/>
            </a:r>
            <a:endParaRPr sz="2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-75750" y="445025"/>
            <a:ext cx="9338700" cy="572700"/>
          </a:xfrm>
          <a:prstGeom prst="rect">
            <a:avLst/>
          </a:prstGeom>
          <a:solidFill>
            <a:srgbClr val="068795">
              <a:alpha val="71700"/>
            </a:srgbClr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Challenges</a:t>
            </a:r>
            <a:r>
              <a:rPr lang="en" sz="2600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rgbClr val="FFE5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650" y="1107863"/>
            <a:ext cx="4084640" cy="399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 amt="36000"/>
          </a:blip>
          <a:srcRect b="-6828" l="-10374" r="14671" t="14671"/>
          <a:stretch/>
        </p:blipFill>
        <p:spPr>
          <a:xfrm>
            <a:off x="-1157850" y="-313700"/>
            <a:ext cx="10420874" cy="67094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92" name="Google Shape;92;p17"/>
          <p:cNvSpPr txBox="1"/>
          <p:nvPr>
            <p:ph type="title"/>
          </p:nvPr>
        </p:nvSpPr>
        <p:spPr>
          <a:xfrm>
            <a:off x="-194700" y="0"/>
            <a:ext cx="9338700" cy="572700"/>
          </a:xfrm>
          <a:prstGeom prst="rect">
            <a:avLst/>
          </a:prstGeom>
          <a:solidFill>
            <a:srgbClr val="068795">
              <a:alpha val="71700"/>
            </a:srgbClr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Current Results</a:t>
            </a:r>
            <a:r>
              <a:rPr lang="en">
                <a:solidFill>
                  <a:srgbClr val="FFD966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rgbClr val="FFD9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275" y="683700"/>
            <a:ext cx="3576725" cy="457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8650" y="654750"/>
            <a:ext cx="3600875" cy="4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 amt="36000"/>
          </a:blip>
          <a:srcRect b="-6828" l="-10374" r="14671" t="14671"/>
          <a:stretch/>
        </p:blipFill>
        <p:spPr>
          <a:xfrm>
            <a:off x="-1133350" y="-321850"/>
            <a:ext cx="10420874" cy="67094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123400"/>
            <a:ext cx="8520600" cy="1101300"/>
          </a:xfrm>
          <a:prstGeom prst="rect">
            <a:avLst/>
          </a:prstGeom>
          <a:solidFill>
            <a:srgbClr val="068795">
              <a:alpha val="71700"/>
            </a:srgbClr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Thank you for listening!</a:t>
            </a:r>
            <a:r>
              <a:rPr lang="en">
                <a:solidFill>
                  <a:srgbClr val="FFE599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rgbClr val="FFE5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E5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001" y="1324163"/>
            <a:ext cx="2563050" cy="34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