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2"/>
  </p:notesMasterIdLst>
  <p:sldIdLst>
    <p:sldId id="368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2" r:id="rId16"/>
    <p:sldId id="383" r:id="rId17"/>
    <p:sldId id="384" r:id="rId18"/>
    <p:sldId id="385" r:id="rId19"/>
    <p:sldId id="386" r:id="rId20"/>
    <p:sldId id="387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56" autoAdjust="0"/>
    <p:restoredTop sz="94660"/>
  </p:normalViewPr>
  <p:slideViewPr>
    <p:cSldViewPr>
      <p:cViewPr varScale="1">
        <p:scale>
          <a:sx n="107" d="100"/>
          <a:sy n="107" d="100"/>
        </p:scale>
        <p:origin x="7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93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453E97-B42B-4819-85FC-792392ED790A}" type="doc">
      <dgm:prSet loTypeId="urn:microsoft.com/office/officeart/2005/8/layout/radial1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3916586-D07A-4FF8-964C-2920FD99C746}">
      <dgm:prSet phldrT="[Text]" custT="1"/>
      <dgm:spPr>
        <a:xfrm>
          <a:off x="1551738" y="3505189"/>
          <a:ext cx="3047998" cy="2392230"/>
        </a:xfrm>
        <a:solidFill>
          <a:sysClr val="window" lastClr="FFFFFF"/>
        </a:solidFill>
        <a:ln>
          <a:noFill/>
        </a:ln>
        <a:effectLst>
          <a:glow rad="635000">
            <a:srgbClr val="FFC000">
              <a:alpha val="74000"/>
            </a:srgbClr>
          </a:glow>
        </a:effectLst>
      </dgm:spPr>
      <dgm:t>
        <a:bodyPr/>
        <a:lstStyle/>
        <a:p>
          <a:r>
            <a:rPr lang="en-US" sz="3200" b="1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Web Map Products</a:t>
          </a:r>
        </a:p>
        <a:p>
          <a:r>
            <a:rPr lang="en-US" sz="2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Results</a:t>
          </a:r>
        </a:p>
        <a:p>
          <a:r>
            <a:rPr lang="en-US" sz="2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Exploration</a:t>
          </a:r>
        </a:p>
        <a:p>
          <a:r>
            <a:rPr lang="en-US" sz="2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Collaboration</a:t>
          </a:r>
        </a:p>
      </dgm:t>
    </dgm:pt>
    <dgm:pt modelId="{3F8C8C20-CCF7-43F8-B48E-14072267D37E}" type="parTrans" cxnId="{F1BE136E-5268-476E-B2CD-BC792A96418F}">
      <dgm:prSet/>
      <dgm:spPr/>
      <dgm:t>
        <a:bodyPr/>
        <a:lstStyle/>
        <a:p>
          <a:endParaRPr lang="en-US" sz="2200"/>
        </a:p>
      </dgm:t>
    </dgm:pt>
    <dgm:pt modelId="{6D277498-7F40-40AE-9128-0CFA795468EE}" type="sibTrans" cxnId="{F1BE136E-5268-476E-B2CD-BC792A96418F}">
      <dgm:prSet/>
      <dgm:spPr/>
      <dgm:t>
        <a:bodyPr/>
        <a:lstStyle/>
        <a:p>
          <a:endParaRPr lang="en-US" sz="2200"/>
        </a:p>
      </dgm:t>
    </dgm:pt>
    <dgm:pt modelId="{2672A852-F639-423C-9C73-86416795E1B9}">
      <dgm:prSet phldrT="[Text]" custT="1"/>
      <dgm:spPr>
        <a:xfrm>
          <a:off x="6864943" y="2324102"/>
          <a:ext cx="1849579" cy="1808038"/>
        </a:xfrm>
        <a:gradFill rotWithShape="0">
          <a:gsLst>
            <a:gs pos="0">
              <a:srgbClr val="9BBB59">
                <a:hueOff val="2812566"/>
                <a:satOff val="-4220"/>
                <a:lumOff val="-686"/>
                <a:alphaOff val="0"/>
                <a:shade val="51000"/>
                <a:satMod val="130000"/>
              </a:srgbClr>
            </a:gs>
            <a:gs pos="80000">
              <a:srgbClr val="9BBB59">
                <a:hueOff val="2812566"/>
                <a:satOff val="-4220"/>
                <a:lumOff val="-686"/>
                <a:alphaOff val="0"/>
                <a:shade val="93000"/>
                <a:satMod val="130000"/>
              </a:srgbClr>
            </a:gs>
            <a:gs pos="100000">
              <a:srgbClr val="9BBB59">
                <a:hueOff val="2812566"/>
                <a:satOff val="-4220"/>
                <a:lumOff val="-68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Analytics</a:t>
          </a:r>
        </a:p>
        <a:p>
          <a:r>
            <a:rPr lang="en-US" sz="17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Arc Models</a:t>
          </a:r>
        </a:p>
        <a:p>
          <a:r>
            <a:rPr lang="en-US" sz="17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R &amp; Python Scripts</a:t>
          </a:r>
        </a:p>
      </dgm:t>
    </dgm:pt>
    <dgm:pt modelId="{7D08BED5-D00C-4A21-80B4-52805928E132}" type="parTrans" cxnId="{181C4A14-DB62-4F27-8F2B-69E2124BE47E}">
      <dgm:prSet/>
      <dgm:spPr>
        <a:xfrm rot="20558719">
          <a:off x="4433977" y="3863301"/>
          <a:ext cx="2532529" cy="35622"/>
        </a:xfr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D648314-E425-4E08-9D49-E313F1363E38}" type="sibTrans" cxnId="{181C4A14-DB62-4F27-8F2B-69E2124BE47E}">
      <dgm:prSet/>
      <dgm:spPr/>
      <dgm:t>
        <a:bodyPr/>
        <a:lstStyle/>
        <a:p>
          <a:endParaRPr lang="en-US" sz="2200"/>
        </a:p>
      </dgm:t>
    </dgm:pt>
    <dgm:pt modelId="{261B8030-4A6E-40AA-AF8F-AC525D803A83}">
      <dgm:prSet phldrT="[Text]" custT="1"/>
      <dgm:spPr>
        <a:xfrm>
          <a:off x="6837285" y="4457692"/>
          <a:ext cx="1849520" cy="1808038"/>
        </a:xfr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Database Management</a:t>
          </a:r>
        </a:p>
        <a:p>
          <a:r>
            <a:rPr lang="en-US" sz="18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Shapefiles</a:t>
          </a:r>
        </a:p>
        <a:p>
          <a:r>
            <a:rPr lang="en-US" sz="18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Server hosting</a:t>
          </a:r>
        </a:p>
      </dgm:t>
    </dgm:pt>
    <dgm:pt modelId="{4BBE66DE-55A1-4691-A51B-0CD6486D5F85}" type="parTrans" cxnId="{5EAB7DAB-51ED-4137-A01F-E24B59FA2B3E}">
      <dgm:prSet/>
      <dgm:spPr>
        <a:xfrm rot="481287">
          <a:off x="4564529" y="5054896"/>
          <a:ext cx="2293437" cy="35622"/>
        </a:xfr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7960367-F060-4A11-87D0-883683C3AFED}" type="sibTrans" cxnId="{5EAB7DAB-51ED-4137-A01F-E24B59FA2B3E}">
      <dgm:prSet/>
      <dgm:spPr/>
      <dgm:t>
        <a:bodyPr/>
        <a:lstStyle/>
        <a:p>
          <a:endParaRPr lang="en-US" sz="2200">
            <a:latin typeface="Garamond" panose="02020404030301010803" pitchFamily="18" charset="0"/>
          </a:endParaRPr>
        </a:p>
      </dgm:t>
    </dgm:pt>
    <dgm:pt modelId="{5C318E6B-8D4E-4F83-A204-91D77FD84A8A}">
      <dgm:prSet phldrT="[Text]" custT="1"/>
      <dgm:spPr>
        <a:xfrm>
          <a:off x="5036172" y="1600190"/>
          <a:ext cx="1697155" cy="1655633"/>
        </a:xfrm>
        <a:gradFill rotWithShape="0">
          <a:gsLst>
            <a:gs pos="0">
              <a:srgbClr val="9BBB59">
                <a:hueOff val="8437698"/>
                <a:satOff val="-12660"/>
                <a:lumOff val="-2059"/>
                <a:alphaOff val="0"/>
                <a:shade val="51000"/>
                <a:satMod val="130000"/>
              </a:srgbClr>
            </a:gs>
            <a:gs pos="80000">
              <a:srgbClr val="9BBB59">
                <a:hueOff val="8437698"/>
                <a:satOff val="-12660"/>
                <a:lumOff val="-2059"/>
                <a:alphaOff val="0"/>
                <a:shade val="93000"/>
                <a:satMod val="130000"/>
              </a:srgbClr>
            </a:gs>
            <a:gs pos="100000">
              <a:srgbClr val="9BBB59">
                <a:hueOff val="8437698"/>
                <a:satOff val="-12660"/>
                <a:lumOff val="-205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QAQC</a:t>
          </a:r>
        </a:p>
        <a:p>
          <a:r>
            <a:rPr lang="en-US" sz="16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Standardized Processes</a:t>
          </a:r>
        </a:p>
      </dgm:t>
    </dgm:pt>
    <dgm:pt modelId="{BBD53E73-4CC4-4F26-878C-D9302E9A7009}" type="parTrans" cxnId="{616119F5-7BCF-4D9B-A69E-6B1CD9C01DD2}">
      <dgm:prSet/>
      <dgm:spPr>
        <a:xfrm rot="19261032">
          <a:off x="3979907" y="3381794"/>
          <a:ext cx="1408563" cy="35622"/>
        </a:xfr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F9BA8C0-3569-45E1-BE49-67FDFE2D6F10}" type="sibTrans" cxnId="{616119F5-7BCF-4D9B-A69E-6B1CD9C01DD2}">
      <dgm:prSet/>
      <dgm:spPr/>
      <dgm:t>
        <a:bodyPr/>
        <a:lstStyle/>
        <a:p>
          <a:endParaRPr lang="en-US" sz="2200"/>
        </a:p>
      </dgm:t>
    </dgm:pt>
    <dgm:pt modelId="{B32C68FB-4697-4886-832D-108D6E6A8EFA}">
      <dgm:prSet phldrT="[Text]" custT="1"/>
      <dgm:spPr>
        <a:xfrm>
          <a:off x="762008" y="1371598"/>
          <a:ext cx="1960442" cy="1960442"/>
        </a:xfr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100" b="1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Stakeholder Input</a:t>
          </a:r>
        </a:p>
        <a:p>
          <a:r>
            <a:rPr lang="en-US" sz="17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Funders</a:t>
          </a:r>
        </a:p>
        <a:p>
          <a:r>
            <a:rPr lang="en-US" sz="17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Managers</a:t>
          </a:r>
        </a:p>
        <a:p>
          <a:r>
            <a:rPr lang="en-US" sz="17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PI’s</a:t>
          </a:r>
        </a:p>
      </dgm:t>
    </dgm:pt>
    <dgm:pt modelId="{1DFF37BA-3967-456F-A738-90EA38ED1ED8}" type="parTrans" cxnId="{68E32C74-4B70-4FD7-BB37-9ED302C37C62}">
      <dgm:prSet/>
      <dgm:spPr>
        <a:xfrm rot="14425311">
          <a:off x="2108344" y="3388686"/>
          <a:ext cx="464987" cy="35622"/>
        </a:xfr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EAA209C7-1DB2-4140-B077-B4673688D7F1}" type="sibTrans" cxnId="{68E32C74-4B70-4FD7-BB37-9ED302C37C62}">
      <dgm:prSet/>
      <dgm:spPr/>
      <dgm:t>
        <a:bodyPr/>
        <a:lstStyle/>
        <a:p>
          <a:endParaRPr lang="en-US" sz="2200"/>
        </a:p>
      </dgm:t>
    </dgm:pt>
    <dgm:pt modelId="{0215F118-69B3-469F-B602-BCC769B109A0}">
      <dgm:prSet phldrT="[Text]" custT="1"/>
      <dgm:spPr>
        <a:xfrm>
          <a:off x="6864948" y="20764"/>
          <a:ext cx="1849579" cy="1808038"/>
        </a:xfr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200" b="1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Data Entry</a:t>
          </a:r>
        </a:p>
        <a:p>
          <a:r>
            <a:rPr lang="en-US" sz="17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In-field Electronic</a:t>
          </a:r>
        </a:p>
      </dgm:t>
    </dgm:pt>
    <dgm:pt modelId="{39F0A266-9BBE-4F7B-880F-F7CE6F8810B7}" type="parTrans" cxnId="{C2790D28-22CA-49EE-93BE-540EFB602B21}">
      <dgm:prSet/>
      <dgm:spPr>
        <a:xfrm rot="19278047">
          <a:off x="3729793" y="2654537"/>
          <a:ext cx="3757132" cy="35622"/>
        </a:xfr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sz="2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685624B-6C74-43F9-91F3-E7BD0DB9D9D8}" type="sibTrans" cxnId="{C2790D28-22CA-49EE-93BE-540EFB602B21}">
      <dgm:prSet/>
      <dgm:spPr/>
      <dgm:t>
        <a:bodyPr/>
        <a:lstStyle/>
        <a:p>
          <a:endParaRPr lang="en-US" sz="2200"/>
        </a:p>
      </dgm:t>
    </dgm:pt>
    <dgm:pt modelId="{F29D72B3-6968-4850-B57F-6C5D886D9BE2}" type="pres">
      <dgm:prSet presAssocID="{D2453E97-B42B-4819-85FC-792392ED790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E4E2228-8567-4321-AFCF-722B8B761E08}" type="pres">
      <dgm:prSet presAssocID="{93916586-D07A-4FF8-964C-2920FD99C746}" presName="centerShape" presStyleLbl="node0" presStyleIdx="0" presStyleCnt="1" custScaleX="155475" custScaleY="122025" custLinFactNeighborX="-37335" custLinFactNeighborY="22401"/>
      <dgm:spPr>
        <a:prstGeom prst="ellipse">
          <a:avLst/>
        </a:prstGeom>
      </dgm:spPr>
    </dgm:pt>
    <dgm:pt modelId="{4447016C-0964-41B0-AF72-ED75078360D7}" type="pres">
      <dgm:prSet presAssocID="{39F0A266-9BBE-4F7B-880F-F7CE6F8810B7}" presName="Name9" presStyleLbl="parChTrans1D2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7811"/>
              </a:moveTo>
              <a:lnTo>
                <a:pt x="3757132" y="17811"/>
              </a:lnTo>
            </a:path>
          </a:pathLst>
        </a:custGeom>
      </dgm:spPr>
    </dgm:pt>
    <dgm:pt modelId="{669E58E4-E07F-44E7-ADE2-084A7F12609C}" type="pres">
      <dgm:prSet presAssocID="{39F0A266-9BBE-4F7B-880F-F7CE6F8810B7}" presName="connTx" presStyleLbl="parChTrans1D2" presStyleIdx="0" presStyleCnt="5"/>
      <dgm:spPr/>
    </dgm:pt>
    <dgm:pt modelId="{93F1381A-CFC7-4819-A154-E66DDECC303E}" type="pres">
      <dgm:prSet presAssocID="{0215F118-69B3-469F-B602-BCC769B109A0}" presName="node" presStyleLbl="node1" presStyleIdx="0" presStyleCnt="5" custScaleX="101385" custScaleY="92226" custRadScaleRad="150928" custRadScaleInc="130130">
        <dgm:presLayoutVars>
          <dgm:bulletEnabled val="1"/>
        </dgm:presLayoutVars>
      </dgm:prSet>
      <dgm:spPr>
        <a:prstGeom prst="ellipse">
          <a:avLst/>
        </a:prstGeom>
      </dgm:spPr>
    </dgm:pt>
    <dgm:pt modelId="{EEB80CA4-16AE-4CD9-8985-C0B2C711AEFE}" type="pres">
      <dgm:prSet presAssocID="{7D08BED5-D00C-4A21-80B4-52805928E132}" presName="Name9" presStyleLbl="parChTrans1D2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7811"/>
              </a:moveTo>
              <a:lnTo>
                <a:pt x="2532529" y="17811"/>
              </a:lnTo>
            </a:path>
          </a:pathLst>
        </a:custGeom>
      </dgm:spPr>
    </dgm:pt>
    <dgm:pt modelId="{79976486-6621-455E-AC12-4F9272184848}" type="pres">
      <dgm:prSet presAssocID="{7D08BED5-D00C-4A21-80B4-52805928E132}" presName="connTx" presStyleLbl="parChTrans1D2" presStyleIdx="1" presStyleCnt="5"/>
      <dgm:spPr/>
    </dgm:pt>
    <dgm:pt modelId="{608F99A2-647B-4119-ACC5-663F972103F5}" type="pres">
      <dgm:prSet presAssocID="{2672A852-F639-423C-9C73-86416795E1B9}" presName="node" presStyleLbl="node1" presStyleIdx="1" presStyleCnt="5" custScaleX="99039" custScaleY="92226" custRadScaleRad="110864" custRadScaleInc="31377">
        <dgm:presLayoutVars>
          <dgm:bulletEnabled val="1"/>
        </dgm:presLayoutVars>
      </dgm:prSet>
      <dgm:spPr>
        <a:prstGeom prst="ellipse">
          <a:avLst/>
        </a:prstGeom>
      </dgm:spPr>
    </dgm:pt>
    <dgm:pt modelId="{BFC1C2AE-4E77-486B-B96C-39A0E5862A71}" type="pres">
      <dgm:prSet presAssocID="{4BBE66DE-55A1-4691-A51B-0CD6486D5F85}" presName="Name9" presStyleLbl="parChTrans1D2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7811"/>
              </a:moveTo>
              <a:lnTo>
                <a:pt x="2293437" y="17811"/>
              </a:lnTo>
            </a:path>
          </a:pathLst>
        </a:custGeom>
      </dgm:spPr>
    </dgm:pt>
    <dgm:pt modelId="{ECFB0864-9DA5-4F59-9572-DA9DE98827C2}" type="pres">
      <dgm:prSet presAssocID="{4BBE66DE-55A1-4691-A51B-0CD6486D5F85}" presName="connTx" presStyleLbl="parChTrans1D2" presStyleIdx="2" presStyleCnt="5"/>
      <dgm:spPr/>
    </dgm:pt>
    <dgm:pt modelId="{CC7592B8-A75C-485B-A540-65341F019868}" type="pres">
      <dgm:prSet presAssocID="{261B8030-4A6E-40AA-AF8F-AC525D803A83}" presName="node" presStyleLbl="node1" presStyleIdx="2" presStyleCnt="5" custScaleX="110147" custScaleY="92226" custRadScaleRad="129932" custRadScaleInc="-58447">
        <dgm:presLayoutVars>
          <dgm:bulletEnabled val="1"/>
        </dgm:presLayoutVars>
      </dgm:prSet>
      <dgm:spPr>
        <a:prstGeom prst="ellipse">
          <a:avLst/>
        </a:prstGeom>
      </dgm:spPr>
    </dgm:pt>
    <dgm:pt modelId="{09A4A1F4-1BC9-4163-948F-E3CE240BC5C7}" type="pres">
      <dgm:prSet presAssocID="{BBD53E73-4CC4-4F26-878C-D9302E9A7009}" presName="Name9" presStyleLbl="parChTrans1D2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7811"/>
              </a:moveTo>
              <a:lnTo>
                <a:pt x="1408563" y="17811"/>
              </a:lnTo>
            </a:path>
          </a:pathLst>
        </a:custGeom>
      </dgm:spPr>
    </dgm:pt>
    <dgm:pt modelId="{42E84388-9A21-4875-8D22-CE26E641370F}" type="pres">
      <dgm:prSet presAssocID="{BBD53E73-4CC4-4F26-878C-D9302E9A7009}" presName="connTx" presStyleLbl="parChTrans1D2" presStyleIdx="3" presStyleCnt="5"/>
      <dgm:spPr/>
    </dgm:pt>
    <dgm:pt modelId="{DB02E362-8EB2-4484-96E8-70A5844A859D}" type="pres">
      <dgm:prSet presAssocID="{5C318E6B-8D4E-4F83-A204-91D77FD84A8A}" presName="node" presStyleLbl="node1" presStyleIdx="3" presStyleCnt="5" custScaleX="93965" custScaleY="84452" custRadScaleRad="56733" custRadScaleInc="-492630">
        <dgm:presLayoutVars>
          <dgm:bulletEnabled val="1"/>
        </dgm:presLayoutVars>
      </dgm:prSet>
      <dgm:spPr>
        <a:prstGeom prst="ellipse">
          <a:avLst/>
        </a:prstGeom>
      </dgm:spPr>
    </dgm:pt>
    <dgm:pt modelId="{10A281FB-2C55-48FB-AFDE-2858BFF655D0}" type="pres">
      <dgm:prSet presAssocID="{1DFF37BA-3967-456F-A738-90EA38ED1ED8}" presName="Name9" presStyleLbl="parChTrans1D2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7811"/>
              </a:moveTo>
              <a:lnTo>
                <a:pt x="464987" y="17811"/>
              </a:lnTo>
            </a:path>
          </a:pathLst>
        </a:custGeom>
      </dgm:spPr>
    </dgm:pt>
    <dgm:pt modelId="{6C5E7DFF-8CF9-4665-AC42-2F295FB5EC17}" type="pres">
      <dgm:prSet presAssocID="{1DFF37BA-3967-456F-A738-90EA38ED1ED8}" presName="connTx" presStyleLbl="parChTrans1D2" presStyleIdx="4" presStyleCnt="5"/>
      <dgm:spPr/>
    </dgm:pt>
    <dgm:pt modelId="{2FB7C094-DC5D-4A6B-BD30-1210B4E90A4C}" type="pres">
      <dgm:prSet presAssocID="{B32C68FB-4697-4886-832D-108D6E6A8EFA}" presName="node" presStyleLbl="node1" presStyleIdx="4" presStyleCnt="5" custScaleX="121418" custRadScaleRad="135463" custRadScaleInc="6758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0CA15C0F-D0BC-4C4E-8B70-FBB4E3BB0D78}" type="presOf" srcId="{BBD53E73-4CC4-4F26-878C-D9302E9A7009}" destId="{42E84388-9A21-4875-8D22-CE26E641370F}" srcOrd="1" destOrd="0" presId="urn:microsoft.com/office/officeart/2005/8/layout/radial1"/>
    <dgm:cxn modelId="{181C4A14-DB62-4F27-8F2B-69E2124BE47E}" srcId="{93916586-D07A-4FF8-964C-2920FD99C746}" destId="{2672A852-F639-423C-9C73-86416795E1B9}" srcOrd="1" destOrd="0" parTransId="{7D08BED5-D00C-4A21-80B4-52805928E132}" sibTransId="{4D648314-E425-4E08-9D49-E313F1363E38}"/>
    <dgm:cxn modelId="{C2790D28-22CA-49EE-93BE-540EFB602B21}" srcId="{93916586-D07A-4FF8-964C-2920FD99C746}" destId="{0215F118-69B3-469F-B602-BCC769B109A0}" srcOrd="0" destOrd="0" parTransId="{39F0A266-9BBE-4F7B-880F-F7CE6F8810B7}" sibTransId="{B685624B-6C74-43F9-91F3-E7BD0DB9D9D8}"/>
    <dgm:cxn modelId="{0CF41F44-9360-4E24-B6D9-461081017E26}" type="presOf" srcId="{5C318E6B-8D4E-4F83-A204-91D77FD84A8A}" destId="{DB02E362-8EB2-4484-96E8-70A5844A859D}" srcOrd="0" destOrd="0" presId="urn:microsoft.com/office/officeart/2005/8/layout/radial1"/>
    <dgm:cxn modelId="{38677D44-3E34-4FA7-AABB-CA70AB42B457}" type="presOf" srcId="{0215F118-69B3-469F-B602-BCC769B109A0}" destId="{93F1381A-CFC7-4819-A154-E66DDECC303E}" srcOrd="0" destOrd="0" presId="urn:microsoft.com/office/officeart/2005/8/layout/radial1"/>
    <dgm:cxn modelId="{E170BF44-B987-4968-B6E9-33811EBF1AF9}" type="presOf" srcId="{4BBE66DE-55A1-4691-A51B-0CD6486D5F85}" destId="{BFC1C2AE-4E77-486B-B96C-39A0E5862A71}" srcOrd="0" destOrd="0" presId="urn:microsoft.com/office/officeart/2005/8/layout/radial1"/>
    <dgm:cxn modelId="{DDAF1355-54D7-4998-A683-1E8CED283F6C}" type="presOf" srcId="{B32C68FB-4697-4886-832D-108D6E6A8EFA}" destId="{2FB7C094-DC5D-4A6B-BD30-1210B4E90A4C}" srcOrd="0" destOrd="0" presId="urn:microsoft.com/office/officeart/2005/8/layout/radial1"/>
    <dgm:cxn modelId="{4E44BF60-FC0C-4E4B-A394-5E950AE02611}" type="presOf" srcId="{39F0A266-9BBE-4F7B-880F-F7CE6F8810B7}" destId="{4447016C-0964-41B0-AF72-ED75078360D7}" srcOrd="0" destOrd="0" presId="urn:microsoft.com/office/officeart/2005/8/layout/radial1"/>
    <dgm:cxn modelId="{C9EE1D67-D348-4D24-BA12-9F57BDE00BEF}" type="presOf" srcId="{D2453E97-B42B-4819-85FC-792392ED790A}" destId="{F29D72B3-6968-4850-B57F-6C5D886D9BE2}" srcOrd="0" destOrd="0" presId="urn:microsoft.com/office/officeart/2005/8/layout/radial1"/>
    <dgm:cxn modelId="{F1BE136E-5268-476E-B2CD-BC792A96418F}" srcId="{D2453E97-B42B-4819-85FC-792392ED790A}" destId="{93916586-D07A-4FF8-964C-2920FD99C746}" srcOrd="0" destOrd="0" parTransId="{3F8C8C20-CCF7-43F8-B48E-14072267D37E}" sibTransId="{6D277498-7F40-40AE-9128-0CFA795468EE}"/>
    <dgm:cxn modelId="{D5E61E71-B50B-4B57-BBDD-E3B424FBAB96}" type="presOf" srcId="{93916586-D07A-4FF8-964C-2920FD99C746}" destId="{AE4E2228-8567-4321-AFCF-722B8B761E08}" srcOrd="0" destOrd="0" presId="urn:microsoft.com/office/officeart/2005/8/layout/radial1"/>
    <dgm:cxn modelId="{540CD171-1AF3-47E9-B18A-85F7D0A96CFA}" type="presOf" srcId="{7D08BED5-D00C-4A21-80B4-52805928E132}" destId="{79976486-6621-455E-AC12-4F9272184848}" srcOrd="1" destOrd="0" presId="urn:microsoft.com/office/officeart/2005/8/layout/radial1"/>
    <dgm:cxn modelId="{68E32C74-4B70-4FD7-BB37-9ED302C37C62}" srcId="{93916586-D07A-4FF8-964C-2920FD99C746}" destId="{B32C68FB-4697-4886-832D-108D6E6A8EFA}" srcOrd="4" destOrd="0" parTransId="{1DFF37BA-3967-456F-A738-90EA38ED1ED8}" sibTransId="{EAA209C7-1DB2-4140-B077-B4673688D7F1}"/>
    <dgm:cxn modelId="{E9C49E82-93F3-4652-B14C-E47066404471}" type="presOf" srcId="{7D08BED5-D00C-4A21-80B4-52805928E132}" destId="{EEB80CA4-16AE-4CD9-8985-C0B2C711AEFE}" srcOrd="0" destOrd="0" presId="urn:microsoft.com/office/officeart/2005/8/layout/radial1"/>
    <dgm:cxn modelId="{D6215699-8B54-4655-B10C-0D174F8B4E0B}" type="presOf" srcId="{2672A852-F639-423C-9C73-86416795E1B9}" destId="{608F99A2-647B-4119-ACC5-663F972103F5}" srcOrd="0" destOrd="0" presId="urn:microsoft.com/office/officeart/2005/8/layout/radial1"/>
    <dgm:cxn modelId="{5EAB7DAB-51ED-4137-A01F-E24B59FA2B3E}" srcId="{93916586-D07A-4FF8-964C-2920FD99C746}" destId="{261B8030-4A6E-40AA-AF8F-AC525D803A83}" srcOrd="2" destOrd="0" parTransId="{4BBE66DE-55A1-4691-A51B-0CD6486D5F85}" sibTransId="{77960367-F060-4A11-87D0-883683C3AFED}"/>
    <dgm:cxn modelId="{C6666BB8-FC36-45B5-BF45-FCE3425ADD24}" type="presOf" srcId="{261B8030-4A6E-40AA-AF8F-AC525D803A83}" destId="{CC7592B8-A75C-485B-A540-65341F019868}" srcOrd="0" destOrd="0" presId="urn:microsoft.com/office/officeart/2005/8/layout/radial1"/>
    <dgm:cxn modelId="{2A3A13C6-5E7C-4734-864A-83C1E198A579}" type="presOf" srcId="{1DFF37BA-3967-456F-A738-90EA38ED1ED8}" destId="{6C5E7DFF-8CF9-4665-AC42-2F295FB5EC17}" srcOrd="1" destOrd="0" presId="urn:microsoft.com/office/officeart/2005/8/layout/radial1"/>
    <dgm:cxn modelId="{52686BE3-BEAF-4C79-8650-B5DBC64F67F9}" type="presOf" srcId="{4BBE66DE-55A1-4691-A51B-0CD6486D5F85}" destId="{ECFB0864-9DA5-4F59-9572-DA9DE98827C2}" srcOrd="1" destOrd="0" presId="urn:microsoft.com/office/officeart/2005/8/layout/radial1"/>
    <dgm:cxn modelId="{7E4E9EEB-700A-4884-9082-4CE7C4B6C37D}" type="presOf" srcId="{BBD53E73-4CC4-4F26-878C-D9302E9A7009}" destId="{09A4A1F4-1BC9-4163-948F-E3CE240BC5C7}" srcOrd="0" destOrd="0" presId="urn:microsoft.com/office/officeart/2005/8/layout/radial1"/>
    <dgm:cxn modelId="{FD1C39EF-3867-434D-8A46-AF0F2C57C960}" type="presOf" srcId="{1DFF37BA-3967-456F-A738-90EA38ED1ED8}" destId="{10A281FB-2C55-48FB-AFDE-2858BFF655D0}" srcOrd="0" destOrd="0" presId="urn:microsoft.com/office/officeart/2005/8/layout/radial1"/>
    <dgm:cxn modelId="{4DA5ACF4-7CF3-4653-BFA3-B8073DFF6FF4}" type="presOf" srcId="{39F0A266-9BBE-4F7B-880F-F7CE6F8810B7}" destId="{669E58E4-E07F-44E7-ADE2-084A7F12609C}" srcOrd="1" destOrd="0" presId="urn:microsoft.com/office/officeart/2005/8/layout/radial1"/>
    <dgm:cxn modelId="{616119F5-7BCF-4D9B-A69E-6B1CD9C01DD2}" srcId="{93916586-D07A-4FF8-964C-2920FD99C746}" destId="{5C318E6B-8D4E-4F83-A204-91D77FD84A8A}" srcOrd="3" destOrd="0" parTransId="{BBD53E73-4CC4-4F26-878C-D9302E9A7009}" sibTransId="{DF9BA8C0-3569-45E1-BE49-67FDFE2D6F10}"/>
    <dgm:cxn modelId="{8596860D-CDF7-4B71-8A27-9DDE22ED11D4}" type="presParOf" srcId="{F29D72B3-6968-4850-B57F-6C5D886D9BE2}" destId="{AE4E2228-8567-4321-AFCF-722B8B761E08}" srcOrd="0" destOrd="0" presId="urn:microsoft.com/office/officeart/2005/8/layout/radial1"/>
    <dgm:cxn modelId="{7365D583-0BB3-487A-A02D-2E6B234B273C}" type="presParOf" srcId="{F29D72B3-6968-4850-B57F-6C5D886D9BE2}" destId="{4447016C-0964-41B0-AF72-ED75078360D7}" srcOrd="1" destOrd="0" presId="urn:microsoft.com/office/officeart/2005/8/layout/radial1"/>
    <dgm:cxn modelId="{9F30AD18-0950-4A31-8C67-7968C096FC46}" type="presParOf" srcId="{4447016C-0964-41B0-AF72-ED75078360D7}" destId="{669E58E4-E07F-44E7-ADE2-084A7F12609C}" srcOrd="0" destOrd="0" presId="urn:microsoft.com/office/officeart/2005/8/layout/radial1"/>
    <dgm:cxn modelId="{BF074127-4FD6-4615-9884-3FEF92023C21}" type="presParOf" srcId="{F29D72B3-6968-4850-B57F-6C5D886D9BE2}" destId="{93F1381A-CFC7-4819-A154-E66DDECC303E}" srcOrd="2" destOrd="0" presId="urn:microsoft.com/office/officeart/2005/8/layout/radial1"/>
    <dgm:cxn modelId="{C5DE2F44-745C-45D7-B613-AB43F9A8C209}" type="presParOf" srcId="{F29D72B3-6968-4850-B57F-6C5D886D9BE2}" destId="{EEB80CA4-16AE-4CD9-8985-C0B2C711AEFE}" srcOrd="3" destOrd="0" presId="urn:microsoft.com/office/officeart/2005/8/layout/radial1"/>
    <dgm:cxn modelId="{9D669097-B1A1-40D8-BB17-CE6A84C37889}" type="presParOf" srcId="{EEB80CA4-16AE-4CD9-8985-C0B2C711AEFE}" destId="{79976486-6621-455E-AC12-4F9272184848}" srcOrd="0" destOrd="0" presId="urn:microsoft.com/office/officeart/2005/8/layout/radial1"/>
    <dgm:cxn modelId="{FAF8A68F-72DB-46A3-92BE-9FD5E5110DD2}" type="presParOf" srcId="{F29D72B3-6968-4850-B57F-6C5D886D9BE2}" destId="{608F99A2-647B-4119-ACC5-663F972103F5}" srcOrd="4" destOrd="0" presId="urn:microsoft.com/office/officeart/2005/8/layout/radial1"/>
    <dgm:cxn modelId="{03826F39-7005-401A-A83E-5D95C26410C7}" type="presParOf" srcId="{F29D72B3-6968-4850-B57F-6C5D886D9BE2}" destId="{BFC1C2AE-4E77-486B-B96C-39A0E5862A71}" srcOrd="5" destOrd="0" presId="urn:microsoft.com/office/officeart/2005/8/layout/radial1"/>
    <dgm:cxn modelId="{1D69C2C8-9FF4-4B5A-A228-CB63ACE9B5D7}" type="presParOf" srcId="{BFC1C2AE-4E77-486B-B96C-39A0E5862A71}" destId="{ECFB0864-9DA5-4F59-9572-DA9DE98827C2}" srcOrd="0" destOrd="0" presId="urn:microsoft.com/office/officeart/2005/8/layout/radial1"/>
    <dgm:cxn modelId="{26D45D48-D7C0-4D02-9B60-01A88823A24D}" type="presParOf" srcId="{F29D72B3-6968-4850-B57F-6C5D886D9BE2}" destId="{CC7592B8-A75C-485B-A540-65341F019868}" srcOrd="6" destOrd="0" presId="urn:microsoft.com/office/officeart/2005/8/layout/radial1"/>
    <dgm:cxn modelId="{AB164654-8D0F-4DE0-86DD-38947F88CA21}" type="presParOf" srcId="{F29D72B3-6968-4850-B57F-6C5D886D9BE2}" destId="{09A4A1F4-1BC9-4163-948F-E3CE240BC5C7}" srcOrd="7" destOrd="0" presId="urn:microsoft.com/office/officeart/2005/8/layout/radial1"/>
    <dgm:cxn modelId="{BB83BEB6-D71E-4EDD-8CB7-995D4A74DDB9}" type="presParOf" srcId="{09A4A1F4-1BC9-4163-948F-E3CE240BC5C7}" destId="{42E84388-9A21-4875-8D22-CE26E641370F}" srcOrd="0" destOrd="0" presId="urn:microsoft.com/office/officeart/2005/8/layout/radial1"/>
    <dgm:cxn modelId="{3045D59D-BFE6-41CB-B842-EF8D5F79EDFD}" type="presParOf" srcId="{F29D72B3-6968-4850-B57F-6C5D886D9BE2}" destId="{DB02E362-8EB2-4484-96E8-70A5844A859D}" srcOrd="8" destOrd="0" presId="urn:microsoft.com/office/officeart/2005/8/layout/radial1"/>
    <dgm:cxn modelId="{B9C5DBA8-DFCF-4B5A-AEE9-EB501F72132E}" type="presParOf" srcId="{F29D72B3-6968-4850-B57F-6C5D886D9BE2}" destId="{10A281FB-2C55-48FB-AFDE-2858BFF655D0}" srcOrd="9" destOrd="0" presId="urn:microsoft.com/office/officeart/2005/8/layout/radial1"/>
    <dgm:cxn modelId="{E54DFE18-4EF2-49E1-B053-E3842EBF73F8}" type="presParOf" srcId="{10A281FB-2C55-48FB-AFDE-2858BFF655D0}" destId="{6C5E7DFF-8CF9-4665-AC42-2F295FB5EC17}" srcOrd="0" destOrd="0" presId="urn:microsoft.com/office/officeart/2005/8/layout/radial1"/>
    <dgm:cxn modelId="{957D74D3-533A-48E6-A5F5-A4E5333C6A31}" type="presParOf" srcId="{F29D72B3-6968-4850-B57F-6C5D886D9BE2}" destId="{2FB7C094-DC5D-4A6B-BD30-1210B4E90A4C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4E2228-8567-4321-AFCF-722B8B761E08}">
      <dsp:nvSpPr>
        <dsp:cNvPr id="0" name=""/>
        <dsp:cNvSpPr/>
      </dsp:nvSpPr>
      <dsp:spPr>
        <a:xfrm>
          <a:off x="1306725" y="3240339"/>
          <a:ext cx="2818125" cy="2211813"/>
        </a:xfrm>
        <a:prstGeom prst="ellipse">
          <a:avLst/>
        </a:prstGeom>
        <a:solidFill>
          <a:sysClr val="window" lastClr="FFFFFF"/>
        </a:solidFill>
        <a:ln>
          <a:noFill/>
        </a:ln>
        <a:effectLst>
          <a:glow rad="635000">
            <a:srgbClr val="FFC000">
              <a:alpha val="74000"/>
            </a:srgbClr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Web Map Products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Results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Exploration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Text" lastClr="000000"/>
              </a:solidFill>
              <a:latin typeface="Garamond" panose="02020404030301010803" pitchFamily="18" charset="0"/>
              <a:ea typeface="+mn-ea"/>
              <a:cs typeface="+mn-cs"/>
            </a:rPr>
            <a:t>Collaboration</a:t>
          </a:r>
        </a:p>
      </dsp:txBody>
      <dsp:txXfrm>
        <a:off x="1719430" y="3564252"/>
        <a:ext cx="1992715" cy="1563987"/>
      </dsp:txXfrm>
    </dsp:sp>
    <dsp:sp modelId="{4447016C-0964-41B0-AF72-ED75078360D7}">
      <dsp:nvSpPr>
        <dsp:cNvPr id="0" name=""/>
        <dsp:cNvSpPr/>
      </dsp:nvSpPr>
      <dsp:spPr>
        <a:xfrm rot="19278047">
          <a:off x="3324404" y="2462741"/>
          <a:ext cx="3438362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7811"/>
              </a:moveTo>
              <a:lnTo>
                <a:pt x="3757132" y="17811"/>
              </a:lnTo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957626" y="2395422"/>
        <a:ext cx="171918" cy="171918"/>
      </dsp:txXfrm>
    </dsp:sp>
    <dsp:sp modelId="{93F1381A-CFC7-4819-A154-E66DDECC303E}">
      <dsp:nvSpPr>
        <dsp:cNvPr id="0" name=""/>
        <dsp:cNvSpPr/>
      </dsp:nvSpPr>
      <dsp:spPr>
        <a:xfrm>
          <a:off x="6156009" y="18231"/>
          <a:ext cx="1837695" cy="1671679"/>
        </a:xfrm>
        <a:prstGeom prst="ellipse">
          <a:avLst/>
        </a:prstGeom>
        <a:gradFill rotWithShape="0">
          <a:gsLst>
            <a:gs pos="0">
              <a:srgbClr val="9BBB59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9BBB59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9BBB59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Data Entry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In-field Electronic</a:t>
          </a:r>
        </a:p>
      </dsp:txBody>
      <dsp:txXfrm>
        <a:off x="6425133" y="263043"/>
        <a:ext cx="1299447" cy="1182055"/>
      </dsp:txXfrm>
    </dsp:sp>
    <dsp:sp modelId="{EEB80CA4-16AE-4CD9-8985-C0B2C711AEFE}">
      <dsp:nvSpPr>
        <dsp:cNvPr id="0" name=""/>
        <dsp:cNvSpPr/>
      </dsp:nvSpPr>
      <dsp:spPr>
        <a:xfrm rot="20558719">
          <a:off x="3972449" y="3574884"/>
          <a:ext cx="2303898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7811"/>
              </a:moveTo>
              <a:lnTo>
                <a:pt x="2532529" y="17811"/>
              </a:lnTo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66801" y="3535927"/>
        <a:ext cx="115194" cy="115194"/>
      </dsp:txXfrm>
    </dsp:sp>
    <dsp:sp modelId="{608F99A2-647B-4119-ACC5-663F972103F5}">
      <dsp:nvSpPr>
        <dsp:cNvPr id="0" name=""/>
        <dsp:cNvSpPr/>
      </dsp:nvSpPr>
      <dsp:spPr>
        <a:xfrm>
          <a:off x="6177266" y="2148143"/>
          <a:ext cx="1795171" cy="1671679"/>
        </a:xfrm>
        <a:prstGeom prst="ellipse">
          <a:avLst/>
        </a:prstGeom>
        <a:gradFill rotWithShape="0">
          <a:gsLst>
            <a:gs pos="0">
              <a:srgbClr val="9BBB59">
                <a:hueOff val="2812566"/>
                <a:satOff val="-4220"/>
                <a:lumOff val="-686"/>
                <a:alphaOff val="0"/>
                <a:shade val="51000"/>
                <a:satMod val="130000"/>
              </a:srgbClr>
            </a:gs>
            <a:gs pos="80000">
              <a:srgbClr val="9BBB59">
                <a:hueOff val="2812566"/>
                <a:satOff val="-4220"/>
                <a:lumOff val="-686"/>
                <a:alphaOff val="0"/>
                <a:shade val="93000"/>
                <a:satMod val="130000"/>
              </a:srgbClr>
            </a:gs>
            <a:gs pos="100000">
              <a:srgbClr val="9BBB59">
                <a:hueOff val="2812566"/>
                <a:satOff val="-4220"/>
                <a:lumOff val="-686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Analytics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Arc Models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R &amp; Python Scripts</a:t>
          </a:r>
        </a:p>
      </dsp:txBody>
      <dsp:txXfrm>
        <a:off x="6440163" y="2392955"/>
        <a:ext cx="1269377" cy="1182055"/>
      </dsp:txXfrm>
    </dsp:sp>
    <dsp:sp modelId="{BFC1C2AE-4E77-486B-B96C-39A0E5862A71}">
      <dsp:nvSpPr>
        <dsp:cNvPr id="0" name=""/>
        <dsp:cNvSpPr/>
      </dsp:nvSpPr>
      <dsp:spPr>
        <a:xfrm rot="481287">
          <a:off x="4092978" y="4661306"/>
          <a:ext cx="1981553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7811"/>
              </a:moveTo>
              <a:lnTo>
                <a:pt x="2293437" y="17811"/>
              </a:lnTo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5034216" y="4630407"/>
        <a:ext cx="99077" cy="99077"/>
      </dsp:txXfrm>
    </dsp:sp>
    <dsp:sp modelId="{CC7592B8-A75C-485B-A540-65341F019868}">
      <dsp:nvSpPr>
        <dsp:cNvPr id="0" name=""/>
        <dsp:cNvSpPr/>
      </dsp:nvSpPr>
      <dsp:spPr>
        <a:xfrm>
          <a:off x="6050992" y="4121089"/>
          <a:ext cx="1996514" cy="1671679"/>
        </a:xfrm>
        <a:prstGeom prst="ellipse">
          <a:avLst/>
        </a:prstGeom>
        <a:gradFill rotWithShape="0">
          <a:gsLst>
            <a:gs pos="0">
              <a:srgbClr val="9BBB59">
                <a:hueOff val="5625132"/>
                <a:satOff val="-8440"/>
                <a:lumOff val="-1373"/>
                <a:alphaOff val="0"/>
                <a:shade val="51000"/>
                <a:satMod val="130000"/>
              </a:srgbClr>
            </a:gs>
            <a:gs pos="80000">
              <a:srgbClr val="9BBB59">
                <a:hueOff val="5625132"/>
                <a:satOff val="-8440"/>
                <a:lumOff val="-1373"/>
                <a:alphaOff val="0"/>
                <a:shade val="93000"/>
                <a:satMod val="130000"/>
              </a:srgbClr>
            </a:gs>
            <a:gs pos="100000">
              <a:srgbClr val="9BBB59">
                <a:hueOff val="5625132"/>
                <a:satOff val="-8440"/>
                <a:lumOff val="-1373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Database Management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Shapefiles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Server hosting</a:t>
          </a:r>
        </a:p>
      </dsp:txBody>
      <dsp:txXfrm>
        <a:off x="6343375" y="4365901"/>
        <a:ext cx="1411748" cy="1182055"/>
      </dsp:txXfrm>
    </dsp:sp>
    <dsp:sp modelId="{09A4A1F4-1BC9-4163-948F-E3CE240BC5C7}">
      <dsp:nvSpPr>
        <dsp:cNvPr id="0" name=""/>
        <dsp:cNvSpPr/>
      </dsp:nvSpPr>
      <dsp:spPr>
        <a:xfrm rot="19261032">
          <a:off x="3555871" y="3135673"/>
          <a:ext cx="1265469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7811"/>
              </a:moveTo>
              <a:lnTo>
                <a:pt x="1408563" y="17811"/>
              </a:lnTo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>
        <a:off x="4156969" y="3122677"/>
        <a:ext cx="63273" cy="63273"/>
      </dsp:txXfrm>
    </dsp:sp>
    <dsp:sp modelId="{DB02E362-8EB2-4484-96E8-70A5844A859D}">
      <dsp:nvSpPr>
        <dsp:cNvPr id="0" name=""/>
        <dsp:cNvSpPr/>
      </dsp:nvSpPr>
      <dsp:spPr>
        <a:xfrm>
          <a:off x="4461700" y="1478728"/>
          <a:ext cx="1703200" cy="1530769"/>
        </a:xfrm>
        <a:prstGeom prst="ellipse">
          <a:avLst/>
        </a:prstGeom>
        <a:gradFill rotWithShape="0">
          <a:gsLst>
            <a:gs pos="0">
              <a:srgbClr val="9BBB59">
                <a:hueOff val="8437698"/>
                <a:satOff val="-12660"/>
                <a:lumOff val="-2059"/>
                <a:alphaOff val="0"/>
                <a:shade val="51000"/>
                <a:satMod val="130000"/>
              </a:srgbClr>
            </a:gs>
            <a:gs pos="80000">
              <a:srgbClr val="9BBB59">
                <a:hueOff val="8437698"/>
                <a:satOff val="-12660"/>
                <a:lumOff val="-2059"/>
                <a:alphaOff val="0"/>
                <a:shade val="93000"/>
                <a:satMod val="130000"/>
              </a:srgbClr>
            </a:gs>
            <a:gs pos="100000">
              <a:srgbClr val="9BBB59">
                <a:hueOff val="8437698"/>
                <a:satOff val="-12660"/>
                <a:lumOff val="-2059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QAQC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Standardized Processes</a:t>
          </a:r>
        </a:p>
      </dsp:txBody>
      <dsp:txXfrm>
        <a:off x="4711128" y="1702904"/>
        <a:ext cx="1204344" cy="1082417"/>
      </dsp:txXfrm>
    </dsp:sp>
    <dsp:sp modelId="{10A281FB-2C55-48FB-AFDE-2858BFF655D0}">
      <dsp:nvSpPr>
        <dsp:cNvPr id="0" name=""/>
        <dsp:cNvSpPr/>
      </dsp:nvSpPr>
      <dsp:spPr>
        <a:xfrm rot="14425311">
          <a:off x="1849295" y="3146720"/>
          <a:ext cx="392504" cy="37279"/>
        </a:xfrm>
        <a:custGeom>
          <a:avLst/>
          <a:gdLst/>
          <a:ahLst/>
          <a:cxnLst/>
          <a:rect l="0" t="0" r="0" b="0"/>
          <a:pathLst>
            <a:path>
              <a:moveTo>
                <a:pt x="0" y="17811"/>
              </a:moveTo>
              <a:lnTo>
                <a:pt x="464987" y="17811"/>
              </a:lnTo>
            </a:path>
          </a:pathLst>
        </a:custGeom>
        <a:noFill/>
        <a:ln w="9525" cap="flat" cmpd="sng" algn="ctr">
          <a:solidFill>
            <a:srgbClr val="8064A2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sp:txBody>
      <dsp:txXfrm rot="10800000">
        <a:off x="2035734" y="3155547"/>
        <a:ext cx="19625" cy="19625"/>
      </dsp:txXfrm>
    </dsp:sp>
    <dsp:sp modelId="{2FB7C094-DC5D-4A6B-BD30-1210B4E90A4C}">
      <dsp:nvSpPr>
        <dsp:cNvPr id="0" name=""/>
        <dsp:cNvSpPr/>
      </dsp:nvSpPr>
      <dsp:spPr>
        <a:xfrm>
          <a:off x="382278" y="1267366"/>
          <a:ext cx="2200811" cy="1812590"/>
        </a:xfrm>
        <a:prstGeom prst="ellipse">
          <a:avLst/>
        </a:prstGeom>
        <a:gradFill rotWithShape="0">
          <a:gsLst>
            <a:gs pos="0">
              <a:srgbClr val="9BBB59">
                <a:hueOff val="11250264"/>
                <a:satOff val="-16880"/>
                <a:lumOff val="-2745"/>
                <a:alphaOff val="0"/>
                <a:shade val="51000"/>
                <a:satMod val="130000"/>
              </a:srgbClr>
            </a:gs>
            <a:gs pos="80000">
              <a:srgbClr val="9BBB59">
                <a:hueOff val="11250264"/>
                <a:satOff val="-16880"/>
                <a:lumOff val="-2745"/>
                <a:alphaOff val="0"/>
                <a:shade val="93000"/>
                <a:satMod val="130000"/>
              </a:srgbClr>
            </a:gs>
            <a:gs pos="100000">
              <a:srgbClr val="9BBB59">
                <a:hueOff val="11250264"/>
                <a:satOff val="-16880"/>
                <a:lumOff val="-2745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Stakeholder Input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Funders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Managers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ysClr val="window" lastClr="FFFFFF"/>
              </a:solidFill>
              <a:latin typeface="Garamond" panose="02020404030301010803" pitchFamily="18" charset="0"/>
              <a:ea typeface="+mn-ea"/>
              <a:cs typeface="+mn-cs"/>
            </a:rPr>
            <a:t>PI’s</a:t>
          </a:r>
        </a:p>
      </dsp:txBody>
      <dsp:txXfrm>
        <a:off x="704579" y="1532814"/>
        <a:ext cx="1556209" cy="1281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CCA4D3-5603-4E7F-A7BB-26C226AEC5C3}" type="datetimeFigureOut">
              <a:rPr lang="en-US" smtClean="0"/>
              <a:t>5/29/19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D89D9-AB52-4193-919F-9761E2DE2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33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D89D9-AB52-4193-919F-9761E2DE2F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18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295400" y="1295400"/>
            <a:ext cx="7467600" cy="1752600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124200"/>
            <a:ext cx="74676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13090587"/>
      </p:ext>
    </p:extLst>
  </p:cSld>
  <p:clrMapOvr>
    <a:masterClrMapping/>
  </p:clrMapOvr>
  <p:transition advClick="0" advTm="1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738156"/>
      </p:ext>
    </p:extLst>
  </p:cSld>
  <p:clrMapOvr>
    <a:masterClrMapping/>
  </p:clrMapOvr>
  <p:transition advClick="0" advTm="1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152400"/>
            <a:ext cx="184785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152400"/>
            <a:ext cx="539115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631362"/>
      </p:ext>
    </p:extLst>
  </p:cSld>
  <p:clrMapOvr>
    <a:masterClrMapping/>
  </p:clrMapOvr>
  <p:transition advClick="0" advTm="1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6782852"/>
      </p:ext>
    </p:extLst>
  </p:cSld>
  <p:clrMapOvr>
    <a:masterClrMapping/>
  </p:clrMapOvr>
  <p:transition advClick="0" advTm="1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0496704"/>
      </p:ext>
    </p:extLst>
  </p:cSld>
  <p:clrMapOvr>
    <a:masterClrMapping/>
  </p:clrMapOvr>
  <p:transition advClick="0" advTm="1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447800"/>
            <a:ext cx="36195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7917234"/>
      </p:ext>
    </p:extLst>
  </p:cSld>
  <p:clrMapOvr>
    <a:masterClrMapping/>
  </p:clrMapOvr>
  <p:transition advClick="0" advTm="1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4613410"/>
      </p:ext>
    </p:extLst>
  </p:cSld>
  <p:clrMapOvr>
    <a:masterClrMapping/>
  </p:clrMapOvr>
  <p:transition advClick="0" advTm="1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803329"/>
      </p:ext>
    </p:extLst>
  </p:cSld>
  <p:clrMapOvr>
    <a:masterClrMapping/>
  </p:clrMapOvr>
  <p:transition advClick="0" advTm="1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252235"/>
      </p:ext>
    </p:extLst>
  </p:cSld>
  <p:clrMapOvr>
    <a:masterClrMapping/>
  </p:clrMapOvr>
  <p:transition advClick="0" advTm="1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525394"/>
      </p:ext>
    </p:extLst>
  </p:cSld>
  <p:clrMapOvr>
    <a:masterClrMapping/>
  </p:clrMapOvr>
  <p:transition advClick="0" advTm="1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3352853"/>
      </p:ext>
    </p:extLst>
  </p:cSld>
  <p:clrMapOvr>
    <a:masterClrMapping/>
  </p:clrMapOvr>
  <p:transition advClick="0" advTm="1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electrodesdark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115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839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6" y="6224241"/>
            <a:ext cx="4754890" cy="630937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367552" y="6161087"/>
            <a:ext cx="1776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2017 GIS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Encode Sans Normal" panose="02000000000000000000" pitchFamily="2" charset="0"/>
              </a:rPr>
              <a:t>SYMPOSIUM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advClick="0" advTm="15000"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ies.uark.edu/gis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ved=0ahUKEwi325e8ofzSAhVD6WMKHRbABHYQjRwIBw&amp;url=http://leadercenter.org/category/custom-consulting-stories/&amp;bvm=bv.151325232,d.cGc&amp;psig=AFQjCNGZcfCne1t2uMAVxIxHUi-CzVpCmQ&amp;ust=1490895705424565" TargetMode="External"/><Relationship Id="rId13" Type="http://schemas.openxmlformats.org/officeDocument/2006/relationships/image" Target="../media/image27.gif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12" Type="http://schemas.openxmlformats.org/officeDocument/2006/relationships/hyperlink" Target="http://www.google.com/url?sa=i&amp;rct=j&amp;q=&amp;esrc=s&amp;source=images&amp;cd=&amp;cad=rja&amp;uact=8&amp;ved=0ahUKEwjW78mA65vTAhUU_GMKHdwCDxkQjRwIBw&amp;url=http://students.washington.edu/pes/&amp;psig=AFQjCNGawXo25y3o32LZkCTux99ZGRrlew&amp;ust=1491980599730055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url?sa=i&amp;rct=j&amp;q=&amp;esrc=s&amp;source=images&amp;cd=&amp;cad=rja&amp;uact=8&amp;ved=0ahUKEwjzh8T9oPzSAhUG22MKHQMPDdYQjRwIBw&amp;url=https://commons.wikimedia.org/wiki/File:USGS_logo.png&amp;bvm=bv.151325232,d.cGc&amp;psig=AFQjCNEFn1U6sgBN3DevqyY_fgiLStqfdg&amp;ust=1490895579030874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23.gif"/><Relationship Id="rId15" Type="http://schemas.openxmlformats.org/officeDocument/2006/relationships/image" Target="../media/image28.jpeg"/><Relationship Id="rId10" Type="http://schemas.openxmlformats.org/officeDocument/2006/relationships/hyperlink" Target="https://www.google.com/url?sa=i&amp;rct=j&amp;q=&amp;esrc=s&amp;source=images&amp;cd=&amp;cad=rja&amp;uact=8&amp;ved=0ahUKEwjG3emioPzSAhUI1GMKHX5LACQQjRwIBw&amp;url=https://en.wikipedia.org/wiki/National_Park_Service&amp;psig=AFQjCNGT6RloVC627nbALZPg55kLill3Ng&amp;ust=1490895385744172" TargetMode="External"/><Relationship Id="rId4" Type="http://schemas.openxmlformats.org/officeDocument/2006/relationships/hyperlink" Target="http://www.google.com/url?sa=i&amp;rct=j&amp;q=&amp;esrc=s&amp;source=images&amp;cd=&amp;cad=rja&amp;uact=8&amp;ved=0ahUKEwjui9rNoPzSAhUT6mMKHT-LCUgQjRwIBw&amp;url=http://www.nssl.noaa.gov/debrisflow09&amp;bvm=bv.151325232,d.cGc&amp;psig=AFQjCNEgnGSXK1HGnzcUOqIqeowm4qJyaQ&amp;ust=1490895444756596" TargetMode="External"/><Relationship Id="rId9" Type="http://schemas.openxmlformats.org/officeDocument/2006/relationships/image" Target="../media/image25.gif"/><Relationship Id="rId14" Type="http://schemas.openxmlformats.org/officeDocument/2006/relationships/hyperlink" Target="http://www.google.com/url?sa=i&amp;rct=j&amp;q=&amp;esrc=s&amp;source=images&amp;cd=&amp;cad=rja&amp;uact=8&amp;ved=0ahUKEwjVw8_U65vTAhUUVmMKHZoTAWQQjRwIBw&amp;url=http://www.google.com/url?sa=i&amp;rct=j&amp;q=&amp;esrc=s&amp;source=images&amp;cd=&amp;cad=rja&amp;uact=8&amp;ved=0ahUKEwjVw8_U65vTAhUUVmMKHZoTAWQQjRwIBw&amp;url=http://faculty.washington.edu/wirsinga/&amp;bvm=bv.152180690,d.cGc&amp;psig=AFQjCNG5V4LIk70KUShK0DeQGiSKVhJm8w&amp;ust=1491980774387284&amp;bvm=bv.152180690,d.cGc&amp;psig=AFQjCNG5V4LIk70KUShK0DeQGiSKVhJm8w&amp;ust=149198077438728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6" r="-158" b="4767"/>
          <a:stretch/>
        </p:blipFill>
        <p:spPr>
          <a:xfrm>
            <a:off x="0" y="6285"/>
            <a:ext cx="9144000" cy="623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35908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051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216816" y="223645"/>
            <a:ext cx="8991600" cy="5746147"/>
            <a:chOff x="-49618" y="-140683"/>
            <a:chExt cx="9650818" cy="7031187"/>
          </a:xfrm>
        </p:grpSpPr>
        <p:sp>
          <p:nvSpPr>
            <p:cNvPr id="29" name="Curved Right Arrow 28"/>
            <p:cNvSpPr/>
            <p:nvPr/>
          </p:nvSpPr>
          <p:spPr>
            <a:xfrm flipH="1">
              <a:off x="4353654" y="606807"/>
              <a:ext cx="3793671" cy="5870193"/>
            </a:xfrm>
            <a:prstGeom prst="curvedRightArrow">
              <a:avLst>
                <a:gd name="adj1" fmla="val 5605"/>
                <a:gd name="adj2" fmla="val 13730"/>
                <a:gd name="adj3" fmla="val 1412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-49618" y="-140683"/>
              <a:ext cx="9650818" cy="7031187"/>
              <a:chOff x="-49618" y="-140683"/>
              <a:chExt cx="9650818" cy="7031187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9618" y="2187734"/>
                <a:ext cx="7315200" cy="1817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4" descr="Image result for arcgis lay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1079" y="3837082"/>
                <a:ext cx="6720121" cy="21827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5587375" y="-140683"/>
                <a:ext cx="3944687" cy="19960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ln w="3175" cmpd="sng">
                      <a:solidFill>
                        <a:srgbClr val="F79646">
                          <a:lumMod val="50000"/>
                        </a:srgbClr>
                      </a:solidFill>
                      <a:prstDash val="solid"/>
                    </a:ln>
                    <a:solidFill>
                      <a:srgbClr val="F79646">
                        <a:lumMod val="50000"/>
                      </a:srgbClr>
                    </a:solidFill>
                    <a:latin typeface="Garamond" panose="02020404030301010803" pitchFamily="18" charset="0"/>
                  </a:rPr>
                  <a:t>2. QA | QC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n w="3175" cmpd="sng">
                      <a:noFill/>
                      <a:prstDash val="solid"/>
                    </a:ln>
                    <a:solidFill>
                      <a:prstClr val="black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Garamond" panose="02020404030301010803" pitchFamily="18" charset="0"/>
                  </a:rPr>
                  <a:t>Data entry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n w="3175" cmpd="sng">
                      <a:noFill/>
                      <a:prstDash val="solid"/>
                    </a:ln>
                    <a:solidFill>
                      <a:prstClr val="black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Garamond" panose="02020404030301010803" pitchFamily="18" charset="0"/>
                  </a:rPr>
                  <a:t>	Geospatial tests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n w="3175" cmpd="sng">
                      <a:noFill/>
                      <a:prstDash val="solid"/>
                    </a:ln>
                    <a:solidFill>
                      <a:prstClr val="black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Garamond" panose="02020404030301010803" pitchFamily="18" charset="0"/>
                  </a:rPr>
                  <a:t>		Change tracking</a:t>
                </a: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-49618" y="5105400"/>
                <a:ext cx="4545417" cy="178510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5400" dirty="0">
                    <a:ln w="317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79646">
                        <a:lumMod val="75000"/>
                      </a:srgbClr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Garamond" panose="02020404030301010803" pitchFamily="18" charset="0"/>
                  </a:rPr>
                  <a:t>Prepared Data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ln w="3175" cmpd="sng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rgbClr val="F79646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Garamond" panose="02020404030301010803" pitchFamily="18" charset="0"/>
                  </a:rPr>
                  <a:t>For data manipulation and visualization</a:t>
                </a:r>
              </a:p>
            </p:txBody>
          </p:sp>
        </p:grpSp>
        <p:pic>
          <p:nvPicPr>
            <p:cNvPr id="35" name="Picture 5" descr="C:\Users\teakes\AppData\Local\Microsoft\Windows\Temporary Internet Files\Content.IE5\9TW48ZGH\forms_clip_art[1]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1716"/>
              <a:ext cx="1828800" cy="1690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76200" y="45184"/>
              <a:ext cx="2320191" cy="163121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ln w="3175" cmpd="sng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anose="02020404030301010803" pitchFamily="18" charset="0"/>
                </a:rPr>
                <a:t>1. Field Data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03641" y="1618348"/>
              <a:ext cx="2998528" cy="113877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400" dirty="0">
                  <a:ln w="10541" cmpd="sng">
                    <a:solidFill>
                      <a:srgbClr val="F79646">
                        <a:lumMod val="50000"/>
                      </a:srgbClr>
                    </a:solidFill>
                    <a:prstDash val="solid"/>
                  </a:ln>
                  <a:solidFill>
                    <a:srgbClr val="F79646">
                      <a:lumMod val="50000"/>
                    </a:srgbClr>
                  </a:solidFill>
                  <a:latin typeface="Garamond" panose="02020404030301010803" pitchFamily="18" charset="0"/>
                </a:rPr>
                <a:t>3. Linear Referencing</a:t>
              </a:r>
            </a:p>
          </p:txBody>
        </p:sp>
      </p:grpSp>
      <p:sp>
        <p:nvSpPr>
          <p:cNvPr id="39" name="Oval 38"/>
          <p:cNvSpPr/>
          <p:nvPr/>
        </p:nvSpPr>
        <p:spPr>
          <a:xfrm rot="2284343">
            <a:off x="5715879" y="941068"/>
            <a:ext cx="280064" cy="28197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  <a:scene3d>
            <a:camera prst="isometricTopUp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655467" y="2384995"/>
            <a:ext cx="230592" cy="29609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  <a:scene3d>
            <a:camera prst="perspectiveContrastingRightFacing">
              <a:rot lat="623785" lon="18963666" rev="180000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391400" y="3962400"/>
            <a:ext cx="148318" cy="29609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  <a:scene3d>
            <a:camera prst="perspectiveHeroicExtremeLeftFacing">
              <a:rot lat="1200000" lon="3000000" rev="2040000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170403" y="3539452"/>
            <a:ext cx="3206857" cy="61555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ln w="10541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79646">
                    <a:lumMod val="50000"/>
                  </a:srgbClr>
                </a:solidFill>
                <a:latin typeface="Garamond" panose="02020404030301010803" pitchFamily="18" charset="0"/>
              </a:rPr>
              <a:t>3. </a:t>
            </a:r>
            <a:r>
              <a:rPr lang="en-US" sz="3400" dirty="0" err="1">
                <a:ln w="10541" cmpd="sng">
                  <a:solidFill>
                    <a:srgbClr val="F79646">
                      <a:lumMod val="50000"/>
                    </a:srgbClr>
                  </a:solidFill>
                  <a:prstDash val="solid"/>
                </a:ln>
                <a:solidFill>
                  <a:srgbClr val="F79646">
                    <a:lumMod val="50000"/>
                  </a:srgbClr>
                </a:solidFill>
                <a:latin typeface="Garamond" panose="02020404030301010803" pitchFamily="18" charset="0"/>
              </a:rPr>
              <a:t>Georeferencing</a:t>
            </a:r>
            <a:endParaRPr lang="en-US" sz="3400" dirty="0">
              <a:ln w="10541" cmpd="sng">
                <a:solidFill>
                  <a:srgbClr val="F79646">
                    <a:lumMod val="50000"/>
                  </a:srgbClr>
                </a:solidFill>
                <a:prstDash val="solid"/>
              </a:ln>
              <a:solidFill>
                <a:srgbClr val="F79646">
                  <a:lumMod val="50000"/>
                </a:srgb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93330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52400" y="5281136"/>
            <a:ext cx="655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Scale: </a:t>
            </a: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Unbinned Survey Units</a:t>
            </a:r>
          </a:p>
        </p:txBody>
      </p:sp>
    </p:spTree>
    <p:extLst>
      <p:ext uri="{BB962C8B-B14F-4D97-AF65-F5344CB8AC3E}">
        <p14:creationId xmlns:p14="http://schemas.microsoft.com/office/powerpoint/2010/main" val="527624187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27" y="5323461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Scale: 1Km Bin Size</a:t>
            </a:r>
          </a:p>
        </p:txBody>
      </p:sp>
    </p:spTree>
    <p:extLst>
      <p:ext uri="{BB962C8B-B14F-4D97-AF65-F5344CB8AC3E}">
        <p14:creationId xmlns:p14="http://schemas.microsoft.com/office/powerpoint/2010/main" val="883643225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6"/>
          <a:stretch/>
        </p:blipFill>
        <p:spPr>
          <a:xfrm>
            <a:off x="-786" y="-1"/>
            <a:ext cx="9144000" cy="60374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88628" y="20755"/>
            <a:ext cx="4773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Garamond" panose="02020404030301010803" pitchFamily="18" charset="0"/>
              </a:rPr>
              <a:t>Quinault Main Channel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prstClr val="white"/>
                </a:solidFill>
                <a:latin typeface="Garamond" panose="02020404030301010803" pitchFamily="18" charset="0"/>
              </a:rPr>
              <a:t>With side channels</a:t>
            </a:r>
          </a:p>
        </p:txBody>
      </p:sp>
    </p:spTree>
    <p:extLst>
      <p:ext uri="{BB962C8B-B14F-4D97-AF65-F5344CB8AC3E}">
        <p14:creationId xmlns:p14="http://schemas.microsoft.com/office/powerpoint/2010/main" val="36684398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9"/>
            <a:ext cx="9144000" cy="60007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59491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2"/>
          <a:stretch/>
        </p:blipFill>
        <p:spPr>
          <a:xfrm>
            <a:off x="0" y="-1"/>
            <a:ext cx="9116505" cy="60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50589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3796" b="3796"/>
          <a:stretch/>
        </p:blipFill>
        <p:spPr>
          <a:xfrm>
            <a:off x="0" y="-1"/>
            <a:ext cx="9144793" cy="60515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0" y="609600"/>
            <a:ext cx="274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400" dirty="0">
                <a:solidFill>
                  <a:prstClr val="black"/>
                </a:solidFill>
                <a:latin typeface="Garamond" panose="02020404030301010803" pitchFamily="18" charset="0"/>
              </a:rPr>
              <a:t>1km bin size</a:t>
            </a:r>
          </a:p>
        </p:txBody>
      </p:sp>
    </p:spTree>
    <p:extLst>
      <p:ext uri="{BB962C8B-B14F-4D97-AF65-F5344CB8AC3E}">
        <p14:creationId xmlns:p14="http://schemas.microsoft.com/office/powerpoint/2010/main" val="2573075184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9144000" cy="6051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3496" y="26343"/>
            <a:ext cx="8751849" cy="6192890"/>
            <a:chOff x="-522249" y="152400"/>
            <a:chExt cx="9906000" cy="6699504"/>
          </a:xfrm>
        </p:grpSpPr>
        <p:sp>
          <p:nvSpPr>
            <p:cNvPr id="14" name="Rectangle 13"/>
            <p:cNvSpPr/>
            <p:nvPr/>
          </p:nvSpPr>
          <p:spPr>
            <a:xfrm>
              <a:off x="4419600" y="152400"/>
              <a:ext cx="4364772" cy="6400800"/>
            </a:xfrm>
            <a:prstGeom prst="rect">
              <a:avLst/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aphicFrame>
          <p:nvGraphicFramePr>
            <p:cNvPr id="15" name="Diagram 14"/>
            <p:cNvGraphicFramePr/>
            <p:nvPr>
              <p:extLst/>
            </p:nvPr>
          </p:nvGraphicFramePr>
          <p:xfrm>
            <a:off x="-522249" y="222504"/>
            <a:ext cx="9906000" cy="6629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384689" y="231953"/>
              <a:ext cx="44196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Garamond" panose="02020404030301010803" pitchFamily="18" charset="0"/>
                </a:rPr>
                <a:t>Idealized System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30750" y="231953"/>
              <a:ext cx="2283649" cy="12319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ramond" panose="02020404030301010803" pitchFamily="18" charset="0"/>
                </a:rPr>
                <a:t>Prepared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ramond" panose="02020404030301010803" pitchFamily="18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0807722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/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39792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-20425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2" descr="E:\Eakes\Rivers\Quinault\Photos\Photos_August_2009\RustlerCR_NFQuinault_to_EFConfluence_Aug19-21_Peters\NFQuinault_2009_08_20_above_pt_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5" y="143737"/>
            <a:ext cx="7894950" cy="573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75387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43 -0.14861 L 1.24809 -0.14699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-7616" r="-957" b="7616"/>
          <a:stretch/>
        </p:blipFill>
        <p:spPr>
          <a:xfrm>
            <a:off x="304800" y="-457200"/>
            <a:ext cx="8610600" cy="6457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620252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Eakes\Rivers\SolDuc_2014\Photos\Team 2\P12105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2000"/>
                    </a14:imgEffect>
                    <a14:imgEffect>
                      <a14:brightnessContrast bright="-24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33532" y="152400"/>
            <a:ext cx="8786022" cy="5334932"/>
            <a:chOff x="-304801" y="76200"/>
            <a:chExt cx="10190338" cy="6785882"/>
          </a:xfrm>
        </p:grpSpPr>
        <p:sp>
          <p:nvSpPr>
            <p:cNvPr id="9" name="Rectangle 8"/>
            <p:cNvSpPr/>
            <p:nvPr/>
          </p:nvSpPr>
          <p:spPr>
            <a:xfrm>
              <a:off x="355450" y="998387"/>
              <a:ext cx="8433099" cy="193899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anose="02020404030301010803" pitchFamily="18" charset="0"/>
                </a:rPr>
                <a:t>Thank You!</a:t>
              </a:r>
              <a:endParaRPr lang="en-US" sz="1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304801" y="4832659"/>
              <a:ext cx="4876800" cy="1077218"/>
            </a:xfrm>
            <a:prstGeom prst="rect">
              <a:avLst/>
            </a:prstGeom>
            <a:solidFill>
              <a:srgbClr val="4F81BD">
                <a:lumMod val="50000"/>
                <a:alpha val="61000"/>
              </a:srgbClr>
            </a:solidFill>
            <a:effectLst>
              <a:softEdge rad="368300"/>
            </a:effectLst>
          </p:spPr>
          <p:txBody>
            <a:bodyPr wrap="squar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ramond" panose="02020404030301010803" pitchFamily="18" charset="0"/>
                </a:rPr>
                <a:t>Trevor </a:t>
              </a:r>
              <a:r>
                <a:rPr kumimoji="0" lang="en-US" sz="6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ramond" panose="02020404030301010803" pitchFamily="18" charset="0"/>
                </a:rPr>
                <a:t>Eakes</a:t>
              </a:r>
              <a:endParaRPr kumimoji="0" lang="en-US" sz="6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10902" y="3808514"/>
              <a:ext cx="4274635" cy="3053568"/>
            </a:xfrm>
            <a:prstGeom prst="rect">
              <a:avLst/>
            </a:prstGeom>
            <a:solidFill>
              <a:srgbClr val="4F81BD">
                <a:lumMod val="50000"/>
                <a:alpha val="61000"/>
              </a:srgbClr>
            </a:solidFill>
            <a:effectLst>
              <a:softEdge rad="368300"/>
            </a:effectLst>
          </p:spPr>
          <p:txBody>
            <a:bodyPr wrap="square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ramond" panose="02020404030301010803" pitchFamily="18" charset="0"/>
                </a:rPr>
                <a:t>PI’s: Christian Torgersen &amp; Jeff </a:t>
              </a:r>
              <a:r>
                <a:rPr kumimoji="0" lang="en-US" sz="5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Garamond" panose="02020404030301010803" pitchFamily="18" charset="0"/>
                </a:rPr>
                <a:t>Duda</a:t>
              </a:r>
              <a:endParaRPr kumimoji="0" lang="en-US" sz="5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aramond" panose="02020404030301010803" pitchFamily="18" charset="0"/>
              </a:endParaRPr>
            </a:p>
          </p:txBody>
        </p:sp>
        <p:pic>
          <p:nvPicPr>
            <p:cNvPr id="12" name="Picture 8" descr="Image result for NOAA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035" y="76200"/>
              <a:ext cx="1005765" cy="1005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Image result for USGS logo transparent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08175"/>
              <a:ext cx="1346707" cy="496598"/>
            </a:xfrm>
            <a:prstGeom prst="rect">
              <a:avLst/>
            </a:prstGeom>
            <a:solidFill>
              <a:sysClr val="window" lastClr="FFFFFF"/>
            </a:solidFill>
            <a:extLst/>
          </p:spPr>
        </p:pic>
        <p:pic>
          <p:nvPicPr>
            <p:cNvPr id="14" name="Picture 14" descr="Image result for US Fish and Wildlife transparent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3673" y="120900"/>
              <a:ext cx="808273" cy="961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Image result for National Park Servic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824" y="116478"/>
              <a:ext cx="710274" cy="9252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mage result for university of washington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96" y="76200"/>
              <a:ext cx="960548" cy="960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Image result for school of environmental and forestry university of washington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59775"/>
              <a:ext cx="1538761" cy="8386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-1" y="5619293"/>
            <a:ext cx="9144001" cy="584775"/>
          </a:xfrm>
          <a:prstGeom prst="rect">
            <a:avLst/>
          </a:prstGeom>
          <a:solidFill>
            <a:srgbClr val="4F81BD">
              <a:lumMod val="50000"/>
              <a:alpha val="61000"/>
            </a:srgbClr>
          </a:solidFill>
          <a:effectLst>
            <a:softEdge rad="368300"/>
          </a:effectLst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U.S.G.S contractor, mycid@uw.edu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34207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 t="-7616" r="-957" b="7616"/>
          <a:stretch/>
        </p:blipFill>
        <p:spPr>
          <a:xfrm>
            <a:off x="304800" y="-457200"/>
            <a:ext cx="8610600" cy="6457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29635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5"/>
          <a:stretch/>
        </p:blipFill>
        <p:spPr>
          <a:xfrm>
            <a:off x="0" y="-1"/>
            <a:ext cx="9144000" cy="602165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08917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4"/>
          <a:stretch/>
        </p:blipFill>
        <p:spPr>
          <a:xfrm>
            <a:off x="0" y="0"/>
            <a:ext cx="9138502" cy="60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5564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8"/>
          <a:stretch/>
        </p:blipFill>
        <p:spPr>
          <a:xfrm>
            <a:off x="0" y="-1"/>
            <a:ext cx="9144000" cy="60289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25770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9"/>
          <a:stretch/>
        </p:blipFill>
        <p:spPr>
          <a:xfrm>
            <a:off x="0" y="0"/>
            <a:ext cx="9144000" cy="60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75614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22"/>
          <a:stretch/>
        </p:blipFill>
        <p:spPr>
          <a:xfrm>
            <a:off x="0" y="0"/>
            <a:ext cx="9144000" cy="6019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524689"/>
      </p:ext>
    </p:extLst>
  </p:cSld>
  <p:clrMapOvr>
    <a:masterClrMapping/>
  </p:clrMapOvr>
  <p:transition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051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051549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5969792"/>
            <a:ext cx="228600" cy="239713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5">
                  <a:lumMod val="20000"/>
                  <a:lumOff val="80000"/>
                </a:schemeClr>
              </a:gs>
              <a:gs pos="100000">
                <a:srgbClr val="0047FF">
                  <a:alpha val="10000"/>
                </a:srgb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7549" y="223645"/>
            <a:ext cx="8986452" cy="5408216"/>
            <a:chOff x="-113230" y="-140683"/>
            <a:chExt cx="9645292" cy="6617683"/>
          </a:xfrm>
        </p:grpSpPr>
        <p:sp>
          <p:nvSpPr>
            <p:cNvPr id="29" name="Curved Right Arrow 28"/>
            <p:cNvSpPr/>
            <p:nvPr/>
          </p:nvSpPr>
          <p:spPr>
            <a:xfrm flipH="1">
              <a:off x="4353654" y="606807"/>
              <a:ext cx="3793671" cy="5870193"/>
            </a:xfrm>
            <a:prstGeom prst="curvedRightArrow">
              <a:avLst>
                <a:gd name="adj1" fmla="val 5605"/>
                <a:gd name="adj2" fmla="val 13730"/>
                <a:gd name="adj3" fmla="val 14129"/>
              </a:avLst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-113230" y="-140683"/>
              <a:ext cx="9645292" cy="4273501"/>
              <a:chOff x="-113230" y="-140683"/>
              <a:chExt cx="9645292" cy="4273501"/>
            </a:xfrm>
          </p:grpSpPr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3230" y="2315784"/>
                <a:ext cx="7315200" cy="1817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5587375" y="-140683"/>
                <a:ext cx="3944687" cy="19960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000" dirty="0">
                    <a:ln w="3175" cmpd="sng">
                      <a:solidFill>
                        <a:srgbClr val="F79646">
                          <a:lumMod val="50000"/>
                        </a:srgbClr>
                      </a:solidFill>
                      <a:prstDash val="solid"/>
                    </a:ln>
                    <a:solidFill>
                      <a:srgbClr val="F79646">
                        <a:lumMod val="50000"/>
                      </a:srgbClr>
                    </a:solidFill>
                    <a:latin typeface="Garamond" panose="02020404030301010803" pitchFamily="18" charset="0"/>
                  </a:rPr>
                  <a:t>2. QA | QC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n w="3175" cmpd="sng">
                      <a:noFill/>
                      <a:prstDash val="solid"/>
                    </a:ln>
                    <a:solidFill>
                      <a:prstClr val="black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Garamond" panose="02020404030301010803" pitchFamily="18" charset="0"/>
                  </a:rPr>
                  <a:t>Data entry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n w="3175" cmpd="sng">
                      <a:noFill/>
                      <a:prstDash val="solid"/>
                    </a:ln>
                    <a:solidFill>
                      <a:prstClr val="black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Garamond" panose="02020404030301010803" pitchFamily="18" charset="0"/>
                  </a:rPr>
                  <a:t>	Geospatial tests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n w="3175" cmpd="sng">
                      <a:noFill/>
                      <a:prstDash val="solid"/>
                    </a:ln>
                    <a:solidFill>
                      <a:prstClr val="black"/>
                    </a:solidFill>
                    <a:effectLst>
                      <a:outerShdw blurRad="63500" dir="3600000" algn="tl" rotWithShape="0">
                        <a:srgbClr val="000000">
                          <a:alpha val="70000"/>
                        </a:srgbClr>
                      </a:outerShdw>
                    </a:effectLst>
                    <a:latin typeface="Garamond" panose="02020404030301010803" pitchFamily="18" charset="0"/>
                  </a:rPr>
                  <a:t>		Change tracking</a:t>
                </a:r>
              </a:p>
            </p:txBody>
          </p:sp>
        </p:grpSp>
        <p:pic>
          <p:nvPicPr>
            <p:cNvPr id="35" name="Picture 5" descr="C:\Users\teakes\AppData\Local\Microsoft\Windows\Temporary Internet Files\Content.IE5\9TW48ZGH\forms_clip_art[1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1716"/>
              <a:ext cx="1828800" cy="1690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/>
          </p:nvSpPr>
          <p:spPr>
            <a:xfrm>
              <a:off x="76200" y="45184"/>
              <a:ext cx="2320191" cy="1631216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5000" dirty="0">
                  <a:ln w="3175" cmpd="sng">
                    <a:solidFill>
                      <a:srgbClr val="1F497D">
                        <a:lumMod val="75000"/>
                      </a:srgbClr>
                    </a:solidFill>
                    <a:prstDash val="solid"/>
                  </a:ln>
                  <a:solidFill>
                    <a:srgbClr val="1F497D">
                      <a:lumMod val="60000"/>
                      <a:lumOff val="40000"/>
                    </a:srgb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ramond" panose="02020404030301010803" pitchFamily="18" charset="0"/>
                </a:rPr>
                <a:t>1. Field Data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503641" y="1618348"/>
              <a:ext cx="2998528" cy="1138773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400" dirty="0">
                  <a:ln w="10541" cmpd="sng">
                    <a:solidFill>
                      <a:srgbClr val="F79646">
                        <a:lumMod val="50000"/>
                      </a:srgbClr>
                    </a:solidFill>
                    <a:prstDash val="solid"/>
                  </a:ln>
                  <a:solidFill>
                    <a:srgbClr val="F79646">
                      <a:lumMod val="50000"/>
                    </a:srgbClr>
                  </a:solidFill>
                  <a:latin typeface="Garamond" panose="02020404030301010803" pitchFamily="18" charset="0"/>
                </a:rPr>
                <a:t>3. Linear Referencing</a:t>
              </a:r>
            </a:p>
          </p:txBody>
        </p:sp>
      </p:grpSp>
      <p:sp>
        <p:nvSpPr>
          <p:cNvPr id="39" name="Oval 38"/>
          <p:cNvSpPr/>
          <p:nvPr/>
        </p:nvSpPr>
        <p:spPr>
          <a:xfrm rot="2284343">
            <a:off x="5715879" y="941068"/>
            <a:ext cx="280064" cy="28197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  <a:scene3d>
            <a:camera prst="isometricTopUp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655467" y="2384995"/>
            <a:ext cx="230592" cy="29609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C000"/>
            </a:solidFill>
            <a:prstDash val="solid"/>
          </a:ln>
          <a:effectLst/>
          <a:scene3d>
            <a:camera prst="perspectiveContrastingRightFacing">
              <a:rot lat="623785" lon="18963666" rev="1800000"/>
            </a:camera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747433"/>
      </p:ext>
    </p:extLst>
  </p:cSld>
  <p:clrMapOvr>
    <a:masterClrMapping/>
  </p:clrMapOvr>
  <p:transition advClick="0" advTm="1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0046 L 0.97083 0.00116 " pathEditMode="fixed" rAng="0" ptsTypes="AA">
                                      <p:cBhvr>
                                        <p:cTn id="6" dur="1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3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120</Words>
  <Application>Microsoft Macintosh PowerPoint</Application>
  <PresentationFormat>On-screen Show (4:3)</PresentationFormat>
  <Paragraphs>46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Encode Sans Normal</vt:lpstr>
      <vt:lpstr>Garamond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RR Donnelley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 Donnelley</dc:creator>
  <cp:lastModifiedBy>Elizabeth H. Bedford</cp:lastModifiedBy>
  <cp:revision>36</cp:revision>
  <dcterms:created xsi:type="dcterms:W3CDTF">2010-02-23T00:58:46Z</dcterms:created>
  <dcterms:modified xsi:type="dcterms:W3CDTF">2019-05-29T23:40:40Z</dcterms:modified>
</cp:coreProperties>
</file>