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</p:sldMasterIdLst>
  <p:sldIdLst>
    <p:sldId id="256" r:id="rId4"/>
    <p:sldId id="257" r:id="rId5"/>
    <p:sldId id="261" r:id="rId6"/>
    <p:sldId id="260" r:id="rId7"/>
    <p:sldId id="265" r:id="rId8"/>
    <p:sldId id="262" r:id="rId9"/>
    <p:sldId id="263" r:id="rId10"/>
    <p:sldId id="264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/>
    <p:restoredTop sz="94682"/>
  </p:normalViewPr>
  <p:slideViewPr>
    <p:cSldViewPr snapToGrid="0" snapToObjects="1" showGuides="1">
      <p:cViewPr varScale="1">
        <p:scale>
          <a:sx n="133" d="100"/>
          <a:sy n="133" d="100"/>
        </p:scale>
        <p:origin x="768" y="126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pts.washington.edu/fl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4" y="644993"/>
            <a:ext cx="8226425" cy="2641756"/>
          </a:xfrm>
        </p:spPr>
        <p:txBody>
          <a:bodyPr/>
          <a:lstStyle/>
          <a:p>
            <a:r>
              <a:rPr lang="en-US" sz="4400" b="0" dirty="0">
                <a:latin typeface="Encode Sans Condensed" panose="02000000000000000000" pitchFamily="2" charset="0"/>
              </a:rPr>
              <a:t>The </a:t>
            </a:r>
            <a:r>
              <a:rPr lang="en-US" sz="4400" dirty="0"/>
              <a:t>Folk Linguistic Online Mapping </a:t>
            </a:r>
            <a:r>
              <a:rPr lang="en-US" sz="4400" b="0" dirty="0">
                <a:latin typeface="Encode Sans Condensed" panose="02000000000000000000" pitchFamily="2" charset="0"/>
              </a:rPr>
              <a:t>application</a:t>
            </a:r>
          </a:p>
        </p:txBody>
      </p:sp>
      <p:pic>
        <p:nvPicPr>
          <p:cNvPr id="4" name="Picture 3" descr="A grey and yellow sign with white text&#10;&#10;Description automatically generated">
            <a:extLst>
              <a:ext uri="{FF2B5EF4-FFF2-40B4-BE49-F238E27FC236}">
                <a16:creationId xmlns:a16="http://schemas.microsoft.com/office/drawing/2014/main" id="{BE3308EA-8680-1CAB-FE57-D429AF8E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30" y="4054051"/>
            <a:ext cx="1744215" cy="888911"/>
          </a:xfrm>
          <a:prstGeom prst="rect">
            <a:avLst/>
          </a:prstGeom>
        </p:spPr>
      </p:pic>
      <p:pic>
        <p:nvPicPr>
          <p:cNvPr id="6" name="Picture 5" descr="A blue and white sign&#10;&#10;Description automatically generated">
            <a:extLst>
              <a:ext uri="{FF2B5EF4-FFF2-40B4-BE49-F238E27FC236}">
                <a16:creationId xmlns:a16="http://schemas.microsoft.com/office/drawing/2014/main" id="{BB461CF4-9D61-7FE3-23F7-39DEE2D1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4" y="784757"/>
            <a:ext cx="2332375" cy="9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‘Folk Linguistics’?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0FBA2-E7A4-5731-74B8-4F6400A1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63675"/>
            <a:ext cx="3466954" cy="257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5E226-988F-0579-B84A-B008842C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2" y="1846562"/>
            <a:ext cx="4601390" cy="2851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E2877-4AD0-680D-5B26-1FE45769DBF1}"/>
              </a:ext>
            </a:extLst>
          </p:cNvPr>
          <p:cNvSpPr txBox="1"/>
          <p:nvPr/>
        </p:nvSpPr>
        <p:spPr>
          <a:xfrm>
            <a:off x="447922" y="4697730"/>
            <a:ext cx="51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Seattle to Spokane project led by Prof. Betsy Evans (Linguistics), and </a:t>
            </a:r>
            <a:r>
              <a:rPr lang="en-US" sz="90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supported by the 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UW Center for Studies in Demography and Ecology, as well as the UW Language Learning Center.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898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0369" y="1887678"/>
            <a:ext cx="8184662" cy="2741472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FLOM is a tool for collecting perceptual dialect maps and subjective reactions to language variation online. This tool enables researchers to create online surveys that incorporate maps as a means of framing the responses. </a:t>
            </a:r>
          </a:p>
          <a:p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Originally developed thanks to collaboration between the UW Center for Studies in Demography and Ecology, the Department of Linguistics and the UW Language Learning Center.</a:t>
            </a:r>
          </a:p>
          <a:p>
            <a:endParaRPr lang="en-US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FLOM?</a:t>
            </a:r>
          </a:p>
        </p:txBody>
      </p:sp>
    </p:spTree>
    <p:extLst>
      <p:ext uri="{BB962C8B-B14F-4D97-AF65-F5344CB8AC3E}">
        <p14:creationId xmlns:p14="http://schemas.microsoft.com/office/powerpoint/2010/main" val="25732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2" y="1680210"/>
            <a:ext cx="8696077" cy="2891791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Survey takers can directly respond to research questions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Drawing on a map (i.e., traditional draw-a-map tasks) using either a mouse or touch screen device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Rating predefined and/or user-generated regions for difference characteristics (i.e., pleasantness-correctness and degree of difference tasks)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Indicating on a map where an audio clip is perceived to have been uttered (i.e., voice placement tasks)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Providing information about personal experiences with different regions of the world, as specified by the researcher (i.e., place experience tasks)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Providing general socio-demographic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3" y="300502"/>
            <a:ext cx="8197109" cy="993775"/>
          </a:xfrm>
        </p:spPr>
        <p:txBody>
          <a:bodyPr/>
          <a:lstStyle/>
          <a:p>
            <a:r>
              <a:rPr lang="en-US" dirty="0"/>
              <a:t>What is FLOM?</a:t>
            </a:r>
          </a:p>
        </p:txBody>
      </p:sp>
    </p:spTree>
    <p:extLst>
      <p:ext uri="{BB962C8B-B14F-4D97-AF65-F5344CB8AC3E}">
        <p14:creationId xmlns:p14="http://schemas.microsoft.com/office/powerpoint/2010/main" val="407478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2" y="1680210"/>
            <a:ext cx="8696077" cy="2891791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Make folk linguistic research more accessible.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(for </a:t>
            </a:r>
            <a:r>
              <a:rPr lang="en-US" sz="32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those </a:t>
            </a:r>
            <a:r>
              <a:rPr lang="en-US" sz="3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limited technical expertise, or less technical support.)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3" y="300502"/>
            <a:ext cx="8197109" cy="993775"/>
          </a:xfrm>
        </p:spPr>
        <p:txBody>
          <a:bodyPr/>
          <a:lstStyle/>
          <a:p>
            <a:r>
              <a:rPr lang="en-US" dirty="0"/>
              <a:t>A primary goal	</a:t>
            </a:r>
          </a:p>
        </p:txBody>
      </p:sp>
    </p:spTree>
    <p:extLst>
      <p:ext uri="{BB962C8B-B14F-4D97-AF65-F5344CB8AC3E}">
        <p14:creationId xmlns:p14="http://schemas.microsoft.com/office/powerpoint/2010/main" val="125383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2" y="1680210"/>
            <a:ext cx="8696077" cy="2891791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Current (beta) version built with: Leaflet, JavaScript, React, Docker.</a:t>
            </a: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Encode Sans Condensed" panose="02000000000000000000" pitchFamily="2" charset="0"/>
              </a:rPr>
              <a:t>It is available </a:t>
            </a: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on </a:t>
            </a:r>
            <a:r>
              <a:rPr lang="en-US" sz="1600" b="0" dirty="0" err="1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Github</a:t>
            </a: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3" y="300502"/>
            <a:ext cx="8197109" cy="993775"/>
          </a:xfrm>
        </p:spPr>
        <p:txBody>
          <a:bodyPr/>
          <a:lstStyle/>
          <a:p>
            <a:r>
              <a:rPr lang="en-US" dirty="0"/>
              <a:t>Where is the project development at?</a:t>
            </a:r>
          </a:p>
        </p:txBody>
      </p:sp>
    </p:spTree>
    <p:extLst>
      <p:ext uri="{BB962C8B-B14F-4D97-AF65-F5344CB8AC3E}">
        <p14:creationId xmlns:p14="http://schemas.microsoft.com/office/powerpoint/2010/main" val="6286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2" y="1680210"/>
            <a:ext cx="8696077" cy="2891791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We are working to:</a:t>
            </a:r>
          </a:p>
          <a:p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Make it stable and easily deployable </a:t>
            </a:r>
          </a:p>
          <a:p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Rebuild the DB and export system (currently JSON, moving to something more user friendly for ArcGIS and QGIS, as well as human readable, such as CVS)</a:t>
            </a: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We may eventually:</a:t>
            </a:r>
          </a:p>
          <a:p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Set up our server to host instances for remote researchers.</a:t>
            </a:r>
          </a:p>
          <a:p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Rebuild system using MySQL and JS (and move away from React and Docker).</a:t>
            </a:r>
          </a:p>
          <a:p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3" y="300502"/>
            <a:ext cx="8197109" cy="993775"/>
          </a:xfrm>
        </p:spPr>
        <p:txBody>
          <a:bodyPr/>
          <a:lstStyle/>
          <a:p>
            <a:r>
              <a:rPr lang="en-US" dirty="0"/>
              <a:t>Next steps | 1</a:t>
            </a:r>
          </a:p>
        </p:txBody>
      </p:sp>
    </p:spTree>
    <p:extLst>
      <p:ext uri="{BB962C8B-B14F-4D97-AF65-F5344CB8AC3E}">
        <p14:creationId xmlns:p14="http://schemas.microsoft.com/office/powerpoint/2010/main" val="287084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2" y="1680210"/>
            <a:ext cx="8696077" cy="2891791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We have applied for an NEH grant. </a:t>
            </a:r>
          </a:p>
          <a:p>
            <a:pPr marL="0" indent="0" algn="l">
              <a:buNone/>
            </a:pPr>
            <a:endParaRPr lang="en-US" sz="1600" b="0" dirty="0">
              <a:solidFill>
                <a:srgbClr val="222222"/>
              </a:solidFill>
              <a:highlight>
                <a:srgbClr val="FFFFFF"/>
              </a:highlight>
              <a:latin typeface="Encode Sans Condensed" panose="02000000000000000000" pitchFamily="2" charset="0"/>
            </a:endParaRPr>
          </a:p>
          <a:p>
            <a:pPr marL="0" indent="0" algn="l">
              <a:buNone/>
            </a:pP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We are hoping to expand our team.</a:t>
            </a:r>
          </a:p>
          <a:p>
            <a:pPr marL="0" indent="0" algn="l">
              <a:buNone/>
            </a:pPr>
            <a:r>
              <a:rPr lang="en-US" sz="1600" b="0" dirty="0">
                <a:solidFill>
                  <a:srgbClr val="222222"/>
                </a:solidFill>
                <a:highlight>
                  <a:srgbClr val="FFFFFF"/>
                </a:highlight>
                <a:latin typeface="Encode Sans Condensed" panose="02000000000000000000" pitchFamily="2" charset="0"/>
              </a:rPr>
              <a:t>If you are interested in testing or contributing to the project, please contact 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3" y="300502"/>
            <a:ext cx="8197109" cy="993775"/>
          </a:xfrm>
        </p:spPr>
        <p:txBody>
          <a:bodyPr/>
          <a:lstStyle/>
          <a:p>
            <a:r>
              <a:rPr lang="en-US" dirty="0"/>
              <a:t>Next steps | 2</a:t>
            </a:r>
          </a:p>
        </p:txBody>
      </p:sp>
    </p:spTree>
    <p:extLst>
      <p:ext uri="{BB962C8B-B14F-4D97-AF65-F5344CB8AC3E}">
        <p14:creationId xmlns:p14="http://schemas.microsoft.com/office/powerpoint/2010/main" val="145107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A7264-BDAD-178E-A3EF-7B120B862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https://depts.washington.edu/flom/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flom@uw.edu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C8CEE6-49E1-83E3-E9C6-6C47B966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7432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55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405</Words>
  <Application>Microsoft Office PowerPoint</Application>
  <PresentationFormat>On-screen Show (16:9)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Encode Sans Condensed</vt:lpstr>
      <vt:lpstr>Encode Sans Normal Black</vt:lpstr>
      <vt:lpstr>Lucida Grande</vt:lpstr>
      <vt:lpstr>Open Sans</vt:lpstr>
      <vt:lpstr>Open Sans Light</vt:lpstr>
      <vt:lpstr>Uni Sans</vt:lpstr>
      <vt:lpstr>Custom Design</vt:lpstr>
      <vt:lpstr>2_Custom Design</vt:lpstr>
      <vt:lpstr>1_Custom Design</vt:lpstr>
      <vt:lpstr>The Folk Linguistic Online Mapping application</vt:lpstr>
      <vt:lpstr>What is ‘Folk Linguistics’?</vt:lpstr>
      <vt:lpstr>What is FLOM?</vt:lpstr>
      <vt:lpstr>What is FLOM?</vt:lpstr>
      <vt:lpstr>A primary goal </vt:lpstr>
      <vt:lpstr>Where is the project development at?</vt:lpstr>
      <vt:lpstr>Next steps | 1</vt:lpstr>
      <vt:lpstr>Next steps | 2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Russell Hugo</cp:lastModifiedBy>
  <cp:revision>33</cp:revision>
  <dcterms:created xsi:type="dcterms:W3CDTF">2014-10-14T00:51:43Z</dcterms:created>
  <dcterms:modified xsi:type="dcterms:W3CDTF">2024-05-28T03:59:56Z</dcterms:modified>
</cp:coreProperties>
</file>