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mfortaa SemiBold"/>
      <p:regular r:id="rId17"/>
      <p:bold r:id="rId18"/>
    </p:embeddedFont>
    <p:embeddedFont>
      <p:font typeface="Inter"/>
      <p:regular r:id="rId19"/>
      <p:bold r:id="rId20"/>
    </p:embeddedFont>
    <p:embeddedFont>
      <p:font typeface="Comfortaa Medium"/>
      <p:regular r:id="rId21"/>
      <p:bold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11" Type="http://schemas.openxmlformats.org/officeDocument/2006/relationships/slide" Target="slides/slide6.xml"/><Relationship Id="rId22" Type="http://schemas.openxmlformats.org/officeDocument/2006/relationships/font" Target="fonts/ComfortaaMedium-bold.fntdata"/><Relationship Id="rId10" Type="http://schemas.openxmlformats.org/officeDocument/2006/relationships/slide" Target="slides/slide5.xml"/><Relationship Id="rId21" Type="http://schemas.openxmlformats.org/officeDocument/2006/relationships/font" Target="fonts/ComfortaaMedium-regular.fntdata"/><Relationship Id="rId13" Type="http://schemas.openxmlformats.org/officeDocument/2006/relationships/slide" Target="slides/slide8.xml"/><Relationship Id="rId24" Type="http://schemas.openxmlformats.org/officeDocument/2006/relationships/font" Target="fonts/Comfortaa-bold.fntdata"/><Relationship Id="rId12" Type="http://schemas.openxmlformats.org/officeDocument/2006/relationships/slide" Target="slides/slide7.xml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mfortaaSemiBol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Inter-regular.fntdata"/><Relationship Id="rId6" Type="http://schemas.openxmlformats.org/officeDocument/2006/relationships/slide" Target="slides/slide1.xml"/><Relationship Id="rId18" Type="http://schemas.openxmlformats.org/officeDocument/2006/relationships/font" Target="fonts/Comfortaa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22519e156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22519e156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22519e15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22519e15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22519e15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22519e15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22519e15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22519e15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22519e15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22519e15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22519e15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22519e15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22519e15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22519e15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22519e15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22519e15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22519e15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22519e15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22519e15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22519e15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3EB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688" y="-35325"/>
            <a:ext cx="32735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/>
          <p:nvPr/>
        </p:nvSpPr>
        <p:spPr>
          <a:xfrm>
            <a:off x="490800" y="503475"/>
            <a:ext cx="5025600" cy="4218300"/>
          </a:xfrm>
          <a:prstGeom prst="roundRect">
            <a:avLst>
              <a:gd fmla="val 255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896800" y="964100"/>
            <a:ext cx="461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 SemiBold"/>
                <a:ea typeface="Comfortaa SemiBold"/>
                <a:cs typeface="Comfortaa SemiBold"/>
                <a:sym typeface="Comfortaa SemiBold"/>
              </a:rPr>
              <a:t>Next Steps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890700" y="1807625"/>
            <a:ext cx="44085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Analyzing with tree data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Looking at weather patterns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Crow distribution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Specific species (Varied Thrush)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3E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3"/>
          <p:cNvGrpSpPr/>
          <p:nvPr/>
        </p:nvGrpSpPr>
        <p:grpSpPr>
          <a:xfrm>
            <a:off x="530575" y="383838"/>
            <a:ext cx="1908900" cy="2264100"/>
            <a:chOff x="6840525" y="209488"/>
            <a:chExt cx="1908900" cy="2264100"/>
          </a:xfrm>
        </p:grpSpPr>
        <p:sp>
          <p:nvSpPr>
            <p:cNvPr id="130" name="Google Shape;130;p23"/>
            <p:cNvSpPr/>
            <p:nvPr/>
          </p:nvSpPr>
          <p:spPr>
            <a:xfrm>
              <a:off x="6840525" y="209488"/>
              <a:ext cx="1908900" cy="2264100"/>
            </a:xfrm>
            <a:prstGeom prst="roundRect">
              <a:avLst>
                <a:gd fmla="val 388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1" name="Google Shape;13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78649" y="579700"/>
              <a:ext cx="1832651" cy="1832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23"/>
            <p:cNvSpPr txBox="1"/>
            <p:nvPr/>
          </p:nvSpPr>
          <p:spPr>
            <a:xfrm>
              <a:off x="7015575" y="209488"/>
              <a:ext cx="1558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Our Website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33" name="Google Shape;133;p23"/>
          <p:cNvGrpSpPr/>
          <p:nvPr/>
        </p:nvGrpSpPr>
        <p:grpSpPr>
          <a:xfrm>
            <a:off x="2750825" y="383838"/>
            <a:ext cx="1908900" cy="2264100"/>
            <a:chOff x="6840525" y="2669913"/>
            <a:chExt cx="1908900" cy="2264100"/>
          </a:xfrm>
        </p:grpSpPr>
        <p:sp>
          <p:nvSpPr>
            <p:cNvPr id="134" name="Google Shape;134;p23"/>
            <p:cNvSpPr/>
            <p:nvPr/>
          </p:nvSpPr>
          <p:spPr>
            <a:xfrm>
              <a:off x="6840525" y="2669913"/>
              <a:ext cx="1908900" cy="2264100"/>
            </a:xfrm>
            <a:prstGeom prst="roundRect">
              <a:avLst>
                <a:gd fmla="val 388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5" name="Google Shape;13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84399" y="3001713"/>
              <a:ext cx="1821150" cy="18211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23"/>
            <p:cNvSpPr txBox="1"/>
            <p:nvPr/>
          </p:nvSpPr>
          <p:spPr>
            <a:xfrm>
              <a:off x="7015575" y="2669913"/>
              <a:ext cx="1558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Our App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37" name="Google Shape;137;p23"/>
          <p:cNvGrpSpPr/>
          <p:nvPr/>
        </p:nvGrpSpPr>
        <p:grpSpPr>
          <a:xfrm>
            <a:off x="468925" y="2929900"/>
            <a:ext cx="4260925" cy="1908900"/>
            <a:chOff x="507125" y="2954463"/>
            <a:chExt cx="4260925" cy="1908900"/>
          </a:xfrm>
        </p:grpSpPr>
        <p:sp>
          <p:nvSpPr>
            <p:cNvPr id="138" name="Google Shape;138;p23"/>
            <p:cNvSpPr/>
            <p:nvPr/>
          </p:nvSpPr>
          <p:spPr>
            <a:xfrm>
              <a:off x="507125" y="2954463"/>
              <a:ext cx="4260900" cy="1908900"/>
            </a:xfrm>
            <a:prstGeom prst="roundRect">
              <a:avLst>
                <a:gd fmla="val 4542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3"/>
            <p:cNvSpPr txBox="1"/>
            <p:nvPr/>
          </p:nvSpPr>
          <p:spPr>
            <a:xfrm>
              <a:off x="1309625" y="3509575"/>
              <a:ext cx="26100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latin typeface="Comfortaa"/>
                  <a:ea typeface="Comfortaa"/>
                  <a:cs typeface="Comfortaa"/>
                  <a:sym typeface="Comfortaa"/>
                </a:rPr>
                <a:t>Gould Hall</a:t>
              </a:r>
              <a:endParaRPr b="1" sz="2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pic>
          <p:nvPicPr>
            <p:cNvPr id="140" name="Google Shape;140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4450" y="3586525"/>
              <a:ext cx="446400" cy="44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3"/>
            <p:cNvSpPr txBox="1"/>
            <p:nvPr/>
          </p:nvSpPr>
          <p:spPr>
            <a:xfrm>
              <a:off x="804450" y="4155338"/>
              <a:ext cx="3963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M-F 10am - 5pm | Ends June 7</a:t>
              </a: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2" name="Google Shape;142;p23"/>
            <p:cNvSpPr txBox="1"/>
            <p:nvPr/>
          </p:nvSpPr>
          <p:spPr>
            <a:xfrm>
              <a:off x="804450" y="3070500"/>
              <a:ext cx="316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Check out our gallery:</a:t>
              </a:r>
              <a:endParaRPr i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143" name="Google Shape;14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5350" y="1894876"/>
            <a:ext cx="2633601" cy="263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5331350" y="965750"/>
            <a:ext cx="3201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Comfortaa SemiBold"/>
                <a:ea typeface="Comfortaa SemiBold"/>
                <a:cs typeface="Comfortaa SemiBold"/>
                <a:sym typeface="Comfortaa SemiBold"/>
              </a:rPr>
              <a:t>Thank you!</a:t>
            </a:r>
            <a:endParaRPr sz="41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BD3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490800" y="1018950"/>
            <a:ext cx="8162400" cy="3105600"/>
          </a:xfrm>
          <a:prstGeom prst="roundRect">
            <a:avLst>
              <a:gd fmla="val 677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938550" y="1401900"/>
            <a:ext cx="7283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UW bird-friendly and more </a:t>
            </a:r>
            <a:r>
              <a:rPr b="1" lang="en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sustainable</a:t>
            </a:r>
            <a:r>
              <a:rPr lang="en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by </a:t>
            </a:r>
            <a:r>
              <a:rPr b="1" lang="en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evaluating campus for bird building collisions</a:t>
            </a:r>
            <a:endParaRPr b="1" sz="3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18119" l="0" r="0" t="5875"/>
          <a:stretch/>
        </p:blipFill>
        <p:spPr>
          <a:xfrm>
            <a:off x="221350" y="422675"/>
            <a:ext cx="8701302" cy="39687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627900" y="4411525"/>
            <a:ext cx="788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Volunteers report collisions on our app, Avian Impact</a:t>
            </a:r>
            <a:endParaRPr sz="18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25" y="720700"/>
            <a:ext cx="4300124" cy="286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338" y="711763"/>
            <a:ext cx="4300150" cy="288393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72525" y="3858825"/>
            <a:ext cx="87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Which pin represents the glass railing?</a:t>
            </a:r>
            <a:endParaRPr sz="30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25" y="720700"/>
            <a:ext cx="4300124" cy="286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338" y="711763"/>
            <a:ext cx="4300150" cy="28839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72525" y="3858825"/>
            <a:ext cx="87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Which pin represents the glass railing?</a:t>
            </a:r>
            <a:endParaRPr sz="30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889300" y="4429125"/>
            <a:ext cx="3365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Pin C</a:t>
            </a:r>
            <a:endParaRPr sz="2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892800" y="796900"/>
            <a:ext cx="736500" cy="7239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8453"/>
            <a:ext cx="9144000" cy="4446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6358" l="3029" r="2604" t="18566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3749550" y="722100"/>
            <a:ext cx="6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1" sz="2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4118425" y="3679375"/>
            <a:ext cx="6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287500" y="3296550"/>
            <a:ext cx="6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142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b="1"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14066" l="1380" r="1380" t="10140"/>
          <a:stretch/>
        </p:blipFill>
        <p:spPr>
          <a:xfrm>
            <a:off x="0" y="567238"/>
            <a:ext cx="9144003" cy="4009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5942475" y="4805150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Bird Friendly Campus</a:t>
            </a:r>
            <a:endParaRPr sz="12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