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Libre Franklin"/>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4">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22" roundtripDataSignature="AMtx7mgDB2Y/lybA0DU5mqp15Qjzg5+qh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4"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OpenSans-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ibreFranklin-bold.fntdata"/><Relationship Id="rId14" Type="http://schemas.openxmlformats.org/officeDocument/2006/relationships/font" Target="fonts/LibreFranklin-regular.fntdata"/><Relationship Id="rId17" Type="http://schemas.openxmlformats.org/officeDocument/2006/relationships/font" Target="fonts/LibreFranklin-boldItalic.fntdata"/><Relationship Id="rId16" Type="http://schemas.openxmlformats.org/officeDocument/2006/relationships/font" Target="fonts/LibreFranklin-italic.fntdata"/><Relationship Id="rId5" Type="http://schemas.openxmlformats.org/officeDocument/2006/relationships/notesMaster" Target="notesMasters/notesMaster1.xml"/><Relationship Id="rId19" Type="http://schemas.openxmlformats.org/officeDocument/2006/relationships/font" Target="fonts/OpenSans-bold.fntdata"/><Relationship Id="rId6" Type="http://schemas.openxmlformats.org/officeDocument/2006/relationships/slide" Target="slides/slide1.xml"/><Relationship Id="rId18"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4"/>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4"/>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5921a0e4a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g35921a0e4a0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Let’s start with some background and context. In August of 2024, the UW became one of the newest members of the Big Ten. I’d like to take some time to share with you one of the benefits of our new membership. Being in the Big Ten means that the UW has the opportunity to be participate in the Big Ten Academic Alliance (BTAA). The BTAA is a model of collaboration that advances academic missions, shares expertise, leverages resources and fosters collaboration on innovative programs among participating members. </a:t>
            </a:r>
            <a:endParaRPr/>
          </a:p>
        </p:txBody>
      </p:sp>
      <p:sp>
        <p:nvSpPr>
          <p:cNvPr id="75" name="Google Shape;75;g35921a0e4a0_0_11:notes"/>
          <p:cNvSpPr txBox="1"/>
          <p:nvPr>
            <p:ph idx="12" type="sldNum"/>
          </p:nvPr>
        </p:nvSpPr>
        <p:spPr>
          <a:xfrm>
            <a:off x="3884613" y="8685214"/>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Currently, there are 18 member universities in the BTAA. One of the BTAA initiatives is the BTAA Geospatial Information Network (GIN).  17 of the 18 BTAA universities comprise membership of the GIN. The University of Minnesota serves as the administrative and technical hub of the BTAA-GIN.</a:t>
            </a:r>
            <a:endParaRPr>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t/>
            </a:r>
            <a:endParaRPr>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84" name="Google Shape;84;p1:notes"/>
          <p:cNvSpPr txBox="1"/>
          <p:nvPr>
            <p:ph idx="12" type="sldNum"/>
          </p:nvPr>
        </p:nvSpPr>
        <p:spPr>
          <a:xfrm>
            <a:off x="3884613" y="8685214"/>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5a7c004cd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latin typeface="Open Sans"/>
                <a:ea typeface="Open Sans"/>
                <a:cs typeface="Open Sans"/>
                <a:sym typeface="Open Sans"/>
              </a:rPr>
              <a:t>The BTAA-GIN is a collaboration of library affiliated individuals from the BTAA universities whose aim is to support geospatial researchers, make connections, and advance open-source geospatial tools. The GIN has two primary foci: Technical Infrastructure and Social Infrastructure. On the Technical side there is the BTAA Geoportal and open-source community contributions (GeoBlacklight, OpenGeoMetadata) and the Social side there is professional collaboration opportunities, an annual GIS conference, and other educational resources (tutorials, research guides).</a:t>
            </a:r>
            <a:endParaRPr>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t/>
            </a:r>
            <a:endParaRPr>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rPr lang="en-US">
                <a:solidFill>
                  <a:srgbClr val="333333"/>
                </a:solidFill>
                <a:latin typeface="Open Sans"/>
                <a:ea typeface="Open Sans"/>
                <a:cs typeface="Open Sans"/>
                <a:sym typeface="Open Sans"/>
              </a:rPr>
              <a:t>The thing I want to primarily talk about and show all of you is the geoportal. The BTAA Geoportal aims to increase discovery of geospatial resources through a search and discovery application containing aggregated metadata records of maps, GIS data, web services, and more from sources related to the regions of BTAA institutions.</a:t>
            </a:r>
            <a:endParaRPr>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400"/>
              <a:buFont typeface="Arial"/>
              <a:buNone/>
            </a:pPr>
            <a:r>
              <a:t/>
            </a:r>
            <a:endParaRPr>
              <a:solidFill>
                <a:srgbClr val="333333"/>
              </a:solidFill>
              <a:latin typeface="Open Sans"/>
              <a:ea typeface="Open Sans"/>
              <a:cs typeface="Open Sans"/>
              <a:sym typeface="Open Sans"/>
            </a:endParaRPr>
          </a:p>
          <a:p>
            <a:pPr indent="0" lvl="0" marL="0" rtl="0" algn="l">
              <a:lnSpc>
                <a:spcPct val="100000"/>
              </a:lnSpc>
              <a:spcBef>
                <a:spcPts val="0"/>
              </a:spcBef>
              <a:spcAft>
                <a:spcPts val="0"/>
              </a:spcAft>
              <a:buSzPts val="1400"/>
              <a:buNone/>
            </a:pPr>
            <a:r>
              <a:t/>
            </a:r>
            <a:endParaRPr/>
          </a:p>
        </p:txBody>
      </p:sp>
      <p:sp>
        <p:nvSpPr>
          <p:cNvPr id="93" name="Google Shape;93;g35a7c004cd4_0_0:notes"/>
          <p:cNvSpPr txBox="1"/>
          <p:nvPr>
            <p:ph idx="12" type="sldNum"/>
          </p:nvPr>
        </p:nvSpPr>
        <p:spPr>
          <a:xfrm>
            <a:off x="3884613" y="8685214"/>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94" name="Google Shape;94;g35a7c004cd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Some more details about the BTAA Geoportal : over 100,000 records built on </a:t>
            </a:r>
            <a:r>
              <a:rPr b="1" lang="en-US"/>
              <a:t>Geoblacklight</a:t>
            </a:r>
            <a:r>
              <a:rPr lang="en-US"/>
              <a:t>: </a:t>
            </a:r>
            <a:endParaRPr/>
          </a:p>
          <a:p>
            <a:pPr indent="0" lvl="0" marL="0" rtl="0" algn="l">
              <a:lnSpc>
                <a:spcPct val="100000"/>
              </a:lnSpc>
              <a:spcBef>
                <a:spcPts val="0"/>
              </a:spcBef>
              <a:spcAft>
                <a:spcPts val="0"/>
              </a:spcAft>
              <a:buSzPts val="1400"/>
              <a:buNone/>
            </a:pPr>
            <a:r>
              <a:t/>
            </a:r>
            <a:endParaRPr>
              <a:highlight>
                <a:srgbClr val="FFFFFF"/>
              </a:highlight>
              <a:latin typeface="Arial"/>
              <a:ea typeface="Arial"/>
              <a:cs typeface="Arial"/>
              <a:sym typeface="Arial"/>
            </a:endParaRPr>
          </a:p>
          <a:p>
            <a:pPr indent="0" lvl="0" marL="0" rtl="0" algn="l">
              <a:lnSpc>
                <a:spcPct val="100000"/>
              </a:lnSpc>
              <a:spcBef>
                <a:spcPts val="0"/>
              </a:spcBef>
              <a:spcAft>
                <a:spcPts val="0"/>
              </a:spcAft>
              <a:buSzPts val="1400"/>
              <a:buNone/>
            </a:pPr>
            <a:r>
              <a:rPr lang="en-US">
                <a:highlight>
                  <a:srgbClr val="FFFFFF"/>
                </a:highlight>
                <a:latin typeface="Arial"/>
                <a:ea typeface="Arial"/>
                <a:cs typeface="Arial"/>
                <a:sym typeface="Arial"/>
              </a:rPr>
              <a:t>GeoBlacklight is an open-source software application for discovering geospatial content, including GIS datasets, web services, and digitized paper maps. The GeoBlackligth platform offers previews, downloads, and access to data through web standards such as Web Mapping Services (WMS), Web Feature Services (WFS), the ArcGIS Rest API, and the International Image Interoperability Framework (IIIF).</a:t>
            </a:r>
            <a:endParaRPr/>
          </a:p>
        </p:txBody>
      </p:sp>
      <p:sp>
        <p:nvSpPr>
          <p:cNvPr id="104" name="Google Shape;104;p15:notes"/>
          <p:cNvSpPr txBox="1"/>
          <p:nvPr>
            <p:ph idx="12" type="sldNum"/>
          </p:nvPr>
        </p:nvSpPr>
        <p:spPr>
          <a:xfrm>
            <a:off x="3884613" y="8685214"/>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From BTAA-GIN Team Member  Handbook</a:t>
            </a:r>
            <a:endParaRPr/>
          </a:p>
        </p:txBody>
      </p:sp>
      <p:sp>
        <p:nvSpPr>
          <p:cNvPr id="113" name="Google Shape;113;p12:notes"/>
          <p:cNvSpPr txBox="1"/>
          <p:nvPr>
            <p:ph idx="12" type="sldNum"/>
          </p:nvPr>
        </p:nvSpPr>
        <p:spPr>
          <a:xfrm>
            <a:off x="3884613" y="8685214"/>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16:notes"/>
          <p:cNvSpPr txBox="1"/>
          <p:nvPr>
            <p:ph idx="12" type="sldNum"/>
          </p:nvPr>
        </p:nvSpPr>
        <p:spPr>
          <a:xfrm>
            <a:off x="3884613" y="8685214"/>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5a7c004cd4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5a7c004cd4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[LIVE DEMONSTRATION OF GEOPORTAL]</a:t>
            </a:r>
            <a:endParaRPr/>
          </a:p>
        </p:txBody>
      </p:sp>
      <p:sp>
        <p:nvSpPr>
          <p:cNvPr id="144" name="Google Shape;144;g35a7c004cd4_0_20:notes"/>
          <p:cNvSpPr txBox="1"/>
          <p:nvPr>
            <p:ph idx="12" type="sldNum"/>
          </p:nvPr>
        </p:nvSpPr>
        <p:spPr>
          <a:xfrm>
            <a:off x="3884613" y="8685214"/>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31:notes"/>
          <p:cNvSpPr txBox="1"/>
          <p:nvPr>
            <p:ph idx="12" type="sldNum"/>
          </p:nvPr>
        </p:nvSpPr>
        <p:spPr>
          <a:xfrm>
            <a:off x="3884613" y="8685214"/>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54" name="Google Shape;15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588f8a794b_0_687"/>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3588f8a794b_0_687"/>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3588f8a794b_0_68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g3588f8a794b_0_719"/>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53" name="Google Shape;53;g3588f8a794b_0_71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g3588f8a794b_0_722"/>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3588f8a794b_0_72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7" name="Google Shape;57;g3588f8a794b_0_72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3588f8a794b_0_72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60" name="Shape 60"/>
        <p:cNvGrpSpPr/>
        <p:nvPr/>
      </p:nvGrpSpPr>
      <p:grpSpPr>
        <a:xfrm>
          <a:off x="0" y="0"/>
          <a:ext cx="0" cy="0"/>
          <a:chOff x="0" y="0"/>
          <a:chExt cx="0" cy="0"/>
        </a:xfrm>
      </p:grpSpPr>
      <p:sp>
        <p:nvSpPr>
          <p:cNvPr id="61" name="Google Shape;61;g3588f8a794b_0_728"/>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Libre Franklin Medium"/>
              <a:buNone/>
              <a:defRPr b="1" sz="4000" cap="none"/>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2" name="Google Shape;62;g3588f8a794b_0_728"/>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00"/>
              </a:spcBef>
              <a:spcAft>
                <a:spcPts val="0"/>
              </a:spcAft>
              <a:buClr>
                <a:srgbClr val="888888"/>
              </a:buClr>
              <a:buSzPts val="2000"/>
              <a:buNone/>
              <a:defRPr sz="2000">
                <a:solidFill>
                  <a:srgbClr val="888888"/>
                </a:solidFill>
              </a:defRPr>
            </a:lvl1pPr>
            <a:lvl2pPr indent="-228600" lvl="1" marL="914400" algn="l">
              <a:lnSpc>
                <a:spcPct val="115000"/>
              </a:lnSpc>
              <a:spcBef>
                <a:spcPts val="1600"/>
              </a:spcBef>
              <a:spcAft>
                <a:spcPts val="0"/>
              </a:spcAft>
              <a:buClr>
                <a:srgbClr val="888888"/>
              </a:buClr>
              <a:buSzPts val="1800"/>
              <a:buNone/>
              <a:defRPr sz="1800">
                <a:solidFill>
                  <a:srgbClr val="888888"/>
                </a:solidFill>
              </a:defRPr>
            </a:lvl2pPr>
            <a:lvl3pPr indent="-228600" lvl="2" marL="1371600" algn="l">
              <a:lnSpc>
                <a:spcPct val="115000"/>
              </a:lnSpc>
              <a:spcBef>
                <a:spcPts val="1600"/>
              </a:spcBef>
              <a:spcAft>
                <a:spcPts val="0"/>
              </a:spcAft>
              <a:buClr>
                <a:srgbClr val="888888"/>
              </a:buClr>
              <a:buSzPts val="1600"/>
              <a:buNone/>
              <a:defRPr sz="1600">
                <a:solidFill>
                  <a:srgbClr val="888888"/>
                </a:solidFill>
              </a:defRPr>
            </a:lvl3pPr>
            <a:lvl4pPr indent="-228600" lvl="3" marL="1828800" algn="l">
              <a:lnSpc>
                <a:spcPct val="115000"/>
              </a:lnSpc>
              <a:spcBef>
                <a:spcPts val="1600"/>
              </a:spcBef>
              <a:spcAft>
                <a:spcPts val="0"/>
              </a:spcAft>
              <a:buClr>
                <a:srgbClr val="888888"/>
              </a:buClr>
              <a:buSzPts val="1400"/>
              <a:buNone/>
              <a:defRPr sz="1400">
                <a:solidFill>
                  <a:srgbClr val="888888"/>
                </a:solidFill>
              </a:defRPr>
            </a:lvl4pPr>
            <a:lvl5pPr indent="-228600" lvl="4" marL="2286000" algn="l">
              <a:lnSpc>
                <a:spcPct val="115000"/>
              </a:lnSpc>
              <a:spcBef>
                <a:spcPts val="1600"/>
              </a:spcBef>
              <a:spcAft>
                <a:spcPts val="0"/>
              </a:spcAft>
              <a:buClr>
                <a:srgbClr val="888888"/>
              </a:buClr>
              <a:buSzPts val="1400"/>
              <a:buNone/>
              <a:defRPr sz="1400">
                <a:solidFill>
                  <a:srgbClr val="888888"/>
                </a:solidFill>
              </a:defRPr>
            </a:lvl5pPr>
            <a:lvl6pPr indent="-228600" lvl="5" marL="2743200" algn="l">
              <a:lnSpc>
                <a:spcPct val="115000"/>
              </a:lnSpc>
              <a:spcBef>
                <a:spcPts val="1600"/>
              </a:spcBef>
              <a:spcAft>
                <a:spcPts val="0"/>
              </a:spcAft>
              <a:buClr>
                <a:srgbClr val="888888"/>
              </a:buClr>
              <a:buSzPts val="1400"/>
              <a:buNone/>
              <a:defRPr sz="1400">
                <a:solidFill>
                  <a:srgbClr val="888888"/>
                </a:solidFill>
              </a:defRPr>
            </a:lvl6pPr>
            <a:lvl7pPr indent="-228600" lvl="6" marL="3200400" algn="l">
              <a:lnSpc>
                <a:spcPct val="115000"/>
              </a:lnSpc>
              <a:spcBef>
                <a:spcPts val="1600"/>
              </a:spcBef>
              <a:spcAft>
                <a:spcPts val="0"/>
              </a:spcAft>
              <a:buClr>
                <a:srgbClr val="888888"/>
              </a:buClr>
              <a:buSzPts val="1400"/>
              <a:buNone/>
              <a:defRPr sz="1400">
                <a:solidFill>
                  <a:srgbClr val="888888"/>
                </a:solidFill>
              </a:defRPr>
            </a:lvl7pPr>
            <a:lvl8pPr indent="-228600" lvl="7" marL="3657600" algn="l">
              <a:lnSpc>
                <a:spcPct val="115000"/>
              </a:lnSpc>
              <a:spcBef>
                <a:spcPts val="1600"/>
              </a:spcBef>
              <a:spcAft>
                <a:spcPts val="0"/>
              </a:spcAft>
              <a:buClr>
                <a:srgbClr val="888888"/>
              </a:buClr>
              <a:buSzPts val="1400"/>
              <a:buNone/>
              <a:defRPr sz="1400">
                <a:solidFill>
                  <a:srgbClr val="888888"/>
                </a:solidFill>
              </a:defRPr>
            </a:lvl8pPr>
            <a:lvl9pPr indent="-228600" lvl="8" marL="4114800" algn="l">
              <a:lnSpc>
                <a:spcPct val="115000"/>
              </a:lnSpc>
              <a:spcBef>
                <a:spcPts val="1600"/>
              </a:spcBef>
              <a:spcAft>
                <a:spcPts val="1600"/>
              </a:spcAft>
              <a:buClr>
                <a:srgbClr val="888888"/>
              </a:buClr>
              <a:buSzPts val="1400"/>
              <a:buNone/>
              <a:defRPr sz="1400">
                <a:solidFill>
                  <a:srgbClr val="888888"/>
                </a:solidFill>
              </a:defRPr>
            </a:lvl9pPr>
          </a:lstStyle>
          <a:p/>
        </p:txBody>
      </p:sp>
      <p:sp>
        <p:nvSpPr>
          <p:cNvPr id="63" name="Google Shape;63;g3588f8a794b_0_728"/>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4" name="Google Shape;64;g3588f8a794b_0_72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g3588f8a794b_0_728"/>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2">
    <p:spTree>
      <p:nvGrpSpPr>
        <p:cNvPr id="66" name="Shape 66"/>
        <p:cNvGrpSpPr/>
        <p:nvPr/>
      </p:nvGrpSpPr>
      <p:grpSpPr>
        <a:xfrm>
          <a:off x="0" y="0"/>
          <a:ext cx="0" cy="0"/>
          <a:chOff x="0" y="0"/>
          <a:chExt cx="0" cy="0"/>
        </a:xfrm>
      </p:grpSpPr>
      <p:sp>
        <p:nvSpPr>
          <p:cNvPr id="67" name="Google Shape;67;g3588f8a794b_0_740"/>
          <p:cNvSpPr txBox="1"/>
          <p:nvPr>
            <p:ph type="title"/>
          </p:nvPr>
        </p:nvSpPr>
        <p:spPr>
          <a:xfrm>
            <a:off x="963084" y="4406901"/>
            <a:ext cx="103632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Libre Franklin Medium"/>
              <a:buNone/>
              <a:defRPr b="1" sz="4000" cap="none"/>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68" name="Google Shape;68;g3588f8a794b_0_740"/>
          <p:cNvSpPr txBox="1"/>
          <p:nvPr>
            <p:ph idx="1" type="body"/>
          </p:nvPr>
        </p:nvSpPr>
        <p:spPr>
          <a:xfrm>
            <a:off x="963084" y="2906713"/>
            <a:ext cx="103632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15000"/>
              </a:lnSpc>
              <a:spcBef>
                <a:spcPts val="400"/>
              </a:spcBef>
              <a:spcAft>
                <a:spcPts val="0"/>
              </a:spcAft>
              <a:buClr>
                <a:srgbClr val="888888"/>
              </a:buClr>
              <a:buSzPts val="2000"/>
              <a:buNone/>
              <a:defRPr sz="2000">
                <a:solidFill>
                  <a:srgbClr val="888888"/>
                </a:solidFill>
              </a:defRPr>
            </a:lvl1pPr>
            <a:lvl2pPr indent="-228600" lvl="1" marL="914400" algn="l">
              <a:lnSpc>
                <a:spcPct val="115000"/>
              </a:lnSpc>
              <a:spcBef>
                <a:spcPts val="1600"/>
              </a:spcBef>
              <a:spcAft>
                <a:spcPts val="0"/>
              </a:spcAft>
              <a:buClr>
                <a:srgbClr val="888888"/>
              </a:buClr>
              <a:buSzPts val="1800"/>
              <a:buNone/>
              <a:defRPr sz="1800">
                <a:solidFill>
                  <a:srgbClr val="888888"/>
                </a:solidFill>
              </a:defRPr>
            </a:lvl2pPr>
            <a:lvl3pPr indent="-228600" lvl="2" marL="1371600" algn="l">
              <a:lnSpc>
                <a:spcPct val="115000"/>
              </a:lnSpc>
              <a:spcBef>
                <a:spcPts val="1600"/>
              </a:spcBef>
              <a:spcAft>
                <a:spcPts val="0"/>
              </a:spcAft>
              <a:buClr>
                <a:srgbClr val="888888"/>
              </a:buClr>
              <a:buSzPts val="1600"/>
              <a:buNone/>
              <a:defRPr sz="1600">
                <a:solidFill>
                  <a:srgbClr val="888888"/>
                </a:solidFill>
              </a:defRPr>
            </a:lvl3pPr>
            <a:lvl4pPr indent="-228600" lvl="3" marL="1828800" algn="l">
              <a:lnSpc>
                <a:spcPct val="115000"/>
              </a:lnSpc>
              <a:spcBef>
                <a:spcPts val="1600"/>
              </a:spcBef>
              <a:spcAft>
                <a:spcPts val="0"/>
              </a:spcAft>
              <a:buClr>
                <a:srgbClr val="888888"/>
              </a:buClr>
              <a:buSzPts val="1400"/>
              <a:buNone/>
              <a:defRPr sz="1400">
                <a:solidFill>
                  <a:srgbClr val="888888"/>
                </a:solidFill>
              </a:defRPr>
            </a:lvl4pPr>
            <a:lvl5pPr indent="-228600" lvl="4" marL="2286000" algn="l">
              <a:lnSpc>
                <a:spcPct val="115000"/>
              </a:lnSpc>
              <a:spcBef>
                <a:spcPts val="1600"/>
              </a:spcBef>
              <a:spcAft>
                <a:spcPts val="0"/>
              </a:spcAft>
              <a:buClr>
                <a:srgbClr val="888888"/>
              </a:buClr>
              <a:buSzPts val="1400"/>
              <a:buNone/>
              <a:defRPr sz="1400">
                <a:solidFill>
                  <a:srgbClr val="888888"/>
                </a:solidFill>
              </a:defRPr>
            </a:lvl5pPr>
            <a:lvl6pPr indent="-228600" lvl="5" marL="2743200" algn="l">
              <a:lnSpc>
                <a:spcPct val="115000"/>
              </a:lnSpc>
              <a:spcBef>
                <a:spcPts val="1600"/>
              </a:spcBef>
              <a:spcAft>
                <a:spcPts val="0"/>
              </a:spcAft>
              <a:buClr>
                <a:srgbClr val="888888"/>
              </a:buClr>
              <a:buSzPts val="1400"/>
              <a:buNone/>
              <a:defRPr sz="1400">
                <a:solidFill>
                  <a:srgbClr val="888888"/>
                </a:solidFill>
              </a:defRPr>
            </a:lvl6pPr>
            <a:lvl7pPr indent="-228600" lvl="6" marL="3200400" algn="l">
              <a:lnSpc>
                <a:spcPct val="115000"/>
              </a:lnSpc>
              <a:spcBef>
                <a:spcPts val="1600"/>
              </a:spcBef>
              <a:spcAft>
                <a:spcPts val="0"/>
              </a:spcAft>
              <a:buClr>
                <a:srgbClr val="888888"/>
              </a:buClr>
              <a:buSzPts val="1400"/>
              <a:buNone/>
              <a:defRPr sz="1400">
                <a:solidFill>
                  <a:srgbClr val="888888"/>
                </a:solidFill>
              </a:defRPr>
            </a:lvl7pPr>
            <a:lvl8pPr indent="-228600" lvl="7" marL="3657600" algn="l">
              <a:lnSpc>
                <a:spcPct val="115000"/>
              </a:lnSpc>
              <a:spcBef>
                <a:spcPts val="1600"/>
              </a:spcBef>
              <a:spcAft>
                <a:spcPts val="0"/>
              </a:spcAft>
              <a:buClr>
                <a:srgbClr val="888888"/>
              </a:buClr>
              <a:buSzPts val="1400"/>
              <a:buNone/>
              <a:defRPr sz="1400">
                <a:solidFill>
                  <a:srgbClr val="888888"/>
                </a:solidFill>
              </a:defRPr>
            </a:lvl8pPr>
            <a:lvl9pPr indent="-228600" lvl="8" marL="4114800" algn="l">
              <a:lnSpc>
                <a:spcPct val="115000"/>
              </a:lnSpc>
              <a:spcBef>
                <a:spcPts val="1600"/>
              </a:spcBef>
              <a:spcAft>
                <a:spcPts val="1600"/>
              </a:spcAft>
              <a:buClr>
                <a:srgbClr val="888888"/>
              </a:buClr>
              <a:buSzPts val="1400"/>
              <a:buNone/>
              <a:defRPr sz="1400">
                <a:solidFill>
                  <a:srgbClr val="888888"/>
                </a:solidFill>
              </a:defRPr>
            </a:lvl9pPr>
          </a:lstStyle>
          <a:p/>
        </p:txBody>
      </p:sp>
      <p:sp>
        <p:nvSpPr>
          <p:cNvPr id="69" name="Google Shape;69;g3588f8a794b_0_740"/>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0" name="Google Shape;70;g3588f8a794b_0_740"/>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g3588f8a794b_0_740"/>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g3588f8a794b_0_734"/>
          <p:cNvSpPr txBox="1"/>
          <p:nvPr>
            <p:ph type="title"/>
          </p:nvPr>
        </p:nvSpPr>
        <p:spPr>
          <a:xfrm>
            <a:off x="609600" y="830748"/>
            <a:ext cx="109728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9" name="Google Shape;19;g3588f8a794b_0_734"/>
          <p:cNvSpPr txBox="1"/>
          <p:nvPr>
            <p:ph idx="1" type="body"/>
          </p:nvPr>
        </p:nvSpPr>
        <p:spPr>
          <a:xfrm>
            <a:off x="609600" y="2111599"/>
            <a:ext cx="10972800" cy="4014600"/>
          </a:xfrm>
          <a:prstGeom prst="rect">
            <a:avLst/>
          </a:prstGeom>
          <a:noFill/>
          <a:ln>
            <a:noFill/>
          </a:ln>
        </p:spPr>
        <p:txBody>
          <a:bodyPr anchorCtr="0" anchor="t" bIns="45700" lIns="91425" spcFirstLastPara="1" rIns="91425" wrap="square" tIns="45700">
            <a:normAutofit/>
          </a:bodyPr>
          <a:lstStyle>
            <a:lvl1pPr indent="-342900" lvl="0" marL="457200" algn="l">
              <a:lnSpc>
                <a:spcPct val="115000"/>
              </a:lnSpc>
              <a:spcBef>
                <a:spcPts val="360"/>
              </a:spcBef>
              <a:spcAft>
                <a:spcPts val="0"/>
              </a:spcAft>
              <a:buClr>
                <a:schemeClr val="dk1"/>
              </a:buClr>
              <a:buSzPts val="1800"/>
              <a:buChar char="●"/>
              <a:defRPr/>
            </a:lvl1pPr>
            <a:lvl2pPr indent="-342900" lvl="1" marL="914400" algn="l">
              <a:lnSpc>
                <a:spcPct val="115000"/>
              </a:lnSpc>
              <a:spcBef>
                <a:spcPts val="1600"/>
              </a:spcBef>
              <a:spcAft>
                <a:spcPts val="0"/>
              </a:spcAft>
              <a:buClr>
                <a:schemeClr val="dk1"/>
              </a:buClr>
              <a:buSzPts val="1800"/>
              <a:buChar char="○"/>
              <a:defRPr/>
            </a:lvl2pPr>
            <a:lvl3pPr indent="-342900" lvl="2" marL="1371600" algn="l">
              <a:lnSpc>
                <a:spcPct val="115000"/>
              </a:lnSpc>
              <a:spcBef>
                <a:spcPts val="1600"/>
              </a:spcBef>
              <a:spcAft>
                <a:spcPts val="0"/>
              </a:spcAft>
              <a:buClr>
                <a:schemeClr val="dk1"/>
              </a:buClr>
              <a:buSzPts val="1800"/>
              <a:buChar char="■"/>
              <a:defRPr/>
            </a:lvl3pPr>
            <a:lvl4pPr indent="-342900" lvl="3" marL="1828800" algn="l">
              <a:lnSpc>
                <a:spcPct val="115000"/>
              </a:lnSpc>
              <a:spcBef>
                <a:spcPts val="1600"/>
              </a:spcBef>
              <a:spcAft>
                <a:spcPts val="0"/>
              </a:spcAft>
              <a:buClr>
                <a:schemeClr val="dk1"/>
              </a:buClr>
              <a:buSzPts val="1800"/>
              <a:buChar char="●"/>
              <a:defRPr/>
            </a:lvl4pPr>
            <a:lvl5pPr indent="-342900" lvl="4" marL="2286000" algn="l">
              <a:lnSpc>
                <a:spcPct val="115000"/>
              </a:lnSpc>
              <a:spcBef>
                <a:spcPts val="1600"/>
              </a:spcBef>
              <a:spcAft>
                <a:spcPts val="0"/>
              </a:spcAft>
              <a:buClr>
                <a:schemeClr val="dk1"/>
              </a:buClr>
              <a:buSzPts val="1800"/>
              <a:buChar char="○"/>
              <a:defRPr/>
            </a:lvl5pPr>
            <a:lvl6pPr indent="-342900" lvl="5" marL="2743200" algn="l">
              <a:lnSpc>
                <a:spcPct val="115000"/>
              </a:lnSpc>
              <a:spcBef>
                <a:spcPts val="1600"/>
              </a:spcBef>
              <a:spcAft>
                <a:spcPts val="0"/>
              </a:spcAft>
              <a:buClr>
                <a:schemeClr val="dk1"/>
              </a:buClr>
              <a:buSzPts val="1800"/>
              <a:buChar char="■"/>
              <a:defRPr/>
            </a:lvl6pPr>
            <a:lvl7pPr indent="-342900" lvl="6" marL="3200400" algn="l">
              <a:lnSpc>
                <a:spcPct val="115000"/>
              </a:lnSpc>
              <a:spcBef>
                <a:spcPts val="1600"/>
              </a:spcBef>
              <a:spcAft>
                <a:spcPts val="0"/>
              </a:spcAft>
              <a:buClr>
                <a:schemeClr val="dk1"/>
              </a:buClr>
              <a:buSzPts val="1800"/>
              <a:buChar char="●"/>
              <a:defRPr/>
            </a:lvl7pPr>
            <a:lvl8pPr indent="-342900" lvl="7" marL="3657600" algn="l">
              <a:lnSpc>
                <a:spcPct val="115000"/>
              </a:lnSpc>
              <a:spcBef>
                <a:spcPts val="1600"/>
              </a:spcBef>
              <a:spcAft>
                <a:spcPts val="0"/>
              </a:spcAft>
              <a:buClr>
                <a:schemeClr val="dk1"/>
              </a:buClr>
              <a:buSzPts val="1800"/>
              <a:buChar char="○"/>
              <a:defRPr/>
            </a:lvl8pPr>
            <a:lvl9pPr indent="-342900" lvl="8" marL="4114800" algn="l">
              <a:lnSpc>
                <a:spcPct val="115000"/>
              </a:lnSpc>
              <a:spcBef>
                <a:spcPts val="1600"/>
              </a:spcBef>
              <a:spcAft>
                <a:spcPts val="1600"/>
              </a:spcAft>
              <a:buClr>
                <a:schemeClr val="dk1"/>
              </a:buClr>
              <a:buSzPts val="1800"/>
              <a:buChar char="■"/>
              <a:defRPr/>
            </a:lvl9pPr>
          </a:lstStyle>
          <a:p/>
        </p:txBody>
      </p:sp>
      <p:sp>
        <p:nvSpPr>
          <p:cNvPr id="20" name="Google Shape;20;g3588f8a794b_0_734"/>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3588f8a794b_0_734"/>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3588f8a794b_0_734"/>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g3588f8a794b_0_691"/>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5" name="Google Shape;25;g3588f8a794b_0_69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g3588f8a794b_0_69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3588f8a794b_0_69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9" name="Google Shape;29;g3588f8a794b_0_69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g3588f8a794b_0_69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2" name="Google Shape;32;g3588f8a794b_0_698"/>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3" name="Google Shape;33;g3588f8a794b_0_698"/>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4" name="Google Shape;34;g3588f8a794b_0_69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g3588f8a794b_0_70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3588f8a794b_0_70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g3588f8a794b_0_706"/>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0" name="Google Shape;40;g3588f8a794b_0_706"/>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1" name="Google Shape;41;g3588f8a794b_0_70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g3588f8a794b_0_710"/>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4" name="Google Shape;44;g3588f8a794b_0_71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g3588f8a794b_0_713"/>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g3588f8a794b_0_713"/>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8" name="Google Shape;48;g3588f8a794b_0_713"/>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9" name="Google Shape;49;g3588f8a794b_0_713"/>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0" name="Google Shape;50;g3588f8a794b_0_71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588f8a794b_0_68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3588f8a794b_0_68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3588f8a794b_0_68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parsonsm@uw.edu"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4.jp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about:blank" TargetMode="External"/><Relationship Id="rId5" Type="http://schemas.openxmlformats.org/officeDocument/2006/relationships/hyperlink" Target="https://geo.btaa.org/" TargetMode="External"/><Relationship Id="rId6"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geo.btaa.org/" TargetMode="External"/><Relationship Id="rId4" Type="http://schemas.openxmlformats.org/officeDocument/2006/relationships/hyperlink" Target="https://geoblacklight.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hyperlink" Target="https://docs.google.com/document/d/11pwm_G7OlaPsJ65ADHgrqB4UleGzF0r7e7wBKPgv_-4/edit?tab=t.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geo.btaa.or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guides.lib.uw.edu/research/gis/home" TargetMode="External"/><Relationship Id="rId4" Type="http://schemas.openxmlformats.org/officeDocument/2006/relationships/image" Target="../media/image5.jpg"/><Relationship Id="rId5" Type="http://schemas.openxmlformats.org/officeDocument/2006/relationships/hyperlink" Target="https://geo.btaa.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parsonsm@uw.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35921a0e4a0_0_11"/>
          <p:cNvSpPr txBox="1"/>
          <p:nvPr>
            <p:ph type="ctrTitle"/>
          </p:nvPr>
        </p:nvSpPr>
        <p:spPr>
          <a:xfrm>
            <a:off x="201700" y="306975"/>
            <a:ext cx="11766300" cy="2337600"/>
          </a:xfrm>
          <a:prstGeom prst="rect">
            <a:avLst/>
          </a:prstGeom>
          <a:noFill/>
          <a:ln>
            <a:noFill/>
          </a:ln>
        </p:spPr>
        <p:txBody>
          <a:bodyPr anchorCtr="0" anchor="b" bIns="121900" lIns="121900" spcFirstLastPara="1" rIns="121900" wrap="square" tIns="121900">
            <a:normAutofit fontScale="90000"/>
          </a:bodyPr>
          <a:lstStyle/>
          <a:p>
            <a:pPr indent="0" lvl="0" marL="0" rtl="0" algn="ctr">
              <a:lnSpc>
                <a:spcPct val="100000"/>
              </a:lnSpc>
              <a:spcBef>
                <a:spcPts val="0"/>
              </a:spcBef>
              <a:spcAft>
                <a:spcPts val="0"/>
              </a:spcAft>
              <a:buSzPct val="125930"/>
              <a:buNone/>
            </a:pPr>
            <a:r>
              <a:rPr lang="en-US" sz="6088"/>
              <a:t>Geospatial Data Discovery &amp; Access</a:t>
            </a:r>
            <a:endParaRPr sz="6088"/>
          </a:p>
          <a:p>
            <a:pPr indent="0" lvl="0" marL="0" rtl="0" algn="ctr">
              <a:lnSpc>
                <a:spcPct val="100000"/>
              </a:lnSpc>
              <a:spcBef>
                <a:spcPts val="0"/>
              </a:spcBef>
              <a:spcAft>
                <a:spcPts val="0"/>
              </a:spcAft>
              <a:buSzPts val="6900"/>
              <a:buNone/>
            </a:pPr>
            <a:r>
              <a:t/>
            </a:r>
            <a:endParaRPr sz="1866"/>
          </a:p>
          <a:p>
            <a:pPr indent="0" lvl="0" marL="0" rtl="0" algn="ctr">
              <a:lnSpc>
                <a:spcPct val="100000"/>
              </a:lnSpc>
              <a:spcBef>
                <a:spcPts val="0"/>
              </a:spcBef>
              <a:spcAft>
                <a:spcPts val="0"/>
              </a:spcAft>
              <a:buSzPct val="177839"/>
              <a:buNone/>
            </a:pPr>
            <a:r>
              <a:rPr lang="en-US" sz="4311"/>
              <a:t>and the </a:t>
            </a:r>
            <a:endParaRPr sz="4311"/>
          </a:p>
        </p:txBody>
      </p:sp>
      <p:sp>
        <p:nvSpPr>
          <p:cNvPr id="78" name="Google Shape;78;g35921a0e4a0_0_1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
        <p:nvSpPr>
          <p:cNvPr id="79" name="Google Shape;79;g35921a0e4a0_0_11"/>
          <p:cNvSpPr txBox="1"/>
          <p:nvPr/>
        </p:nvSpPr>
        <p:spPr>
          <a:xfrm>
            <a:off x="952500" y="4351475"/>
            <a:ext cx="10085400" cy="1837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Arial"/>
                <a:ea typeface="Arial"/>
                <a:cs typeface="Arial"/>
                <a:sym typeface="Arial"/>
              </a:rPr>
              <a:t>Matt Parsons</a:t>
            </a:r>
            <a:endParaRPr b="0" i="0" sz="2000" u="none" cap="none" strike="noStrike">
              <a:solidFill>
                <a:schemeClr val="dk2"/>
              </a:solidFill>
              <a:latin typeface="Arial"/>
              <a:ea typeface="Arial"/>
              <a:cs typeface="Arial"/>
              <a:sym typeface="Arial"/>
            </a:endParaRPr>
          </a:p>
          <a:p>
            <a:pPr indent="0" lvl="0" marL="0" marR="0" rtl="0" algn="ctr">
              <a:lnSpc>
                <a:spcPct val="100000"/>
              </a:lnSpc>
              <a:spcBef>
                <a:spcPts val="496"/>
              </a:spcBef>
              <a:spcAft>
                <a:spcPts val="0"/>
              </a:spcAft>
              <a:buClr>
                <a:srgbClr val="000000"/>
              </a:buClr>
              <a:buSzPts val="2000"/>
              <a:buFont typeface="Arial"/>
              <a:buNone/>
            </a:pPr>
            <a:r>
              <a:rPr b="0" i="0" lang="en-US" sz="2000" u="none" cap="none" strike="noStrike">
                <a:solidFill>
                  <a:schemeClr val="dk2"/>
                </a:solidFill>
                <a:latin typeface="Arial"/>
                <a:ea typeface="Arial"/>
                <a:cs typeface="Arial"/>
                <a:sym typeface="Arial"/>
              </a:rPr>
              <a:t>Geospatial Data and Maps Librarian</a:t>
            </a:r>
            <a:endParaRPr b="0" i="0" sz="2000" u="none" cap="none" strike="noStrike">
              <a:solidFill>
                <a:schemeClr val="dk2"/>
              </a:solidFill>
              <a:latin typeface="Arial"/>
              <a:ea typeface="Arial"/>
              <a:cs typeface="Arial"/>
              <a:sym typeface="Arial"/>
            </a:endParaRPr>
          </a:p>
          <a:p>
            <a:pPr indent="0" lvl="0" marL="0" marR="0" rtl="0" algn="ctr">
              <a:lnSpc>
                <a:spcPct val="100000"/>
              </a:lnSpc>
              <a:spcBef>
                <a:spcPts val="496"/>
              </a:spcBef>
              <a:spcAft>
                <a:spcPts val="0"/>
              </a:spcAft>
              <a:buClr>
                <a:srgbClr val="000000"/>
              </a:buClr>
              <a:buSzPts val="2000"/>
              <a:buFont typeface="Arial"/>
              <a:buNone/>
            </a:pPr>
            <a:r>
              <a:rPr b="0" i="0" lang="en-US" sz="2000" u="sng" cap="none" strike="noStrike">
                <a:solidFill>
                  <a:schemeClr val="accent5"/>
                </a:solidFill>
                <a:latin typeface="Arial"/>
                <a:ea typeface="Arial"/>
                <a:cs typeface="Arial"/>
                <a:sym typeface="Arial"/>
                <a:hlinkClick r:id="rId3">
                  <a:extLst>
                    <a:ext uri="{A12FA001-AC4F-418D-AE19-62706E023703}">
                      <ahyp:hlinkClr val="tx"/>
                    </a:ext>
                  </a:extLst>
                </a:hlinkClick>
              </a:rPr>
              <a:t>parsonsm@uw.edu</a:t>
            </a:r>
            <a:r>
              <a:rPr b="0" i="0" lang="en-US" sz="2000" u="none" cap="none" strike="noStrike">
                <a:solidFill>
                  <a:schemeClr val="dk2"/>
                </a:solidFill>
                <a:latin typeface="Arial"/>
                <a:ea typeface="Arial"/>
                <a:cs typeface="Arial"/>
                <a:sym typeface="Arial"/>
              </a:rPr>
              <a:t> </a:t>
            </a:r>
            <a:endParaRPr b="0" i="0" sz="2000" u="none" cap="none" strike="noStrike">
              <a:solidFill>
                <a:schemeClr val="dk2"/>
              </a:solidFill>
              <a:latin typeface="Arial"/>
              <a:ea typeface="Arial"/>
              <a:cs typeface="Arial"/>
              <a:sym typeface="Arial"/>
            </a:endParaRPr>
          </a:p>
          <a:p>
            <a:pPr indent="0" lvl="0" marL="0" marR="0" rtl="0" algn="ctr">
              <a:lnSpc>
                <a:spcPct val="100000"/>
              </a:lnSpc>
              <a:spcBef>
                <a:spcPts val="496"/>
              </a:spcBef>
              <a:spcAft>
                <a:spcPts val="0"/>
              </a:spcAft>
              <a:buClr>
                <a:srgbClr val="000000"/>
              </a:buClr>
              <a:buSzPts val="2000"/>
              <a:buFont typeface="Arial"/>
              <a:buNone/>
            </a:pPr>
            <a:r>
              <a:rPr b="0" i="0" lang="en-US" sz="2000" u="none" cap="none" strike="noStrike">
                <a:solidFill>
                  <a:schemeClr val="dk2"/>
                </a:solidFill>
                <a:latin typeface="Arial"/>
                <a:ea typeface="Arial"/>
                <a:cs typeface="Arial"/>
                <a:sym typeface="Arial"/>
              </a:rPr>
              <a:t>University of Washington Libraries</a:t>
            </a:r>
            <a:r>
              <a:rPr b="0" i="0" lang="en-US" sz="3500" u="none" cap="none" strike="noStrike">
                <a:solidFill>
                  <a:schemeClr val="dk2"/>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pic>
        <p:nvPicPr>
          <p:cNvPr id="80" name="Google Shape;80;g35921a0e4a0_0_11" title="gin-white.png"/>
          <p:cNvPicPr preferRelativeResize="0"/>
          <p:nvPr/>
        </p:nvPicPr>
        <p:blipFill rotWithShape="1">
          <a:blip r:embed="rId4">
            <a:alphaModFix/>
          </a:blip>
          <a:srcRect b="0" l="14927" r="50810" t="0"/>
          <a:stretch/>
        </p:blipFill>
        <p:spPr>
          <a:xfrm>
            <a:off x="4612350" y="2019300"/>
            <a:ext cx="3047999" cy="2736900"/>
          </a:xfrm>
          <a:prstGeom prst="rect">
            <a:avLst/>
          </a:prstGeom>
          <a:noFill/>
          <a:ln>
            <a:noFill/>
          </a:ln>
          <a:effectLst>
            <a:outerShdw rotWithShape="0" algn="bl" dist="19050">
              <a:srgbClr val="000000"/>
            </a:outerShdw>
          </a:effectLst>
        </p:spPr>
      </p:pic>
      <p:sp>
        <p:nvSpPr>
          <p:cNvPr id="81" name="Google Shape;81;g35921a0e4a0_0_11"/>
          <p:cNvSpPr txBox="1"/>
          <p:nvPr/>
        </p:nvSpPr>
        <p:spPr>
          <a:xfrm>
            <a:off x="4295025" y="6189275"/>
            <a:ext cx="3850200" cy="40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2"/>
                </a:solidFill>
                <a:latin typeface="Arial"/>
                <a:ea typeface="Arial"/>
                <a:cs typeface="Arial"/>
                <a:sym typeface="Arial"/>
              </a:rPr>
              <a:t>May 20, 2025</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300"/>
              <a:buNone/>
            </a:pPr>
            <a:fld id="{00000000-1234-1234-1234-123412341234}" type="slidenum">
              <a:rPr lang="en-US">
                <a:solidFill>
                  <a:schemeClr val="dk2"/>
                </a:solidFill>
              </a:rPr>
              <a:t>‹#›</a:t>
            </a:fld>
            <a:endParaRPr>
              <a:solidFill>
                <a:schemeClr val="dk2"/>
              </a:solidFill>
            </a:endParaRPr>
          </a:p>
        </p:txBody>
      </p:sp>
      <p:pic>
        <p:nvPicPr>
          <p:cNvPr id="88" name="Google Shape;88;p1"/>
          <p:cNvPicPr preferRelativeResize="0"/>
          <p:nvPr/>
        </p:nvPicPr>
        <p:blipFill rotWithShape="1">
          <a:blip r:embed="rId3">
            <a:alphaModFix/>
          </a:blip>
          <a:srcRect b="0" l="0" r="0" t="0"/>
          <a:stretch/>
        </p:blipFill>
        <p:spPr>
          <a:xfrm>
            <a:off x="152400" y="152400"/>
            <a:ext cx="4795375" cy="6239676"/>
          </a:xfrm>
          <a:prstGeom prst="rect">
            <a:avLst/>
          </a:prstGeom>
          <a:noFill/>
          <a:ln>
            <a:noFill/>
          </a:ln>
        </p:spPr>
      </p:pic>
      <p:pic>
        <p:nvPicPr>
          <p:cNvPr id="89" name="Google Shape;89;p1" title="BTAA-GIN Map.jpg"/>
          <p:cNvPicPr preferRelativeResize="0"/>
          <p:nvPr/>
        </p:nvPicPr>
        <p:blipFill rotWithShape="1">
          <a:blip r:embed="rId4">
            <a:alphaModFix/>
          </a:blip>
          <a:srcRect b="0" l="0" r="0" t="0"/>
          <a:stretch/>
        </p:blipFill>
        <p:spPr>
          <a:xfrm>
            <a:off x="4848650" y="1371600"/>
            <a:ext cx="7190949" cy="3506800"/>
          </a:xfrm>
          <a:prstGeom prst="rect">
            <a:avLst/>
          </a:prstGeom>
          <a:noFill/>
          <a:ln>
            <a:noFill/>
          </a:ln>
        </p:spPr>
      </p:pic>
      <p:pic>
        <p:nvPicPr>
          <p:cNvPr id="90" name="Google Shape;90;p1" title="gin-white.png"/>
          <p:cNvPicPr preferRelativeResize="0"/>
          <p:nvPr/>
        </p:nvPicPr>
        <p:blipFill rotWithShape="1">
          <a:blip r:embed="rId5">
            <a:alphaModFix/>
          </a:blip>
          <a:srcRect b="0" l="0" r="0" t="0"/>
          <a:stretch/>
        </p:blipFill>
        <p:spPr>
          <a:xfrm>
            <a:off x="5610225" y="4533900"/>
            <a:ext cx="6106725" cy="1935325"/>
          </a:xfrm>
          <a:prstGeom prst="rect">
            <a:avLst/>
          </a:prstGeom>
          <a:noFill/>
          <a:ln>
            <a:noFill/>
          </a:ln>
          <a:effectLst>
            <a:outerShdw rotWithShape="0" algn="bl" dist="19050">
              <a:srgbClr val="000000"/>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5a7c004cd4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300"/>
              <a:buNone/>
            </a:pPr>
            <a:fld id="{00000000-1234-1234-1234-123412341234}" type="slidenum">
              <a:rPr lang="en-US">
                <a:solidFill>
                  <a:schemeClr val="dk2"/>
                </a:solidFill>
              </a:rPr>
              <a:t>‹#›</a:t>
            </a:fld>
            <a:endParaRPr>
              <a:solidFill>
                <a:schemeClr val="dk2"/>
              </a:solidFill>
            </a:endParaRPr>
          </a:p>
        </p:txBody>
      </p:sp>
      <p:pic>
        <p:nvPicPr>
          <p:cNvPr id="97" name="Google Shape;97;g35a7c004cd4_0_0" title="gin-white.png"/>
          <p:cNvPicPr preferRelativeResize="0"/>
          <p:nvPr/>
        </p:nvPicPr>
        <p:blipFill rotWithShape="1">
          <a:blip r:embed="rId3">
            <a:alphaModFix/>
          </a:blip>
          <a:srcRect b="0" l="0" r="0" t="0"/>
          <a:stretch/>
        </p:blipFill>
        <p:spPr>
          <a:xfrm>
            <a:off x="2028825" y="-131050"/>
            <a:ext cx="7806325" cy="2338300"/>
          </a:xfrm>
          <a:prstGeom prst="rect">
            <a:avLst/>
          </a:prstGeom>
          <a:noFill/>
          <a:ln>
            <a:noFill/>
          </a:ln>
          <a:effectLst>
            <a:outerShdw rotWithShape="0" algn="bl" dist="19050">
              <a:srgbClr val="000000"/>
            </a:outerShdw>
          </a:effectLst>
        </p:spPr>
      </p:pic>
      <p:sp>
        <p:nvSpPr>
          <p:cNvPr id="98" name="Google Shape;98;g35a7c004cd4_0_0"/>
          <p:cNvSpPr txBox="1"/>
          <p:nvPr/>
        </p:nvSpPr>
        <p:spPr>
          <a:xfrm>
            <a:off x="85650" y="2002550"/>
            <a:ext cx="5240100" cy="4138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chemeClr val="dk1"/>
              </a:buClr>
              <a:buSzPts val="3200"/>
              <a:buFont typeface="Arial"/>
              <a:buNone/>
            </a:pPr>
            <a:r>
              <a:rPr b="0" i="0" lang="en-US" sz="2200" u="none" cap="none" strike="noStrike">
                <a:solidFill>
                  <a:schemeClr val="dk1"/>
                </a:solidFill>
                <a:latin typeface="Libre Franklin"/>
                <a:ea typeface="Libre Franklin"/>
                <a:cs typeface="Libre Franklin"/>
                <a:sym typeface="Libre Franklin"/>
              </a:rPr>
              <a:t>“The Big Ten Academic Alliance Geospatial Information Network (BTAA-GIN) is a collaboration of library-affiliated staff from the Big Ten Academic Alliance universities. We support geospatial research, foster connections among library professionals, and advance the development of open-source geospatial tools and resources.”</a:t>
            </a:r>
            <a:endParaRPr b="0" i="0" sz="2200" u="none" cap="none" strike="noStrike">
              <a:solidFill>
                <a:schemeClr val="dk1"/>
              </a:solidFill>
              <a:latin typeface="Arial"/>
              <a:ea typeface="Arial"/>
              <a:cs typeface="Arial"/>
              <a:sym typeface="Arial"/>
            </a:endParaRPr>
          </a:p>
        </p:txBody>
      </p:sp>
      <p:sp>
        <p:nvSpPr>
          <p:cNvPr id="99" name="Google Shape;99;g35a7c004cd4_0_0"/>
          <p:cNvSpPr txBox="1"/>
          <p:nvPr/>
        </p:nvSpPr>
        <p:spPr>
          <a:xfrm>
            <a:off x="76200" y="6382500"/>
            <a:ext cx="115533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1" lang="en-US" sz="1700" u="none" cap="none" strike="noStrike">
                <a:solidFill>
                  <a:schemeClr val="dk1"/>
                </a:solidFill>
                <a:latin typeface="Libre Franklin"/>
                <a:ea typeface="Libre Franklin"/>
                <a:cs typeface="Libre Franklin"/>
                <a:sym typeface="Libre Franklin"/>
              </a:rPr>
              <a:t>About the BTAA Geospatial Information Network (BTAA-GIN).</a:t>
            </a:r>
            <a:r>
              <a:rPr b="0" i="0" lang="en-US" sz="1700" u="none" cap="none" strike="noStrike">
                <a:solidFill>
                  <a:schemeClr val="dk1"/>
                </a:solidFill>
                <a:latin typeface="Libre Franklin"/>
                <a:ea typeface="Libre Franklin"/>
                <a:cs typeface="Libre Franklin"/>
                <a:sym typeface="Libre Franklin"/>
              </a:rPr>
              <a:t> (n.d.). </a:t>
            </a:r>
            <a:r>
              <a:rPr b="0" i="0" lang="en-US" sz="1700" u="sng" cap="none" strike="noStrike">
                <a:solidFill>
                  <a:schemeClr val="dk1"/>
                </a:solidFill>
                <a:latin typeface="Libre Franklin"/>
                <a:ea typeface="Libre Franklin"/>
                <a:cs typeface="Libre Franklin"/>
                <a:sym typeface="Libre Franklin"/>
                <a:hlinkClick r:id="rId4">
                  <a:extLst>
                    <a:ext uri="{A12FA001-AC4F-418D-AE19-62706E023703}">
                      <ahyp:hlinkClr val="tx"/>
                    </a:ext>
                  </a:extLst>
                </a:hlinkClick>
              </a:rPr>
              <a:t>https://gin.btaa.org/about/about-us/</a:t>
            </a:r>
            <a:endParaRPr b="0" i="0" sz="1700" u="none" cap="none" strike="noStrike">
              <a:solidFill>
                <a:schemeClr val="dk1"/>
              </a:solidFill>
              <a:latin typeface="Libre Franklin"/>
              <a:ea typeface="Libre Franklin"/>
              <a:cs typeface="Libre Franklin"/>
              <a:sym typeface="Libre Franklin"/>
            </a:endParaRPr>
          </a:p>
        </p:txBody>
      </p:sp>
      <p:pic>
        <p:nvPicPr>
          <p:cNvPr id="100" name="Google Shape;100;g35a7c004cd4_0_0" title="BTAA-GIN Geoportal.jpg">
            <a:hlinkClick r:id="rId5"/>
          </p:cNvPr>
          <p:cNvPicPr preferRelativeResize="0"/>
          <p:nvPr/>
        </p:nvPicPr>
        <p:blipFill rotWithShape="1">
          <a:blip r:embed="rId6">
            <a:alphaModFix/>
          </a:blip>
          <a:srcRect b="0" l="0" r="0" t="0"/>
          <a:stretch/>
        </p:blipFill>
        <p:spPr>
          <a:xfrm>
            <a:off x="5325750" y="2152525"/>
            <a:ext cx="6790048" cy="33391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5"/>
          <p:cNvSpPr txBox="1"/>
          <p:nvPr>
            <p:ph type="title"/>
          </p:nvPr>
        </p:nvSpPr>
        <p:spPr>
          <a:xfrm>
            <a:off x="609600" y="83074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Libre Franklin Medium"/>
              <a:buNone/>
            </a:pPr>
            <a:r>
              <a:rPr lang="en-US" u="sng">
                <a:solidFill>
                  <a:schemeClr val="hlink"/>
                </a:solidFill>
                <a:hlinkClick r:id="rId3"/>
              </a:rPr>
              <a:t>BTAA Geoportal</a:t>
            </a:r>
            <a:endParaRPr/>
          </a:p>
        </p:txBody>
      </p:sp>
      <p:sp>
        <p:nvSpPr>
          <p:cNvPr id="107" name="Google Shape;107;p15"/>
          <p:cNvSpPr txBox="1"/>
          <p:nvPr>
            <p:ph idx="1" type="body"/>
          </p:nvPr>
        </p:nvSpPr>
        <p:spPr>
          <a:xfrm>
            <a:off x="609599" y="2111599"/>
            <a:ext cx="11268075" cy="4014564"/>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15000"/>
              </a:lnSpc>
              <a:spcBef>
                <a:spcPts val="0"/>
              </a:spcBef>
              <a:spcAft>
                <a:spcPts val="0"/>
              </a:spcAft>
              <a:buSzPts val="3200"/>
              <a:buChar char="●"/>
            </a:pPr>
            <a:r>
              <a:rPr lang="en-US">
                <a:solidFill>
                  <a:schemeClr val="dk1"/>
                </a:solidFill>
              </a:rPr>
              <a:t>Over 100,000 records</a:t>
            </a:r>
            <a:endParaRPr>
              <a:solidFill>
                <a:schemeClr val="dk1"/>
              </a:solidFill>
            </a:endParaRPr>
          </a:p>
          <a:p>
            <a:pPr indent="-285750" lvl="1" marL="742950" rtl="0" algn="l">
              <a:lnSpc>
                <a:spcPct val="115000"/>
              </a:lnSpc>
              <a:spcBef>
                <a:spcPts val="560"/>
              </a:spcBef>
              <a:spcAft>
                <a:spcPts val="0"/>
              </a:spcAft>
              <a:buSzPts val="2800"/>
              <a:buChar char="○"/>
            </a:pPr>
            <a:r>
              <a:rPr lang="en-US">
                <a:solidFill>
                  <a:schemeClr val="dk1"/>
                </a:solidFill>
              </a:rPr>
              <a:t>Geospatial Data: Primarily from member institutional states</a:t>
            </a:r>
            <a:endParaRPr>
              <a:solidFill>
                <a:schemeClr val="dk1"/>
              </a:solidFill>
            </a:endParaRPr>
          </a:p>
          <a:p>
            <a:pPr indent="-285750" lvl="1" marL="742950" rtl="0" algn="l">
              <a:lnSpc>
                <a:spcPct val="115000"/>
              </a:lnSpc>
              <a:spcBef>
                <a:spcPts val="560"/>
              </a:spcBef>
              <a:spcAft>
                <a:spcPts val="0"/>
              </a:spcAft>
              <a:buSzPts val="2800"/>
              <a:buChar char="○"/>
            </a:pPr>
            <a:r>
              <a:rPr lang="en-US">
                <a:solidFill>
                  <a:schemeClr val="dk1"/>
                </a:solidFill>
              </a:rPr>
              <a:t>Scanned maps: Primarily from library collections</a:t>
            </a:r>
            <a:endParaRPr>
              <a:solidFill>
                <a:schemeClr val="dk1"/>
              </a:solidFill>
            </a:endParaRPr>
          </a:p>
          <a:p>
            <a:pPr indent="-285750" lvl="1" marL="742950" rtl="0" algn="l">
              <a:lnSpc>
                <a:spcPct val="115000"/>
              </a:lnSpc>
              <a:spcBef>
                <a:spcPts val="560"/>
              </a:spcBef>
              <a:spcAft>
                <a:spcPts val="0"/>
              </a:spcAft>
              <a:buSzPts val="2800"/>
              <a:buChar char="○"/>
            </a:pPr>
            <a:r>
              <a:rPr lang="en-US">
                <a:solidFill>
                  <a:schemeClr val="dk1"/>
                </a:solidFill>
              </a:rPr>
              <a:t>Web services: From multiple organizations and levels of government</a:t>
            </a:r>
            <a:endParaRPr>
              <a:solidFill>
                <a:schemeClr val="dk1"/>
              </a:solidFill>
            </a:endParaRPr>
          </a:p>
          <a:p>
            <a:pPr indent="-342900" lvl="0" marL="342900" rtl="0" algn="l">
              <a:lnSpc>
                <a:spcPct val="115000"/>
              </a:lnSpc>
              <a:spcBef>
                <a:spcPts val="640"/>
              </a:spcBef>
              <a:spcAft>
                <a:spcPts val="0"/>
              </a:spcAft>
              <a:buSzPts val="3200"/>
              <a:buChar char="●"/>
            </a:pPr>
            <a:r>
              <a:rPr lang="en-US">
                <a:solidFill>
                  <a:schemeClr val="dk1"/>
                </a:solidFill>
              </a:rPr>
              <a:t>Built on </a:t>
            </a:r>
            <a:r>
              <a:rPr lang="en-US" u="sng">
                <a:solidFill>
                  <a:schemeClr val="dk1"/>
                </a:solidFill>
                <a:hlinkClick r:id="rId4">
                  <a:extLst>
                    <a:ext uri="{A12FA001-AC4F-418D-AE19-62706E023703}">
                      <ahyp:hlinkClr val="tx"/>
                    </a:ext>
                  </a:extLst>
                </a:hlinkClick>
              </a:rPr>
              <a:t>Geoblacklight</a:t>
            </a:r>
            <a:endParaRPr>
              <a:solidFill>
                <a:schemeClr val="dk1"/>
              </a:solidFill>
            </a:endParaRPr>
          </a:p>
          <a:p>
            <a:pPr indent="-342900" lvl="0" marL="342900" rtl="0" algn="l">
              <a:lnSpc>
                <a:spcPct val="115000"/>
              </a:lnSpc>
              <a:spcBef>
                <a:spcPts val="640"/>
              </a:spcBef>
              <a:spcAft>
                <a:spcPts val="0"/>
              </a:spcAft>
              <a:buSzPts val="3200"/>
              <a:buChar char="●"/>
            </a:pPr>
            <a:r>
              <a:rPr lang="en-US">
                <a:solidFill>
                  <a:schemeClr val="dk1"/>
                </a:solidFill>
              </a:rPr>
              <a:t>Aggregated metadata records</a:t>
            </a:r>
            <a:endParaRPr>
              <a:solidFill>
                <a:schemeClr val="dk1"/>
              </a:solidFill>
            </a:endParaRPr>
          </a:p>
          <a:p>
            <a:pPr indent="-342900" lvl="0" marL="342900" rtl="0" algn="l">
              <a:lnSpc>
                <a:spcPct val="115000"/>
              </a:lnSpc>
              <a:spcBef>
                <a:spcPts val="640"/>
              </a:spcBef>
              <a:spcAft>
                <a:spcPts val="1600"/>
              </a:spcAft>
              <a:buSzPts val="3200"/>
              <a:buChar char="●"/>
            </a:pPr>
            <a:r>
              <a:rPr lang="en-US">
                <a:solidFill>
                  <a:schemeClr val="dk1"/>
                </a:solidFill>
              </a:rPr>
              <a:t>Searching by place, resource type, keywords, etc.</a:t>
            </a:r>
            <a:endParaRPr>
              <a:solidFill>
                <a:schemeClr val="dk1"/>
              </a:solidFill>
            </a:endParaRPr>
          </a:p>
        </p:txBody>
      </p:sp>
      <p:sp>
        <p:nvSpPr>
          <p:cNvPr id="108" name="Google Shape;108;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solidFill>
                  <a:schemeClr val="dk2"/>
                </a:solidFill>
              </a:rPr>
              <a:t>‹#›</a:t>
            </a:fld>
            <a:endParaRPr>
              <a:solidFill>
                <a:schemeClr val="dk2"/>
              </a:solidFill>
            </a:endParaRPr>
          </a:p>
        </p:txBody>
      </p:sp>
      <p:sp>
        <p:nvSpPr>
          <p:cNvPr id="109" name="Google Shape;109;p15"/>
          <p:cNvSpPr txBox="1"/>
          <p:nvPr/>
        </p:nvSpPr>
        <p:spPr>
          <a:xfrm>
            <a:off x="147635" y="6488668"/>
            <a:ext cx="1089183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Libre Franklin"/>
                <a:ea typeface="Libre Franklin"/>
                <a:cs typeface="Libre Franklin"/>
                <a:sym typeface="Libre Franklin"/>
              </a:rPr>
              <a:t>About the BTAA Geoportal. </a:t>
            </a:r>
            <a:r>
              <a:rPr b="0" i="0" lang="en-US" sz="1800" u="none" cap="none" strike="noStrike">
                <a:solidFill>
                  <a:schemeClr val="dk1"/>
                </a:solidFill>
                <a:latin typeface="Libre Franklin"/>
                <a:ea typeface="Libre Franklin"/>
                <a:cs typeface="Libre Franklin"/>
                <a:sym typeface="Libre Franklin"/>
              </a:rPr>
              <a:t>(n.d.). https://gin.btaa.org/technology/geoportal/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2"/>
          <p:cNvSpPr txBox="1"/>
          <p:nvPr>
            <p:ph type="title"/>
          </p:nvPr>
        </p:nvSpPr>
        <p:spPr>
          <a:xfrm>
            <a:off x="609600" y="83074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Libre Franklin Medium"/>
              <a:buNone/>
            </a:pPr>
            <a:r>
              <a:rPr lang="en-US"/>
              <a:t>BTAA-GIN Metadata Overview</a:t>
            </a:r>
            <a:endParaRPr/>
          </a:p>
        </p:txBody>
      </p:sp>
      <p:grpSp>
        <p:nvGrpSpPr>
          <p:cNvPr id="116" name="Google Shape;116;p12"/>
          <p:cNvGrpSpPr/>
          <p:nvPr/>
        </p:nvGrpSpPr>
        <p:grpSpPr>
          <a:xfrm>
            <a:off x="726408" y="2152650"/>
            <a:ext cx="10739183" cy="2103661"/>
            <a:chOff x="116808" y="955451"/>
            <a:chExt cx="10739183" cy="2103661"/>
          </a:xfrm>
        </p:grpSpPr>
        <p:sp>
          <p:nvSpPr>
            <p:cNvPr id="117" name="Google Shape;117;p12"/>
            <p:cNvSpPr/>
            <p:nvPr/>
          </p:nvSpPr>
          <p:spPr>
            <a:xfrm>
              <a:off x="769466" y="955451"/>
              <a:ext cx="1067985" cy="106798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2"/>
            <p:cNvSpPr/>
            <p:nvPr/>
          </p:nvSpPr>
          <p:spPr>
            <a:xfrm>
              <a:off x="116808" y="2339112"/>
              <a:ext cx="23733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2"/>
            <p:cNvSpPr txBox="1"/>
            <p:nvPr/>
          </p:nvSpPr>
          <p:spPr>
            <a:xfrm>
              <a:off x="116808" y="2339112"/>
              <a:ext cx="2373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Libre Franklin"/>
                <a:buNone/>
              </a:pPr>
              <a:r>
                <a:rPr b="0" i="0" lang="en-US" sz="1300" u="none" cap="none" strike="noStrike">
                  <a:solidFill>
                    <a:schemeClr val="dk1"/>
                  </a:solidFill>
                  <a:latin typeface="Libre Franklin"/>
                  <a:ea typeface="Libre Franklin"/>
                  <a:cs typeface="Libre Franklin"/>
                  <a:sym typeface="Libre Franklin"/>
                </a:rPr>
                <a:t>Identify geospatial resource</a:t>
              </a:r>
              <a:endParaRPr b="0" i="0" sz="1400" u="none" cap="none" strike="noStrike">
                <a:solidFill>
                  <a:srgbClr val="000000"/>
                </a:solidFill>
                <a:latin typeface="Arial"/>
                <a:ea typeface="Arial"/>
                <a:cs typeface="Arial"/>
                <a:sym typeface="Arial"/>
              </a:endParaRPr>
            </a:p>
          </p:txBody>
        </p:sp>
        <p:sp>
          <p:nvSpPr>
            <p:cNvPr id="120" name="Google Shape;120;p12"/>
            <p:cNvSpPr/>
            <p:nvPr/>
          </p:nvSpPr>
          <p:spPr>
            <a:xfrm>
              <a:off x="3558093" y="955451"/>
              <a:ext cx="1067985" cy="106798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2"/>
            <p:cNvSpPr/>
            <p:nvPr/>
          </p:nvSpPr>
          <p:spPr>
            <a:xfrm>
              <a:off x="2905436" y="2339112"/>
              <a:ext cx="23733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2"/>
            <p:cNvSpPr txBox="1"/>
            <p:nvPr/>
          </p:nvSpPr>
          <p:spPr>
            <a:xfrm>
              <a:off x="2905436" y="2339112"/>
              <a:ext cx="2373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Libre Franklin"/>
                <a:buNone/>
              </a:pPr>
              <a:r>
                <a:rPr b="0" i="0" lang="en-US" sz="1300" u="none" cap="none" strike="noStrike">
                  <a:solidFill>
                    <a:schemeClr val="dk1"/>
                  </a:solidFill>
                  <a:latin typeface="Libre Franklin"/>
                  <a:ea typeface="Libre Franklin"/>
                  <a:cs typeface="Libre Franklin"/>
                  <a:sym typeface="Libre Franklin"/>
                </a:rPr>
                <a:t>Data Curator (U of Minnesota) obtains metadata: harvesting from APIs, from websites, and/or spreadsheets</a:t>
              </a:r>
              <a:endParaRPr b="0" i="0" sz="1400" u="none" cap="none" strike="noStrike">
                <a:solidFill>
                  <a:srgbClr val="000000"/>
                </a:solidFill>
                <a:latin typeface="Arial"/>
                <a:ea typeface="Arial"/>
                <a:cs typeface="Arial"/>
                <a:sym typeface="Arial"/>
              </a:endParaRPr>
            </a:p>
          </p:txBody>
        </p:sp>
        <p:sp>
          <p:nvSpPr>
            <p:cNvPr id="123" name="Google Shape;123;p12"/>
            <p:cNvSpPr/>
            <p:nvPr/>
          </p:nvSpPr>
          <p:spPr>
            <a:xfrm>
              <a:off x="6346721" y="955451"/>
              <a:ext cx="1067985" cy="106798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2"/>
            <p:cNvSpPr/>
            <p:nvPr/>
          </p:nvSpPr>
          <p:spPr>
            <a:xfrm>
              <a:off x="5694063" y="2339112"/>
              <a:ext cx="23733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2"/>
            <p:cNvSpPr txBox="1"/>
            <p:nvPr/>
          </p:nvSpPr>
          <p:spPr>
            <a:xfrm>
              <a:off x="5694063" y="2339112"/>
              <a:ext cx="2373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Libre Franklin"/>
                <a:buNone/>
              </a:pPr>
              <a:r>
                <a:rPr b="0" i="0" lang="en-US" sz="1300" u="none" cap="none" strike="noStrike">
                  <a:solidFill>
                    <a:schemeClr val="dk1"/>
                  </a:solidFill>
                  <a:latin typeface="Libre Franklin"/>
                  <a:ea typeface="Libre Franklin"/>
                  <a:cs typeface="Libre Franklin"/>
                  <a:sym typeface="Libre Franklin"/>
                </a:rPr>
                <a:t>Metadata processing: use of crosswalking to map metadata format with Geoportal’s schema, editing and validation</a:t>
              </a:r>
              <a:endParaRPr b="0" i="0" sz="1400" u="none" cap="none" strike="noStrike">
                <a:solidFill>
                  <a:srgbClr val="000000"/>
                </a:solidFill>
                <a:latin typeface="Arial"/>
                <a:ea typeface="Arial"/>
                <a:cs typeface="Arial"/>
                <a:sym typeface="Arial"/>
              </a:endParaRPr>
            </a:p>
          </p:txBody>
        </p:sp>
        <p:sp>
          <p:nvSpPr>
            <p:cNvPr id="126" name="Google Shape;126;p12"/>
            <p:cNvSpPr/>
            <p:nvPr/>
          </p:nvSpPr>
          <p:spPr>
            <a:xfrm>
              <a:off x="9135348" y="955451"/>
              <a:ext cx="1067985" cy="106798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2"/>
            <p:cNvSpPr/>
            <p:nvPr/>
          </p:nvSpPr>
          <p:spPr>
            <a:xfrm>
              <a:off x="8482691" y="2339112"/>
              <a:ext cx="237330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2"/>
            <p:cNvSpPr txBox="1"/>
            <p:nvPr/>
          </p:nvSpPr>
          <p:spPr>
            <a:xfrm>
              <a:off x="8482691" y="2339112"/>
              <a:ext cx="237330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Libre Franklin"/>
                <a:buNone/>
              </a:pPr>
              <a:r>
                <a:rPr b="0" i="0" lang="en-US" sz="1300" u="none" cap="none" strike="noStrike">
                  <a:solidFill>
                    <a:schemeClr val="dk1"/>
                  </a:solidFill>
                  <a:latin typeface="Libre Franklin"/>
                  <a:ea typeface="Libre Franklin"/>
                  <a:cs typeface="Libre Franklin"/>
                  <a:sym typeface="Libre Franklin"/>
                </a:rPr>
                <a:t>Ingestion into the Geoportal for search and discovery</a:t>
              </a:r>
              <a:endParaRPr b="0" i="0" sz="1400" u="none" cap="none" strike="noStrike">
                <a:solidFill>
                  <a:srgbClr val="000000"/>
                </a:solidFill>
                <a:latin typeface="Arial"/>
                <a:ea typeface="Arial"/>
                <a:cs typeface="Arial"/>
                <a:sym typeface="Arial"/>
              </a:endParaRPr>
            </a:p>
          </p:txBody>
        </p:sp>
      </p:grpSp>
      <p:sp>
        <p:nvSpPr>
          <p:cNvPr id="129" name="Google Shape;129;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solidFill>
                  <a:schemeClr val="dk2"/>
                </a:solidFill>
              </a:rPr>
              <a:t>‹#›</a:t>
            </a:fld>
            <a:endParaRPr>
              <a:solidFill>
                <a:schemeClr val="dk2"/>
              </a:solidFill>
            </a:endParaRPr>
          </a:p>
        </p:txBody>
      </p:sp>
      <p:sp>
        <p:nvSpPr>
          <p:cNvPr id="130" name="Google Shape;130;p12"/>
          <p:cNvSpPr txBox="1"/>
          <p:nvPr/>
        </p:nvSpPr>
        <p:spPr>
          <a:xfrm>
            <a:off x="1302700" y="4746725"/>
            <a:ext cx="997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7"/>
              </a:rPr>
              <a:t>https://docs.google.com/document/d/11pwm_G7OlaPsJ65ADHgrqB4UleGzF0r7e7wBKPgv_-4/edit?tab=t.0</a:t>
            </a: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6"/>
          <p:cNvSpPr txBox="1"/>
          <p:nvPr>
            <p:ph type="title"/>
          </p:nvPr>
        </p:nvSpPr>
        <p:spPr>
          <a:xfrm>
            <a:off x="609600" y="29734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Libre Franklin Medium"/>
              <a:buNone/>
            </a:pPr>
            <a:r>
              <a:rPr lang="en-US"/>
              <a:t>Search Strategies</a:t>
            </a:r>
            <a:endParaRPr/>
          </a:p>
        </p:txBody>
      </p:sp>
      <p:sp>
        <p:nvSpPr>
          <p:cNvPr id="137" name="Google Shape;137;p16"/>
          <p:cNvSpPr txBox="1"/>
          <p:nvPr>
            <p:ph idx="1" type="body"/>
          </p:nvPr>
        </p:nvSpPr>
        <p:spPr>
          <a:xfrm>
            <a:off x="152400" y="1654399"/>
            <a:ext cx="10972800" cy="4014600"/>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0"/>
              </a:spcBef>
              <a:spcAft>
                <a:spcPts val="0"/>
              </a:spcAft>
              <a:buClr>
                <a:schemeClr val="dk1"/>
              </a:buClr>
              <a:buSzPts val="3200"/>
              <a:buChar char="●"/>
            </a:pPr>
            <a:r>
              <a:rPr lang="en-US"/>
              <a:t>Text</a:t>
            </a:r>
            <a:endParaRPr/>
          </a:p>
          <a:p>
            <a:pPr indent="-285750" lvl="1" marL="742950" rtl="0" algn="l">
              <a:lnSpc>
                <a:spcPct val="115000"/>
              </a:lnSpc>
              <a:spcBef>
                <a:spcPts val="0"/>
              </a:spcBef>
              <a:spcAft>
                <a:spcPts val="0"/>
              </a:spcAft>
              <a:buSzPts val="1800"/>
              <a:buChar char="o"/>
            </a:pPr>
            <a:r>
              <a:rPr lang="en-US"/>
              <a:t>Wildcards (?, *)</a:t>
            </a:r>
            <a:endParaRPr/>
          </a:p>
          <a:p>
            <a:pPr indent="-285750" lvl="1" marL="742950" rtl="0" algn="l">
              <a:lnSpc>
                <a:spcPct val="115000"/>
              </a:lnSpc>
              <a:spcBef>
                <a:spcPts val="0"/>
              </a:spcBef>
              <a:spcAft>
                <a:spcPts val="0"/>
              </a:spcAft>
              <a:buSzPts val="1800"/>
              <a:buChar char="o"/>
            </a:pPr>
            <a:r>
              <a:rPr lang="en-US"/>
              <a:t>Advanced</a:t>
            </a:r>
            <a:endParaRPr/>
          </a:p>
          <a:p>
            <a:pPr indent="-342900" lvl="0" marL="342900" rtl="0" algn="l">
              <a:lnSpc>
                <a:spcPct val="115000"/>
              </a:lnSpc>
              <a:spcBef>
                <a:spcPts val="640"/>
              </a:spcBef>
              <a:spcAft>
                <a:spcPts val="0"/>
              </a:spcAft>
              <a:buClr>
                <a:schemeClr val="dk1"/>
              </a:buClr>
              <a:buSzPts val="3200"/>
              <a:buChar char="●"/>
            </a:pPr>
            <a:r>
              <a:rPr lang="en-US"/>
              <a:t>Facets</a:t>
            </a:r>
            <a:endParaRPr/>
          </a:p>
          <a:p>
            <a:pPr indent="-342900" lvl="0" marL="342900" rtl="0" algn="l">
              <a:lnSpc>
                <a:spcPct val="115000"/>
              </a:lnSpc>
              <a:spcBef>
                <a:spcPts val="640"/>
              </a:spcBef>
              <a:spcAft>
                <a:spcPts val="1600"/>
              </a:spcAft>
              <a:buClr>
                <a:schemeClr val="dk1"/>
              </a:buClr>
              <a:buSzPts val="3200"/>
              <a:buChar char="●"/>
            </a:pPr>
            <a:r>
              <a:rPr lang="en-US"/>
              <a:t>Map Search</a:t>
            </a:r>
            <a:endParaRPr/>
          </a:p>
        </p:txBody>
      </p:sp>
      <p:sp>
        <p:nvSpPr>
          <p:cNvPr id="138" name="Google Shape;138;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solidFill>
                  <a:schemeClr val="dk2"/>
                </a:solidFill>
              </a:rPr>
              <a:t>‹#›</a:t>
            </a:fld>
            <a:endParaRPr>
              <a:solidFill>
                <a:schemeClr val="dk2"/>
              </a:solidFill>
            </a:endParaRPr>
          </a:p>
        </p:txBody>
      </p:sp>
      <p:sp>
        <p:nvSpPr>
          <p:cNvPr id="139" name="Google Shape;139;p16"/>
          <p:cNvSpPr txBox="1"/>
          <p:nvPr/>
        </p:nvSpPr>
        <p:spPr>
          <a:xfrm>
            <a:off x="0" y="6488668"/>
            <a:ext cx="1035948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Libre Franklin"/>
                <a:ea typeface="Libre Franklin"/>
                <a:cs typeface="Libre Franklin"/>
                <a:sym typeface="Libre Franklin"/>
              </a:rPr>
              <a:t>BTAA Geoportal search strategies. </a:t>
            </a:r>
            <a:r>
              <a:rPr b="0" i="0" lang="en-US" sz="1800" u="none" cap="none" strike="noStrike">
                <a:solidFill>
                  <a:schemeClr val="dk1"/>
                </a:solidFill>
                <a:latin typeface="Libre Franklin"/>
                <a:ea typeface="Libre Franklin"/>
                <a:cs typeface="Libre Franklin"/>
                <a:sym typeface="Libre Franklin"/>
              </a:rPr>
              <a:t>(n.d). https://gin.btaa.org/guides/search-strategies/</a:t>
            </a:r>
            <a:endParaRPr b="0" i="0" sz="1400" u="none" cap="none" strike="noStrike">
              <a:solidFill>
                <a:srgbClr val="000000"/>
              </a:solidFill>
              <a:latin typeface="Arial"/>
              <a:ea typeface="Arial"/>
              <a:cs typeface="Arial"/>
              <a:sym typeface="Arial"/>
            </a:endParaRPr>
          </a:p>
        </p:txBody>
      </p:sp>
      <p:pic>
        <p:nvPicPr>
          <p:cNvPr id="140" name="Google Shape;140;p16">
            <a:hlinkClick r:id="rId3"/>
          </p:cNvPr>
          <p:cNvPicPr preferRelativeResize="0"/>
          <p:nvPr/>
        </p:nvPicPr>
        <p:blipFill rotWithShape="1">
          <a:blip r:embed="rId4">
            <a:alphaModFix/>
          </a:blip>
          <a:srcRect b="7417" l="0" r="0" t="10897"/>
          <a:stretch/>
        </p:blipFill>
        <p:spPr>
          <a:xfrm>
            <a:off x="3099800" y="1440350"/>
            <a:ext cx="8482600" cy="46022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5a7c004cd4_0_20"/>
          <p:cNvSpPr txBox="1"/>
          <p:nvPr>
            <p:ph type="title"/>
          </p:nvPr>
        </p:nvSpPr>
        <p:spPr>
          <a:xfrm>
            <a:off x="609600" y="297348"/>
            <a:ext cx="109728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How do you find the BTAA-GIN Geoportal?</a:t>
            </a:r>
            <a:endParaRPr/>
          </a:p>
        </p:txBody>
      </p:sp>
      <p:sp>
        <p:nvSpPr>
          <p:cNvPr id="147" name="Google Shape;147;g35a7c004cd4_0_20"/>
          <p:cNvSpPr txBox="1"/>
          <p:nvPr>
            <p:ph idx="1" type="body"/>
          </p:nvPr>
        </p:nvSpPr>
        <p:spPr>
          <a:xfrm>
            <a:off x="609600" y="1349600"/>
            <a:ext cx="10972800" cy="907200"/>
          </a:xfrm>
          <a:prstGeom prst="rect">
            <a:avLst/>
          </a:prstGeom>
          <a:noFill/>
          <a:ln>
            <a:noFill/>
          </a:ln>
        </p:spPr>
        <p:txBody>
          <a:bodyPr anchorCtr="0" anchor="t" bIns="45700" lIns="91425" spcFirstLastPara="1" rIns="91425" wrap="square" tIns="45700">
            <a:noAutofit/>
          </a:bodyPr>
          <a:lstStyle/>
          <a:p>
            <a:pPr indent="-344805" lvl="0" marL="457200" rtl="0" algn="l">
              <a:lnSpc>
                <a:spcPct val="95000"/>
              </a:lnSpc>
              <a:spcBef>
                <a:spcPts val="360"/>
              </a:spcBef>
              <a:spcAft>
                <a:spcPts val="0"/>
              </a:spcAft>
              <a:buSzPts val="1830"/>
              <a:buChar char="●"/>
            </a:pPr>
            <a:r>
              <a:rPr lang="en-US" sz="2340"/>
              <a:t>UW Libraries Geospatial Resources Guide: </a:t>
            </a:r>
            <a:r>
              <a:rPr lang="en-US" sz="2340" u="sng">
                <a:solidFill>
                  <a:schemeClr val="hlink"/>
                </a:solidFill>
                <a:hlinkClick r:id="rId3"/>
              </a:rPr>
              <a:t>https://guides.lib.uw.edu/research/gis/home</a:t>
            </a:r>
            <a:r>
              <a:rPr lang="en-US" sz="2340"/>
              <a:t> </a:t>
            </a:r>
            <a:endParaRPr sz="2340"/>
          </a:p>
          <a:p>
            <a:pPr indent="0" lvl="0" marL="0" rtl="0" algn="l">
              <a:lnSpc>
                <a:spcPct val="95000"/>
              </a:lnSpc>
              <a:spcBef>
                <a:spcPts val="1600"/>
              </a:spcBef>
              <a:spcAft>
                <a:spcPts val="1600"/>
              </a:spcAft>
              <a:buSzPts val="935"/>
              <a:buNone/>
            </a:pPr>
            <a:r>
              <a:t/>
            </a:r>
            <a:endParaRPr sz="2040"/>
          </a:p>
        </p:txBody>
      </p:sp>
      <p:sp>
        <p:nvSpPr>
          <p:cNvPr id="148" name="Google Shape;148;g35a7c004cd4_0_20"/>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t>‹#›</a:t>
            </a:fld>
            <a:endParaRPr/>
          </a:p>
        </p:txBody>
      </p:sp>
      <p:pic>
        <p:nvPicPr>
          <p:cNvPr id="149" name="Google Shape;149;g35a7c004cd4_0_20" title="GIS UW Guide GIN.jpg"/>
          <p:cNvPicPr preferRelativeResize="0"/>
          <p:nvPr/>
        </p:nvPicPr>
        <p:blipFill rotWithShape="1">
          <a:blip r:embed="rId4">
            <a:alphaModFix/>
          </a:blip>
          <a:srcRect b="0" l="0" r="0" t="0"/>
          <a:stretch/>
        </p:blipFill>
        <p:spPr>
          <a:xfrm>
            <a:off x="4581875" y="2103550"/>
            <a:ext cx="7572019" cy="3992451"/>
          </a:xfrm>
          <a:prstGeom prst="rect">
            <a:avLst/>
          </a:prstGeom>
          <a:noFill/>
          <a:ln>
            <a:noFill/>
          </a:ln>
        </p:spPr>
      </p:pic>
      <p:sp>
        <p:nvSpPr>
          <p:cNvPr id="150" name="Google Shape;150;g35a7c004cd4_0_20"/>
          <p:cNvSpPr txBox="1"/>
          <p:nvPr/>
        </p:nvSpPr>
        <p:spPr>
          <a:xfrm>
            <a:off x="609600" y="2819400"/>
            <a:ext cx="4152600" cy="5541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360"/>
              </a:spcBef>
              <a:spcAft>
                <a:spcPts val="0"/>
              </a:spcAft>
              <a:buClr>
                <a:schemeClr val="dk1"/>
              </a:buClr>
              <a:buSzPts val="1800"/>
              <a:buFont typeface="Arial"/>
              <a:buChar char="●"/>
            </a:pPr>
            <a:r>
              <a:rPr b="0" i="0" lang="en-US" sz="2400" u="sng" cap="none" strike="noStrike">
                <a:solidFill>
                  <a:schemeClr val="accent5"/>
                </a:solidFill>
                <a:latin typeface="Arial"/>
                <a:ea typeface="Arial"/>
                <a:cs typeface="Arial"/>
                <a:sym typeface="Arial"/>
                <a:hlinkClick r:id="rId5">
                  <a:extLst>
                    <a:ext uri="{A12FA001-AC4F-418D-AE19-62706E023703}">
                      <ahyp:hlinkClr val="tx"/>
                    </a:ext>
                  </a:extLst>
                </a:hlinkClick>
              </a:rPr>
              <a:t>https://geo.btaa.org/</a:t>
            </a:r>
            <a:r>
              <a:rPr b="0" i="0" lang="en-US" sz="2400" u="none" cap="none" strike="noStrike">
                <a:solidFill>
                  <a:schemeClr val="dk2"/>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000000"/>
              </a:buClr>
              <a:buSzPts val="1300"/>
              <a:buFont typeface="Arial"/>
              <a:buNone/>
            </a:pPr>
            <a:fld id="{00000000-1234-1234-1234-123412341234}" type="slidenum">
              <a:rPr lang="en-US">
                <a:solidFill>
                  <a:schemeClr val="dk2"/>
                </a:solidFill>
              </a:rPr>
              <a:t>‹#›</a:t>
            </a:fld>
            <a:endParaRPr>
              <a:solidFill>
                <a:schemeClr val="dk2"/>
              </a:solidFill>
            </a:endParaRPr>
          </a:p>
        </p:txBody>
      </p:sp>
      <p:sp>
        <p:nvSpPr>
          <p:cNvPr id="157" name="Google Shape;157;p31"/>
          <p:cNvSpPr txBox="1"/>
          <p:nvPr/>
        </p:nvSpPr>
        <p:spPr>
          <a:xfrm>
            <a:off x="952500" y="3467100"/>
            <a:ext cx="10085400" cy="214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chemeClr val="dk2"/>
                </a:solidFill>
                <a:latin typeface="Arial"/>
                <a:ea typeface="Arial"/>
                <a:cs typeface="Arial"/>
                <a:sym typeface="Arial"/>
              </a:rPr>
              <a:t>Matt Parsons</a:t>
            </a:r>
            <a:endParaRPr b="0" i="0" sz="2500" u="none" cap="none" strike="noStrike">
              <a:solidFill>
                <a:schemeClr val="dk2"/>
              </a:solidFill>
              <a:latin typeface="Arial"/>
              <a:ea typeface="Arial"/>
              <a:cs typeface="Arial"/>
              <a:sym typeface="Arial"/>
            </a:endParaRPr>
          </a:p>
          <a:p>
            <a:pPr indent="0" lvl="0" marL="0" marR="0" rtl="0" algn="ctr">
              <a:lnSpc>
                <a:spcPct val="100000"/>
              </a:lnSpc>
              <a:spcBef>
                <a:spcPts val="496"/>
              </a:spcBef>
              <a:spcAft>
                <a:spcPts val="0"/>
              </a:spcAft>
              <a:buClr>
                <a:srgbClr val="000000"/>
              </a:buClr>
              <a:buSzPts val="2500"/>
              <a:buFont typeface="Arial"/>
              <a:buNone/>
            </a:pPr>
            <a:r>
              <a:rPr b="0" i="0" lang="en-US" sz="2500" u="none" cap="none" strike="noStrike">
                <a:solidFill>
                  <a:schemeClr val="dk2"/>
                </a:solidFill>
                <a:latin typeface="Arial"/>
                <a:ea typeface="Arial"/>
                <a:cs typeface="Arial"/>
                <a:sym typeface="Arial"/>
              </a:rPr>
              <a:t>Geospatial Data and Maps Librarian</a:t>
            </a:r>
            <a:endParaRPr b="0" i="0" sz="2500" u="none" cap="none" strike="noStrike">
              <a:solidFill>
                <a:schemeClr val="dk2"/>
              </a:solidFill>
              <a:latin typeface="Arial"/>
              <a:ea typeface="Arial"/>
              <a:cs typeface="Arial"/>
              <a:sym typeface="Arial"/>
            </a:endParaRPr>
          </a:p>
          <a:p>
            <a:pPr indent="0" lvl="0" marL="0" marR="0" rtl="0" algn="ctr">
              <a:lnSpc>
                <a:spcPct val="100000"/>
              </a:lnSpc>
              <a:spcBef>
                <a:spcPts val="496"/>
              </a:spcBef>
              <a:spcAft>
                <a:spcPts val="0"/>
              </a:spcAft>
              <a:buClr>
                <a:srgbClr val="000000"/>
              </a:buClr>
              <a:buSzPts val="2500"/>
              <a:buFont typeface="Arial"/>
              <a:buNone/>
            </a:pPr>
            <a:r>
              <a:rPr b="0" i="0" lang="en-US" sz="2500" u="sng" cap="none" strike="noStrike">
                <a:solidFill>
                  <a:schemeClr val="accent5"/>
                </a:solidFill>
                <a:latin typeface="Arial"/>
                <a:ea typeface="Arial"/>
                <a:cs typeface="Arial"/>
                <a:sym typeface="Arial"/>
                <a:hlinkClick r:id="rId3">
                  <a:extLst>
                    <a:ext uri="{A12FA001-AC4F-418D-AE19-62706E023703}">
                      <ahyp:hlinkClr val="tx"/>
                    </a:ext>
                  </a:extLst>
                </a:hlinkClick>
              </a:rPr>
              <a:t>parsonsm@uw.edu</a:t>
            </a:r>
            <a:r>
              <a:rPr b="0" i="0" lang="en-US" sz="2500" u="none" cap="none" strike="noStrike">
                <a:solidFill>
                  <a:schemeClr val="dk2"/>
                </a:solidFill>
                <a:latin typeface="Arial"/>
                <a:ea typeface="Arial"/>
                <a:cs typeface="Arial"/>
                <a:sym typeface="Arial"/>
              </a:rPr>
              <a:t> </a:t>
            </a:r>
            <a:endParaRPr b="0" i="0" sz="2500" u="none" cap="none" strike="noStrike">
              <a:solidFill>
                <a:schemeClr val="dk2"/>
              </a:solidFill>
              <a:latin typeface="Arial"/>
              <a:ea typeface="Arial"/>
              <a:cs typeface="Arial"/>
              <a:sym typeface="Arial"/>
            </a:endParaRPr>
          </a:p>
          <a:p>
            <a:pPr indent="0" lvl="0" marL="0" marR="0" rtl="0" algn="ctr">
              <a:lnSpc>
                <a:spcPct val="100000"/>
              </a:lnSpc>
              <a:spcBef>
                <a:spcPts val="496"/>
              </a:spcBef>
              <a:spcAft>
                <a:spcPts val="0"/>
              </a:spcAft>
              <a:buClr>
                <a:srgbClr val="000000"/>
              </a:buClr>
              <a:buSzPts val="2500"/>
              <a:buFont typeface="Arial"/>
              <a:buNone/>
            </a:pPr>
            <a:r>
              <a:rPr b="0" i="0" lang="en-US" sz="2500" u="none" cap="none" strike="noStrike">
                <a:solidFill>
                  <a:schemeClr val="dk2"/>
                </a:solidFill>
                <a:latin typeface="Arial"/>
                <a:ea typeface="Arial"/>
                <a:cs typeface="Arial"/>
                <a:sym typeface="Arial"/>
              </a:rPr>
              <a:t>University of Washington Libraries</a:t>
            </a:r>
            <a:r>
              <a:rPr b="0" i="0" lang="en-US" sz="4000" u="none" cap="none" strike="noStrike">
                <a:solidFill>
                  <a:schemeClr val="dk2"/>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158" name="Google Shape;158;p31"/>
          <p:cNvSpPr txBox="1"/>
          <p:nvPr/>
        </p:nvSpPr>
        <p:spPr>
          <a:xfrm>
            <a:off x="2563625" y="1719600"/>
            <a:ext cx="7003500" cy="154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500"/>
              <a:buFont typeface="Arial"/>
              <a:buNone/>
            </a:pPr>
            <a:r>
              <a:rPr b="1" i="0" lang="en-US" sz="5500" u="none" cap="none" strike="noStrike">
                <a:solidFill>
                  <a:schemeClr val="dk2"/>
                </a:solidFill>
                <a:latin typeface="Arial"/>
                <a:ea typeface="Arial"/>
                <a:cs typeface="Arial"/>
                <a:sym typeface="Arial"/>
              </a:rPr>
              <a:t>Thank you!</a:t>
            </a:r>
            <a:endParaRPr b="1" i="0" sz="5500" u="none" cap="none" strike="noStrike">
              <a:solidFill>
                <a:schemeClr val="dk2"/>
              </a:solidFill>
              <a:latin typeface="Arial"/>
              <a:ea typeface="Arial"/>
              <a:cs typeface="Arial"/>
              <a:sym typeface="Arial"/>
            </a:endParaRPr>
          </a:p>
        </p:txBody>
      </p:sp>
      <p:sp>
        <p:nvSpPr>
          <p:cNvPr id="159" name="Google Shape;159;p31"/>
          <p:cNvSpPr txBox="1"/>
          <p:nvPr/>
        </p:nvSpPr>
        <p:spPr>
          <a:xfrm>
            <a:off x="1063100" y="5816700"/>
            <a:ext cx="9922200" cy="780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0" i="0" lang="en-US" sz="1250" u="none" cap="none" strike="noStrike">
                <a:solidFill>
                  <a:schemeClr val="dk1"/>
                </a:solidFill>
                <a:latin typeface="Arial"/>
                <a:ea typeface="Arial"/>
                <a:cs typeface="Arial"/>
                <a:sym typeface="Arial"/>
              </a:rPr>
              <a:t>*Special thanks to Tara L. Anthony Geographic Information Systems (GIS) Specialist at the Donald W. Hamer Center for Maps and Geospatial Information, Pennsylvania State University, for allowing me to use and adapt her slide deck for this presentation.</a:t>
            </a:r>
            <a:endParaRPr b="0" i="0" sz="125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2400"/>
              <a:buFont typeface="Arial"/>
              <a:buNone/>
            </a:pPr>
            <a:r>
              <a:t/>
            </a:r>
            <a:endParaRPr b="0" i="0" sz="2400" u="none" cap="none" strike="noStrik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2020-04-13T21:04:22Z</dcterms:created>
  <dc:creator>Anthony, Tara Louise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0x010100B0F81DDC5B52CF46B724527FB39E7FA9</vt:lpwstr>
  </property>
  <property fmtid="{D5CDD505-2E9C-101B-9397-08002B2CF9AE}" pid="3" name="MediaServiceImageTags">
    <vt:lpwstr/>
  </property>
</Properties>
</file>