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48" r:id="rId3"/>
    <p:sldMasterId id="2147483657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y="6858000" cx="12192000"/>
  <p:notesSz cx="6858000" cy="9144000"/>
  <p:embeddedFontLst>
    <p:embeddedFont>
      <p:font typeface="Play"/>
      <p:regular r:id="rId16"/>
      <p:bold r:id="rId17"/>
    </p:embeddedFont>
    <p:embeddedFont>
      <p:font typeface="Quattrocento Sans"/>
      <p:regular r:id="rId18"/>
      <p:bold r:id="rId19"/>
      <p:italic r:id="rId20"/>
      <p:boldItalic r:id="rId2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2" roundtripDataSignature="AMtx7mihCE9ueifKLrqgyecvnH3iVbkPj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QuattrocentoSans-italic.fntdata"/><Relationship Id="rId11" Type="http://schemas.openxmlformats.org/officeDocument/2006/relationships/slide" Target="slides/slide6.xml"/><Relationship Id="rId22" Type="http://customschemas.google.com/relationships/presentationmetadata" Target="metadata"/><Relationship Id="rId10" Type="http://schemas.openxmlformats.org/officeDocument/2006/relationships/slide" Target="slides/slide5.xml"/><Relationship Id="rId21" Type="http://schemas.openxmlformats.org/officeDocument/2006/relationships/font" Target="fonts/QuattrocentoSans-bold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font" Target="fonts/Play-bold.fntdata"/><Relationship Id="rId16" Type="http://schemas.openxmlformats.org/officeDocument/2006/relationships/font" Target="fonts/Play-regular.fntdata"/><Relationship Id="rId5" Type="http://schemas.openxmlformats.org/officeDocument/2006/relationships/notesMaster" Target="notesMasters/notesMaster1.xml"/><Relationship Id="rId19" Type="http://schemas.openxmlformats.org/officeDocument/2006/relationships/font" Target="fonts/QuattrocentoSans-bold.fntdata"/><Relationship Id="rId6" Type="http://schemas.openxmlformats.org/officeDocument/2006/relationships/slide" Target="slides/slide1.xml"/><Relationship Id="rId18" Type="http://schemas.openxmlformats.org/officeDocument/2006/relationships/font" Target="fonts/QuattrocentoSans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6" name="Google Shape;96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0" name="Google Shape;260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p1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4" name="Google Shape;104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Hello everyone, I will be talking on behalf of Joseph Wartman's research team which is focused on addressing natural hazards... </a:t>
            </a:r>
            <a:endParaRPr/>
          </a:p>
        </p:txBody>
      </p:sp>
      <p:sp>
        <p:nvSpPr>
          <p:cNvPr id="105" name="Google Shape;105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5" name="Google Shape;115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… The team is conpounded by me...Luis Angel Guerrero Hoyos, Master's student and two PhD students Daniel Acosta and Nishanti Perera. Daniel and I are focusing on regional-scaled landslides assessment and remote sensing whereas Nishanti is focusing on rockfalls. </a:t>
            </a:r>
            <a:endParaRPr/>
          </a:p>
        </p:txBody>
      </p:sp>
      <p:sp>
        <p:nvSpPr>
          <p:cNvPr id="116" name="Google Shape;116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2" name="Google Shape;132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Landslides cause losses in term of both assets and human lives worldwide and in the US. According to the records, Oregon and Washington are among the topmost landslide-prone states.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 One of our group's research agendas estimates landslide hazard, exposure, and vulnerability. Combining these elements allows us to conduct a risk assessment.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 One recent work by Daniel Acosta focused on landslide exposure, which quantifies the number of buildings and people in landslide-susceptible areas.</a:t>
            </a:r>
            <a:endParaRPr/>
          </a:p>
        </p:txBody>
      </p:sp>
      <p:sp>
        <p:nvSpPr>
          <p:cNvPr id="133" name="Google Shape;133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5" name="Google Shape;145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My research uses remote sensing technologies as LiDAR to address the landslies: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What: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1. Where specifically are earthquake-induced landslides likely to occur in a terrain already marked by and conditioned by existing landslides?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2. Will these earthquake-induced landslides evolve with time? 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3. True or false: "Hazards following the EQ will continue for many years and need to be managed“? 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With the use of remote sensing, landslide inventories, geospatial data analysis we are trying to determine the terrain features that are related to the pre-existed landslides and those induced by earthquakes</a:t>
            </a:r>
            <a:endParaRPr b="0" i="0">
              <a:solidFill>
                <a:srgbClr val="1F1F1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>
              <a:solidFill>
                <a:srgbClr val="1F1F1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>
              <a:solidFill>
                <a:srgbClr val="1F1F1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8" name="Google Shape;168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My research uses remote sensing technologies as LiDAR to address the landslies: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What: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1. Where specifically are earthquake-induced landslides likely to occur in a terrain already marked by and conditioned by existing landslides?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2. Will these earthquake-induced landslides evolve with time? 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3. True or false: "Hazards following the EQ will continue for many years and need to be managed“? 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With the use of remote sensing, landslide inventories, geospatial data analysis we are trying to determine the terrain features that are related to the pre-existed landslides and those induced by earthquakes</a:t>
            </a:r>
            <a:endParaRPr b="0" i="0">
              <a:solidFill>
                <a:srgbClr val="1F1F1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>
              <a:solidFill>
                <a:srgbClr val="1F1F1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>
              <a:solidFill>
                <a:srgbClr val="1F1F1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1" name="Google Shape;191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1F1F1F"/>
                </a:solidFill>
              </a:rPr>
              <a:t>Then, using geospatial data analysis and Physics-based mode-specific models we aim to address the reactivations.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F1F1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1F1F1F"/>
                </a:solidFill>
              </a:rPr>
              <a:t>These images correspond to an analysis of the Kaikoura Earthquake in New Zealand capturing land movements two years after the 2016 earthquake.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1F1F1F"/>
                </a:solidFill>
              </a:rPr>
              <a:t>And as we keep understanding impacts of landslides and slope displacements, Nishanthi Perrera will continue speaking about another type of landslide geohazard, for her research more focused on rockfalls. 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>
              <a:solidFill>
                <a:srgbClr val="1F1F1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4" name="Google Shape;214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1F1F1F"/>
                </a:solidFill>
              </a:rPr>
              <a:t>Then, using geospatial data analysis and Physics-based mode-specific models we aim to address the reactivations.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F1F1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1F1F1F"/>
                </a:solidFill>
              </a:rPr>
              <a:t>These images correspond to an analysis of the Kaikoura Earthquake in New Zealand capturing land movements two years after the 2016 earthquake.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1F1F1F"/>
                </a:solidFill>
              </a:rPr>
              <a:t>And as we keep understanding impacts of landslides and slope displacements, Nishanthi Perrera will continue speaking about another type of landslide geohazard, for her research more focused on rockfalls. 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>
              <a:solidFill>
                <a:srgbClr val="1F1F1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7" name="Google Shape;237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1F1F1F"/>
                </a:solidFill>
              </a:rPr>
              <a:t>Then, using geospatial data analysis and Physics-based mode-specific models we aim to address the reactivations.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F1F1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1F1F1F"/>
                </a:solidFill>
              </a:rPr>
              <a:t>These images correspond to an analysis of the Kaikoura Earthquake in New Zealand capturing land movements two years after the 2016 earthquake.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1F1F1F"/>
                </a:solidFill>
              </a:rPr>
              <a:t>And as we keep understanding impacts of landslides and slope displacements, Nishanthi Perrera will continue speaking about another type of landslide geohazard, for her research more focused on rockfalls. 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>
              <a:solidFill>
                <a:srgbClr val="1F1F1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secHead">
  <p:cSld name="SECTION_HEADER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2"/>
          <p:cNvSpPr txBox="1"/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Quattrocento Sans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12"/>
          <p:cNvSpPr txBox="1"/>
          <p:nvPr>
            <p:ph idx="1" type="body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/>
        </p:txBody>
      </p:sp>
      <p:cxnSp>
        <p:nvCxnSpPr>
          <p:cNvPr id="19" name="Google Shape;19;p12"/>
          <p:cNvCxnSpPr/>
          <p:nvPr/>
        </p:nvCxnSpPr>
        <p:spPr>
          <a:xfrm>
            <a:off x="0" y="471752"/>
            <a:ext cx="3840000" cy="0"/>
          </a:xfrm>
          <a:prstGeom prst="straightConnector1">
            <a:avLst/>
          </a:prstGeom>
          <a:noFill/>
          <a:ln cap="flat" cmpd="sng" w="19050">
            <a:solidFill>
              <a:srgbClr val="40006C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0" name="Google Shape;20;p12"/>
          <p:cNvCxnSpPr/>
          <p:nvPr/>
        </p:nvCxnSpPr>
        <p:spPr>
          <a:xfrm rot="5400000">
            <a:off x="-702500" y="900000"/>
            <a:ext cx="1800000" cy="0"/>
          </a:xfrm>
          <a:prstGeom prst="straightConnector1">
            <a:avLst/>
          </a:prstGeom>
          <a:noFill/>
          <a:ln cap="flat" cmpd="sng" w="19050">
            <a:solidFill>
              <a:srgbClr val="40006C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1" name="Google Shape;21;p12"/>
          <p:cNvSpPr/>
          <p:nvPr/>
        </p:nvSpPr>
        <p:spPr>
          <a:xfrm>
            <a:off x="11276430" y="6304478"/>
            <a:ext cx="915570" cy="553521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22" name="Google Shape;22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610969" y="6075455"/>
            <a:ext cx="3589909" cy="471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2">
  <p:cSld name="Title and Content 2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Google Shape;24;p13"/>
          <p:cNvCxnSpPr/>
          <p:nvPr/>
        </p:nvCxnSpPr>
        <p:spPr>
          <a:xfrm>
            <a:off x="8352000" y="6072451"/>
            <a:ext cx="3840000" cy="0"/>
          </a:xfrm>
          <a:prstGeom prst="straightConnector1">
            <a:avLst/>
          </a:prstGeom>
          <a:noFill/>
          <a:ln cap="flat" cmpd="sng" w="19050">
            <a:solidFill>
              <a:srgbClr val="7030A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5" name="Google Shape;25;p13"/>
          <p:cNvCxnSpPr/>
          <p:nvPr/>
        </p:nvCxnSpPr>
        <p:spPr>
          <a:xfrm>
            <a:off x="0" y="471752"/>
            <a:ext cx="3840000" cy="0"/>
          </a:xfrm>
          <a:prstGeom prst="straightConnector1">
            <a:avLst/>
          </a:prstGeom>
          <a:noFill/>
          <a:ln cap="flat" cmpd="sng" w="19050">
            <a:solidFill>
              <a:srgbClr val="52008A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6" name="Google Shape;26;p13"/>
          <p:cNvCxnSpPr/>
          <p:nvPr/>
        </p:nvCxnSpPr>
        <p:spPr>
          <a:xfrm rot="5400000">
            <a:off x="-702500" y="900000"/>
            <a:ext cx="1800000" cy="0"/>
          </a:xfrm>
          <a:prstGeom prst="straightConnector1">
            <a:avLst/>
          </a:prstGeom>
          <a:noFill/>
          <a:ln cap="flat" cmpd="sng" w="19050">
            <a:solidFill>
              <a:srgbClr val="52008A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7" name="Google Shape;27;p13"/>
          <p:cNvSpPr txBox="1"/>
          <p:nvPr>
            <p:ph type="title"/>
          </p:nvPr>
        </p:nvSpPr>
        <p:spPr>
          <a:xfrm>
            <a:off x="241117" y="10959"/>
            <a:ext cx="10503052" cy="43207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Quattrocento Sans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13"/>
          <p:cNvSpPr txBox="1"/>
          <p:nvPr>
            <p:ph idx="1" type="body"/>
          </p:nvPr>
        </p:nvSpPr>
        <p:spPr>
          <a:xfrm>
            <a:off x="237075" y="609601"/>
            <a:ext cx="11683988" cy="5333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/>
        </p:txBody>
      </p:sp>
      <p:sp>
        <p:nvSpPr>
          <p:cNvPr id="29" name="Google Shape;29;p13"/>
          <p:cNvSpPr txBox="1"/>
          <p:nvPr>
            <p:ph idx="10" type="dt"/>
          </p:nvPr>
        </p:nvSpPr>
        <p:spPr>
          <a:xfrm>
            <a:off x="9104065" y="6399965"/>
            <a:ext cx="23102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13"/>
          <p:cNvSpPr txBox="1"/>
          <p:nvPr>
            <p:ph idx="11" type="ftr"/>
          </p:nvPr>
        </p:nvSpPr>
        <p:spPr>
          <a:xfrm>
            <a:off x="7362528" y="604908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3"/>
          <p:cNvSpPr txBox="1"/>
          <p:nvPr>
            <p:ph idx="12" type="sldNum"/>
          </p:nvPr>
        </p:nvSpPr>
        <p:spPr>
          <a:xfrm>
            <a:off x="11452299" y="6035427"/>
            <a:ext cx="714672" cy="39243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1">
  <p:cSld name="Title and Content 1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4"/>
          <p:cNvSpPr txBox="1"/>
          <p:nvPr>
            <p:ph idx="1" type="body"/>
          </p:nvPr>
        </p:nvSpPr>
        <p:spPr>
          <a:xfrm>
            <a:off x="196851" y="712789"/>
            <a:ext cx="11798300" cy="52593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/>
        </p:txBody>
      </p:sp>
      <p:sp>
        <p:nvSpPr>
          <p:cNvPr id="34" name="Google Shape;34;p14"/>
          <p:cNvSpPr/>
          <p:nvPr/>
        </p:nvSpPr>
        <p:spPr>
          <a:xfrm>
            <a:off x="0" y="521629"/>
            <a:ext cx="12192000" cy="91440"/>
          </a:xfrm>
          <a:prstGeom prst="rect">
            <a:avLst/>
          </a:prstGeom>
          <a:solidFill>
            <a:schemeClr val="accent4"/>
          </a:solidFill>
          <a:ln cap="flat" cmpd="sng" w="12700">
            <a:solidFill>
              <a:schemeClr val="accent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35" name="Google Shape;35;p14"/>
          <p:cNvSpPr/>
          <p:nvPr/>
        </p:nvSpPr>
        <p:spPr>
          <a:xfrm>
            <a:off x="0" y="0"/>
            <a:ext cx="12192000" cy="512749"/>
          </a:xfrm>
          <a:prstGeom prst="rect">
            <a:avLst/>
          </a:prstGeom>
          <a:solidFill>
            <a:srgbClr val="40006C"/>
          </a:solidFill>
          <a:ln cap="flat" cmpd="sng" w="12700">
            <a:solidFill>
              <a:srgbClr val="52008A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36" name="Google Shape;36;p14"/>
          <p:cNvSpPr txBox="1"/>
          <p:nvPr>
            <p:ph type="title"/>
          </p:nvPr>
        </p:nvSpPr>
        <p:spPr>
          <a:xfrm>
            <a:off x="197500" y="4642"/>
            <a:ext cx="10515600" cy="4540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Quattrocento Sans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14"/>
          <p:cNvSpPr txBox="1"/>
          <p:nvPr>
            <p:ph idx="10" type="dt"/>
          </p:nvPr>
        </p:nvSpPr>
        <p:spPr>
          <a:xfrm>
            <a:off x="9104065" y="6399965"/>
            <a:ext cx="23102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4"/>
          <p:cNvSpPr txBox="1"/>
          <p:nvPr>
            <p:ph idx="11" type="ftr"/>
          </p:nvPr>
        </p:nvSpPr>
        <p:spPr>
          <a:xfrm>
            <a:off x="7362528" y="604908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4"/>
          <p:cNvSpPr txBox="1"/>
          <p:nvPr>
            <p:ph idx="12" type="sldNum"/>
          </p:nvPr>
        </p:nvSpPr>
        <p:spPr>
          <a:xfrm>
            <a:off x="11452299" y="6035427"/>
            <a:ext cx="714672" cy="39243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3" type="objTx">
  <p:cSld name="OBJECT_WITH_CAPTION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5"/>
          <p:cNvSpPr txBox="1"/>
          <p:nvPr>
            <p:ph type="title"/>
          </p:nvPr>
        </p:nvSpPr>
        <p:spPr>
          <a:xfrm>
            <a:off x="839787" y="457200"/>
            <a:ext cx="527114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Quattrocento Sans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5"/>
          <p:cNvSpPr txBox="1"/>
          <p:nvPr>
            <p:ph idx="1" type="body"/>
          </p:nvPr>
        </p:nvSpPr>
        <p:spPr>
          <a:xfrm>
            <a:off x="6246311" y="457201"/>
            <a:ext cx="5109076" cy="54038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/>
        </p:txBody>
      </p:sp>
      <p:sp>
        <p:nvSpPr>
          <p:cNvPr id="43" name="Google Shape;43;p15"/>
          <p:cNvSpPr txBox="1"/>
          <p:nvPr>
            <p:ph idx="2" type="body"/>
          </p:nvPr>
        </p:nvSpPr>
        <p:spPr>
          <a:xfrm>
            <a:off x="839787" y="2057400"/>
            <a:ext cx="5256212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/>
        </p:txBody>
      </p:sp>
      <p:cxnSp>
        <p:nvCxnSpPr>
          <p:cNvPr id="44" name="Google Shape;44;p15"/>
          <p:cNvCxnSpPr/>
          <p:nvPr/>
        </p:nvCxnSpPr>
        <p:spPr>
          <a:xfrm>
            <a:off x="627356" y="2076391"/>
            <a:ext cx="3840000" cy="0"/>
          </a:xfrm>
          <a:prstGeom prst="straightConnector1">
            <a:avLst/>
          </a:prstGeom>
          <a:noFill/>
          <a:ln cap="flat" cmpd="sng" w="19050">
            <a:solidFill>
              <a:srgbClr val="40006C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5" name="Google Shape;45;p15"/>
          <p:cNvCxnSpPr/>
          <p:nvPr/>
        </p:nvCxnSpPr>
        <p:spPr>
          <a:xfrm rot="5400000">
            <a:off x="-75144" y="2504639"/>
            <a:ext cx="1800000" cy="0"/>
          </a:xfrm>
          <a:prstGeom prst="straightConnector1">
            <a:avLst/>
          </a:prstGeom>
          <a:noFill/>
          <a:ln cap="flat" cmpd="sng" w="19050">
            <a:solidFill>
              <a:srgbClr val="40006C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6" name="Google Shape;46;p15"/>
          <p:cNvSpPr txBox="1"/>
          <p:nvPr>
            <p:ph idx="10" type="dt"/>
          </p:nvPr>
        </p:nvSpPr>
        <p:spPr>
          <a:xfrm>
            <a:off x="9104065" y="6399965"/>
            <a:ext cx="23102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5"/>
          <p:cNvSpPr txBox="1"/>
          <p:nvPr>
            <p:ph idx="11" type="ftr"/>
          </p:nvPr>
        </p:nvSpPr>
        <p:spPr>
          <a:xfrm>
            <a:off x="7362528" y="604908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5"/>
          <p:cNvSpPr txBox="1"/>
          <p:nvPr>
            <p:ph idx="12" type="sldNum"/>
          </p:nvPr>
        </p:nvSpPr>
        <p:spPr>
          <a:xfrm>
            <a:off x="11452299" y="6035427"/>
            <a:ext cx="714672" cy="39243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(blank content)">
  <p:cSld name="Title (blank content)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0" name="Google Shape;50;p16"/>
          <p:cNvCxnSpPr/>
          <p:nvPr/>
        </p:nvCxnSpPr>
        <p:spPr>
          <a:xfrm>
            <a:off x="0" y="471752"/>
            <a:ext cx="3840000" cy="0"/>
          </a:xfrm>
          <a:prstGeom prst="straightConnector1">
            <a:avLst/>
          </a:prstGeom>
          <a:noFill/>
          <a:ln cap="flat" cmpd="sng" w="19050">
            <a:solidFill>
              <a:srgbClr val="52008A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1" name="Google Shape;51;p16"/>
          <p:cNvCxnSpPr/>
          <p:nvPr/>
        </p:nvCxnSpPr>
        <p:spPr>
          <a:xfrm rot="5400000">
            <a:off x="-702500" y="900000"/>
            <a:ext cx="1800000" cy="0"/>
          </a:xfrm>
          <a:prstGeom prst="straightConnector1">
            <a:avLst/>
          </a:prstGeom>
          <a:noFill/>
          <a:ln cap="flat" cmpd="sng" w="19050">
            <a:solidFill>
              <a:srgbClr val="52008A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52" name="Google Shape;52;p16"/>
          <p:cNvSpPr txBox="1"/>
          <p:nvPr>
            <p:ph type="title"/>
          </p:nvPr>
        </p:nvSpPr>
        <p:spPr>
          <a:xfrm>
            <a:off x="197500" y="4642"/>
            <a:ext cx="10515600" cy="4540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6"/>
          <p:cNvSpPr txBox="1"/>
          <p:nvPr>
            <p:ph idx="10" type="dt"/>
          </p:nvPr>
        </p:nvSpPr>
        <p:spPr>
          <a:xfrm>
            <a:off x="9104065" y="6399965"/>
            <a:ext cx="23102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16"/>
          <p:cNvSpPr txBox="1"/>
          <p:nvPr>
            <p:ph idx="11" type="ftr"/>
          </p:nvPr>
        </p:nvSpPr>
        <p:spPr>
          <a:xfrm>
            <a:off x="7362528" y="604908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16"/>
          <p:cNvSpPr txBox="1"/>
          <p:nvPr>
            <p:ph idx="12" type="sldNum"/>
          </p:nvPr>
        </p:nvSpPr>
        <p:spPr>
          <a:xfrm>
            <a:off x="11452299" y="6035427"/>
            <a:ext cx="714672" cy="39243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ual Content">
  <p:cSld name="Dual Content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7"/>
          <p:cNvSpPr txBox="1"/>
          <p:nvPr>
            <p:ph type="title"/>
          </p:nvPr>
        </p:nvSpPr>
        <p:spPr>
          <a:xfrm>
            <a:off x="197500" y="4642"/>
            <a:ext cx="10515600" cy="4540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17"/>
          <p:cNvSpPr txBox="1"/>
          <p:nvPr>
            <p:ph idx="1" type="body"/>
          </p:nvPr>
        </p:nvSpPr>
        <p:spPr>
          <a:xfrm>
            <a:off x="319597" y="930465"/>
            <a:ext cx="5700204" cy="50797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/>
        </p:txBody>
      </p:sp>
      <p:sp>
        <p:nvSpPr>
          <p:cNvPr id="59" name="Google Shape;59;p17"/>
          <p:cNvSpPr txBox="1"/>
          <p:nvPr>
            <p:ph idx="2" type="body"/>
          </p:nvPr>
        </p:nvSpPr>
        <p:spPr>
          <a:xfrm>
            <a:off x="6172201" y="930464"/>
            <a:ext cx="5700204" cy="50797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/>
        </p:txBody>
      </p:sp>
      <p:cxnSp>
        <p:nvCxnSpPr>
          <p:cNvPr id="60" name="Google Shape;60;p17"/>
          <p:cNvCxnSpPr/>
          <p:nvPr/>
        </p:nvCxnSpPr>
        <p:spPr>
          <a:xfrm>
            <a:off x="0" y="471752"/>
            <a:ext cx="3840000" cy="0"/>
          </a:xfrm>
          <a:prstGeom prst="straightConnector1">
            <a:avLst/>
          </a:prstGeom>
          <a:noFill/>
          <a:ln cap="flat" cmpd="sng" w="19050">
            <a:solidFill>
              <a:srgbClr val="40006C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1" name="Google Shape;61;p17"/>
          <p:cNvCxnSpPr/>
          <p:nvPr/>
        </p:nvCxnSpPr>
        <p:spPr>
          <a:xfrm rot="5400000">
            <a:off x="-702500" y="900000"/>
            <a:ext cx="1800000" cy="0"/>
          </a:xfrm>
          <a:prstGeom prst="straightConnector1">
            <a:avLst/>
          </a:prstGeom>
          <a:noFill/>
          <a:ln cap="flat" cmpd="sng" w="19050">
            <a:solidFill>
              <a:srgbClr val="40006C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62" name="Google Shape;62;p17"/>
          <p:cNvSpPr txBox="1"/>
          <p:nvPr>
            <p:ph idx="3" type="body"/>
          </p:nvPr>
        </p:nvSpPr>
        <p:spPr>
          <a:xfrm>
            <a:off x="319619" y="484971"/>
            <a:ext cx="5700181" cy="4324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F9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BF9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F900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BF9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F900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BF9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F900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BF9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F900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BF9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/>
        </p:txBody>
      </p:sp>
      <p:sp>
        <p:nvSpPr>
          <p:cNvPr id="63" name="Google Shape;63;p17"/>
          <p:cNvSpPr txBox="1"/>
          <p:nvPr>
            <p:ph idx="4" type="body"/>
          </p:nvPr>
        </p:nvSpPr>
        <p:spPr>
          <a:xfrm>
            <a:off x="6172179" y="483958"/>
            <a:ext cx="5700204" cy="4324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F9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BF9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F900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BF9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F900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BF9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F900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BF9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F900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BF9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/>
        </p:txBody>
      </p:sp>
      <p:cxnSp>
        <p:nvCxnSpPr>
          <p:cNvPr id="64" name="Google Shape;64;p17"/>
          <p:cNvCxnSpPr/>
          <p:nvPr/>
        </p:nvCxnSpPr>
        <p:spPr>
          <a:xfrm flipH="1" rot="10800000">
            <a:off x="319596" y="916411"/>
            <a:ext cx="11552787" cy="17103"/>
          </a:xfrm>
          <a:prstGeom prst="straightConnector1">
            <a:avLst/>
          </a:prstGeom>
          <a:noFill/>
          <a:ln cap="flat" cmpd="sng" w="19050">
            <a:solidFill>
              <a:schemeClr val="accent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5" name="Google Shape;65;p17"/>
          <p:cNvCxnSpPr/>
          <p:nvPr/>
        </p:nvCxnSpPr>
        <p:spPr>
          <a:xfrm>
            <a:off x="6096000" y="458713"/>
            <a:ext cx="0" cy="4268563"/>
          </a:xfrm>
          <a:prstGeom prst="straightConnector1">
            <a:avLst/>
          </a:prstGeom>
          <a:noFill/>
          <a:ln cap="flat" cmpd="sng" w="19050">
            <a:solidFill>
              <a:schemeClr val="accent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66" name="Google Shape;66;p17"/>
          <p:cNvSpPr txBox="1"/>
          <p:nvPr>
            <p:ph idx="10" type="dt"/>
          </p:nvPr>
        </p:nvSpPr>
        <p:spPr>
          <a:xfrm>
            <a:off x="9104065" y="6399965"/>
            <a:ext cx="23102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7"/>
          <p:cNvSpPr txBox="1"/>
          <p:nvPr>
            <p:ph idx="11" type="ftr"/>
          </p:nvPr>
        </p:nvSpPr>
        <p:spPr>
          <a:xfrm>
            <a:off x="7362528" y="604908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17"/>
          <p:cNvSpPr txBox="1"/>
          <p:nvPr>
            <p:ph idx="12" type="sldNum"/>
          </p:nvPr>
        </p:nvSpPr>
        <p:spPr>
          <a:xfrm>
            <a:off x="11452299" y="6035427"/>
            <a:ext cx="714672" cy="39243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8"/>
          <p:cNvSpPr txBox="1"/>
          <p:nvPr>
            <p:ph type="title"/>
          </p:nvPr>
        </p:nvSpPr>
        <p:spPr>
          <a:xfrm>
            <a:off x="197500" y="4642"/>
            <a:ext cx="10515600" cy="4540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8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/>
        </p:txBody>
      </p:sp>
      <p:sp>
        <p:nvSpPr>
          <p:cNvPr id="72" name="Google Shape;72;p18"/>
          <p:cNvSpPr txBox="1"/>
          <p:nvPr>
            <p:ph idx="10" type="dt"/>
          </p:nvPr>
        </p:nvSpPr>
        <p:spPr>
          <a:xfrm>
            <a:off x="9104065" y="6399965"/>
            <a:ext cx="23102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8"/>
          <p:cNvSpPr txBox="1"/>
          <p:nvPr>
            <p:ph idx="11" type="ftr"/>
          </p:nvPr>
        </p:nvSpPr>
        <p:spPr>
          <a:xfrm>
            <a:off x="7362528" y="604908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8"/>
          <p:cNvSpPr txBox="1"/>
          <p:nvPr>
            <p:ph idx="12" type="sldNum"/>
          </p:nvPr>
        </p:nvSpPr>
        <p:spPr>
          <a:xfrm>
            <a:off x="11452299" y="6035427"/>
            <a:ext cx="714672" cy="39243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9"/>
          <p:cNvSpPr txBox="1"/>
          <p:nvPr>
            <p:ph type="title"/>
          </p:nvPr>
        </p:nvSpPr>
        <p:spPr>
          <a:xfrm>
            <a:off x="197500" y="4642"/>
            <a:ext cx="10515600" cy="4540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9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/>
        </p:txBody>
      </p:sp>
      <p:sp>
        <p:nvSpPr>
          <p:cNvPr id="78" name="Google Shape;78;p19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/>
        </p:txBody>
      </p:sp>
      <p:sp>
        <p:nvSpPr>
          <p:cNvPr id="79" name="Google Shape;79;p19"/>
          <p:cNvSpPr txBox="1"/>
          <p:nvPr>
            <p:ph idx="10" type="dt"/>
          </p:nvPr>
        </p:nvSpPr>
        <p:spPr>
          <a:xfrm>
            <a:off x="9104065" y="6399965"/>
            <a:ext cx="23102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9"/>
          <p:cNvSpPr txBox="1"/>
          <p:nvPr>
            <p:ph idx="11" type="ftr"/>
          </p:nvPr>
        </p:nvSpPr>
        <p:spPr>
          <a:xfrm>
            <a:off x="7362528" y="604908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19"/>
          <p:cNvSpPr txBox="1"/>
          <p:nvPr>
            <p:ph idx="12" type="sldNum"/>
          </p:nvPr>
        </p:nvSpPr>
        <p:spPr>
          <a:xfrm>
            <a:off x="11452299" y="6035427"/>
            <a:ext cx="714672" cy="39243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2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1" name="Google Shape;91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10" Type="http://schemas.openxmlformats.org/officeDocument/2006/relationships/theme" Target="../theme/theme1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1"/>
          <p:cNvSpPr txBox="1"/>
          <p:nvPr>
            <p:ph type="title"/>
          </p:nvPr>
        </p:nvSpPr>
        <p:spPr>
          <a:xfrm>
            <a:off x="197500" y="4642"/>
            <a:ext cx="10515600" cy="4540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Quattrocento Sans"/>
              <a:buNone/>
              <a:defRPr b="0" i="0" sz="24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1"/>
          <p:cNvSpPr txBox="1"/>
          <p:nvPr>
            <p:ph idx="10" type="dt"/>
          </p:nvPr>
        </p:nvSpPr>
        <p:spPr>
          <a:xfrm>
            <a:off x="9104065" y="6399965"/>
            <a:ext cx="23102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rgbClr val="BF9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/>
        </p:txBody>
      </p:sp>
      <p:sp>
        <p:nvSpPr>
          <p:cNvPr id="12" name="Google Shape;12;p11"/>
          <p:cNvSpPr txBox="1"/>
          <p:nvPr>
            <p:ph idx="11" type="ftr"/>
          </p:nvPr>
        </p:nvSpPr>
        <p:spPr>
          <a:xfrm>
            <a:off x="7362528" y="604908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rgbClr val="BF9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/>
        </p:txBody>
      </p:sp>
      <p:sp>
        <p:nvSpPr>
          <p:cNvPr id="13" name="Google Shape;13;p11"/>
          <p:cNvSpPr txBox="1"/>
          <p:nvPr>
            <p:ph idx="12" type="sldNum"/>
          </p:nvPr>
        </p:nvSpPr>
        <p:spPr>
          <a:xfrm>
            <a:off x="11452299" y="6035427"/>
            <a:ext cx="714672" cy="39243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600" u="none" cap="none" strike="noStrike">
                <a:solidFill>
                  <a:srgbClr val="BF9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600" u="none" cap="none" strike="noStrike">
                <a:solidFill>
                  <a:srgbClr val="BF9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600" u="none" cap="none" strike="noStrike">
                <a:solidFill>
                  <a:srgbClr val="BF9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600" u="none" cap="none" strike="noStrike">
                <a:solidFill>
                  <a:srgbClr val="BF9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600" u="none" cap="none" strike="noStrike">
                <a:solidFill>
                  <a:srgbClr val="BF9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600" u="none" cap="none" strike="noStrike">
                <a:solidFill>
                  <a:srgbClr val="BF9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600" u="none" cap="none" strike="noStrike">
                <a:solidFill>
                  <a:srgbClr val="BF9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600" u="none" cap="none" strike="noStrike">
                <a:solidFill>
                  <a:srgbClr val="BF9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600" u="none" cap="none" strike="noStrike">
                <a:solidFill>
                  <a:srgbClr val="BF9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4" name="Google Shape;14;p11"/>
          <p:cNvCxnSpPr/>
          <p:nvPr/>
        </p:nvCxnSpPr>
        <p:spPr>
          <a:xfrm>
            <a:off x="8352000" y="6072451"/>
            <a:ext cx="3840000" cy="0"/>
          </a:xfrm>
          <a:prstGeom prst="straightConnector1">
            <a:avLst/>
          </a:prstGeom>
          <a:noFill/>
          <a:ln cap="flat" cmpd="sng" w="19050">
            <a:solidFill>
              <a:srgbClr val="52008A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5" name="Google Shape;15;p1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1549988" y="6464885"/>
            <a:ext cx="519294" cy="3366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b="0" i="0" sz="44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4" name="Google Shape;84;p2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5" name="Google Shape;85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6" name="Google Shape;86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7" name="Google Shape;87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8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9.png"/><Relationship Id="rId4" Type="http://schemas.openxmlformats.org/officeDocument/2006/relationships/image" Target="../media/image2.png"/><Relationship Id="rId5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jpg"/><Relationship Id="rId4" Type="http://schemas.openxmlformats.org/officeDocument/2006/relationships/image" Target="../media/image15.jpg"/><Relationship Id="rId5" Type="http://schemas.openxmlformats.org/officeDocument/2006/relationships/image" Target="../media/image20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png"/><Relationship Id="rId4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1.png"/><Relationship Id="rId4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Relationship Id="rId4" Type="http://schemas.openxmlformats.org/officeDocument/2006/relationships/image" Target="../media/image1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group of people posing for a photo&#10;&#10;Description automatically generated" id="99" name="Google Shape;99;p1"/>
          <p:cNvPicPr preferRelativeResize="0"/>
          <p:nvPr/>
        </p:nvPicPr>
        <p:blipFill rotWithShape="1">
          <a:blip r:embed="rId3">
            <a:alphaModFix/>
          </a:blip>
          <a:srcRect b="9925" l="101" r="127" t="48508"/>
          <a:stretch/>
        </p:blipFill>
        <p:spPr>
          <a:xfrm>
            <a:off x="0" y="0"/>
            <a:ext cx="12192000" cy="380965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"/>
          <p:cNvSpPr txBox="1"/>
          <p:nvPr>
            <p:ph type="title"/>
          </p:nvPr>
        </p:nvSpPr>
        <p:spPr>
          <a:xfrm>
            <a:off x="689810" y="3429000"/>
            <a:ext cx="9698448" cy="13285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Quattrocento Sans"/>
              <a:buNone/>
            </a:pPr>
            <a:r>
              <a:rPr lang="en-US">
                <a:latin typeface="Quattrocento Sans"/>
                <a:ea typeface="Quattrocento Sans"/>
                <a:cs typeface="Quattrocento Sans"/>
                <a:sym typeface="Quattrocento Sans"/>
              </a:rPr>
              <a:t>CEE – Geotechnical Group</a:t>
            </a:r>
            <a:endParaRPr/>
          </a:p>
        </p:txBody>
      </p:sp>
      <p:sp>
        <p:nvSpPr>
          <p:cNvPr id="101" name="Google Shape;101;p1"/>
          <p:cNvSpPr txBox="1"/>
          <p:nvPr>
            <p:ph idx="1" type="body"/>
          </p:nvPr>
        </p:nvSpPr>
        <p:spPr>
          <a:xfrm>
            <a:off x="689810" y="4736141"/>
            <a:ext cx="1150219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i="1" lang="en-US" sz="200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Presented at </a:t>
            </a:r>
            <a:r>
              <a:rPr b="0" i="1" lang="en-US" sz="200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the </a:t>
            </a:r>
            <a:r>
              <a:rPr i="1" lang="en-US" sz="200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2024 GIS Symposium – University of Washington</a:t>
            </a:r>
            <a:endParaRPr b="0" sz="2000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i="1" lang="en-US" sz="200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May/</a:t>
            </a:r>
            <a:r>
              <a:rPr b="0" i="1" lang="en-US" sz="200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2024</a:t>
            </a:r>
            <a:endParaRPr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b="0" i="1" sz="2000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0"/>
          <p:cNvSpPr txBox="1"/>
          <p:nvPr>
            <p:ph type="title"/>
          </p:nvPr>
        </p:nvSpPr>
        <p:spPr>
          <a:xfrm>
            <a:off x="497306" y="4109545"/>
            <a:ext cx="10018294" cy="13285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Quattrocento Sans"/>
              <a:buNone/>
            </a:pPr>
            <a:r>
              <a:rPr lang="en-US">
                <a:latin typeface="Quattrocento Sans"/>
                <a:ea typeface="Quattrocento Sans"/>
                <a:cs typeface="Quattrocento Sans"/>
                <a:sym typeface="Quattrocento Sans"/>
              </a:rPr>
              <a:t>Thank you!</a:t>
            </a:r>
            <a:endParaRPr/>
          </a:p>
        </p:txBody>
      </p:sp>
      <p:sp>
        <p:nvSpPr>
          <p:cNvPr id="264" name="Google Shape;264;p10"/>
          <p:cNvSpPr txBox="1"/>
          <p:nvPr/>
        </p:nvSpPr>
        <p:spPr>
          <a:xfrm>
            <a:off x="614381" y="5420041"/>
            <a:ext cx="19304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Questions?</a:t>
            </a:r>
            <a:endParaRPr/>
          </a:p>
        </p:txBody>
      </p:sp>
      <p:pic>
        <p:nvPicPr>
          <p:cNvPr descr="A group of people posing for a photo&#10;&#10;Description automatically generated" id="265" name="Google Shape;265;p10"/>
          <p:cNvPicPr preferRelativeResize="0"/>
          <p:nvPr/>
        </p:nvPicPr>
        <p:blipFill rotWithShape="1">
          <a:blip r:embed="rId3">
            <a:alphaModFix/>
          </a:blip>
          <a:srcRect b="9925" l="101" r="127" t="48508"/>
          <a:stretch/>
        </p:blipFill>
        <p:spPr>
          <a:xfrm>
            <a:off x="0" y="0"/>
            <a:ext cx="12192000" cy="3809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2"/>
          <p:cNvPicPr preferRelativeResize="0"/>
          <p:nvPr/>
        </p:nvPicPr>
        <p:blipFill rotWithShape="1">
          <a:blip r:embed="rId3">
            <a:alphaModFix/>
          </a:blip>
          <a:srcRect b="19212" l="52" r="-51" t="12869"/>
          <a:stretch/>
        </p:blipFill>
        <p:spPr>
          <a:xfrm>
            <a:off x="1" y="0"/>
            <a:ext cx="12192000" cy="4662732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2"/>
          <p:cNvSpPr/>
          <p:nvPr/>
        </p:nvSpPr>
        <p:spPr>
          <a:xfrm>
            <a:off x="0" y="0"/>
            <a:ext cx="12192000" cy="4660114"/>
          </a:xfrm>
          <a:prstGeom prst="rect">
            <a:avLst/>
          </a:prstGeom>
          <a:solidFill>
            <a:schemeClr val="dk1">
              <a:alpha val="29803"/>
            </a:schemeClr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09" name="Google Shape;109;p2"/>
          <p:cNvSpPr txBox="1"/>
          <p:nvPr>
            <p:ph type="title"/>
          </p:nvPr>
        </p:nvSpPr>
        <p:spPr>
          <a:xfrm>
            <a:off x="831851" y="2630905"/>
            <a:ext cx="10515600" cy="19315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lang="en-US">
                <a:solidFill>
                  <a:schemeClr val="lt1"/>
                </a:solidFill>
              </a:rPr>
              <a:t>Natural Hazards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10" name="Google Shape;110;p2"/>
          <p:cNvSpPr txBox="1"/>
          <p:nvPr>
            <p:ph idx="1" type="body"/>
          </p:nvPr>
        </p:nvSpPr>
        <p:spPr>
          <a:xfrm>
            <a:off x="415471" y="4729932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None/>
            </a:pPr>
            <a:r>
              <a:rPr b="1" i="1" lang="en-US" sz="220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Students: Luis Angel Guerrero Hoyos,</a:t>
            </a:r>
            <a:r>
              <a:rPr i="1" lang="en-US" sz="220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 Daniel Acosta Reyes, and Nishanthi Perera</a:t>
            </a:r>
            <a:endParaRPr i="1" sz="2200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None/>
            </a:pPr>
            <a:r>
              <a:rPr b="1" i="1" lang="en-US" sz="220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Advisor: </a:t>
            </a:r>
            <a:r>
              <a:rPr i="1" lang="en-US" sz="220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Joseph Wartman</a:t>
            </a:r>
            <a:endParaRPr i="1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None/>
            </a:pPr>
            <a:r>
              <a:rPr i="1" lang="en-US" sz="220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May 18, 2024</a:t>
            </a:r>
            <a:endParaRPr i="1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descr="RAPID" id="111" name="Google Shape;111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72189" y="5318395"/>
            <a:ext cx="3764182" cy="6910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SF Coastlines and People | Water Resources Center | ECU" id="112" name="Google Shape;112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852750" y="5290664"/>
            <a:ext cx="2156642" cy="691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"/>
          <p:cNvSpPr txBox="1"/>
          <p:nvPr>
            <p:ph type="title"/>
          </p:nvPr>
        </p:nvSpPr>
        <p:spPr>
          <a:xfrm>
            <a:off x="241117" y="10959"/>
            <a:ext cx="10503052" cy="43207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Quattrocento Sans"/>
              <a:buNone/>
            </a:pPr>
            <a:r>
              <a:rPr lang="en-US"/>
              <a:t>Geohazards Group</a:t>
            </a:r>
            <a:endParaRPr/>
          </a:p>
        </p:txBody>
      </p:sp>
      <p:pic>
        <p:nvPicPr>
          <p:cNvPr descr="People" id="119" name="Google Shape;119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81317" y="1456810"/>
            <a:ext cx="2014231" cy="20100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uis Angel Guerrero Hoyos - University of Washington - Seattle, Washington,  Estados Unidos | LinkedIn" id="120" name="Google Shape;120;p3"/>
          <p:cNvPicPr preferRelativeResize="0"/>
          <p:nvPr/>
        </p:nvPicPr>
        <p:blipFill rotWithShape="1">
          <a:blip r:embed="rId4">
            <a:alphaModFix/>
          </a:blip>
          <a:srcRect b="5322" l="10808" r="21078" t="21335"/>
          <a:stretch/>
        </p:blipFill>
        <p:spPr>
          <a:xfrm>
            <a:off x="3860769" y="1452438"/>
            <a:ext cx="1883632" cy="2014418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3"/>
          <p:cNvSpPr txBox="1"/>
          <p:nvPr/>
        </p:nvSpPr>
        <p:spPr>
          <a:xfrm>
            <a:off x="925403" y="757322"/>
            <a:ext cx="4797831" cy="461665"/>
          </a:xfrm>
          <a:prstGeom prst="rect">
            <a:avLst/>
          </a:prstGeom>
          <a:solidFill>
            <a:srgbClr val="F2E9DD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Landslides &amp; Remote Sensing</a:t>
            </a:r>
            <a:endParaRPr/>
          </a:p>
        </p:txBody>
      </p:sp>
      <p:sp>
        <p:nvSpPr>
          <p:cNvPr id="122" name="Google Shape;122;p3"/>
          <p:cNvSpPr txBox="1"/>
          <p:nvPr/>
        </p:nvSpPr>
        <p:spPr>
          <a:xfrm>
            <a:off x="7164866" y="757322"/>
            <a:ext cx="4114800" cy="461665"/>
          </a:xfrm>
          <a:prstGeom prst="rect">
            <a:avLst/>
          </a:prstGeom>
          <a:solidFill>
            <a:srgbClr val="F2E9DD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Rockfall</a:t>
            </a:r>
            <a:endParaRPr/>
          </a:p>
        </p:txBody>
      </p:sp>
      <p:pic>
        <p:nvPicPr>
          <p:cNvPr descr="A person wearing a hard hat&#10;&#10;Description automatically generated" id="123" name="Google Shape;123;p3"/>
          <p:cNvPicPr preferRelativeResize="0"/>
          <p:nvPr/>
        </p:nvPicPr>
        <p:blipFill rotWithShape="1">
          <a:blip r:embed="rId5">
            <a:alphaModFix/>
          </a:blip>
          <a:srcRect b="0" l="0" r="15452" t="2932"/>
          <a:stretch/>
        </p:blipFill>
        <p:spPr>
          <a:xfrm rot="-5400000">
            <a:off x="7067963" y="1602258"/>
            <a:ext cx="2014417" cy="1778276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3"/>
          <p:cNvSpPr txBox="1"/>
          <p:nvPr/>
        </p:nvSpPr>
        <p:spPr>
          <a:xfrm>
            <a:off x="829308" y="3563825"/>
            <a:ext cx="3099393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2000">
                <a:solidFill>
                  <a:srgbClr val="444444"/>
                </a:solidFill>
                <a:latin typeface="Calibri"/>
                <a:ea typeface="Calibri"/>
                <a:cs typeface="Calibri"/>
                <a:sym typeface="Calibri"/>
              </a:rPr>
              <a:t>Daniel Acosta Reyes </a:t>
            </a:r>
            <a:br>
              <a:rPr b="0" lang="en-US" sz="1800">
                <a:solidFill>
                  <a:srgbClr val="444444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lang="en-US" sz="1600">
                <a:solidFill>
                  <a:srgbClr val="444444"/>
                </a:solidFill>
                <a:latin typeface="Calibri"/>
                <a:ea typeface="Calibri"/>
                <a:cs typeface="Calibri"/>
                <a:sym typeface="Calibri"/>
              </a:rPr>
              <a:t>Graduate Student (PhD)</a:t>
            </a:r>
            <a:endParaRPr b="0" sz="1800">
              <a:solidFill>
                <a:srgbClr val="44444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3"/>
          <p:cNvSpPr txBox="1"/>
          <p:nvPr/>
        </p:nvSpPr>
        <p:spPr>
          <a:xfrm>
            <a:off x="3754856" y="3563277"/>
            <a:ext cx="3099393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444444"/>
                </a:solidFill>
                <a:latin typeface="Calibri"/>
                <a:ea typeface="Calibri"/>
                <a:cs typeface="Calibri"/>
                <a:sym typeface="Calibri"/>
              </a:rPr>
              <a:t>Luis Guerrero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444444"/>
                </a:solidFill>
                <a:latin typeface="Calibri"/>
                <a:ea typeface="Calibri"/>
                <a:cs typeface="Calibri"/>
                <a:sym typeface="Calibri"/>
              </a:rPr>
              <a:t>Graduate Student (MS)</a:t>
            </a:r>
            <a:endParaRPr/>
          </a:p>
        </p:txBody>
      </p:sp>
      <p:sp>
        <p:nvSpPr>
          <p:cNvPr id="126" name="Google Shape;126;p3"/>
          <p:cNvSpPr txBox="1"/>
          <p:nvPr/>
        </p:nvSpPr>
        <p:spPr>
          <a:xfrm>
            <a:off x="7067541" y="3577196"/>
            <a:ext cx="3099393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444444"/>
                </a:solidFill>
                <a:latin typeface="Calibri"/>
                <a:ea typeface="Calibri"/>
                <a:cs typeface="Calibri"/>
                <a:sym typeface="Calibri"/>
              </a:rPr>
              <a:t>Nishanthi</a:t>
            </a:r>
            <a:r>
              <a:rPr b="0" lang="en-US" sz="2000">
                <a:solidFill>
                  <a:srgbClr val="444444"/>
                </a:solidFill>
                <a:latin typeface="Calibri"/>
                <a:ea typeface="Calibri"/>
                <a:cs typeface="Calibri"/>
                <a:sym typeface="Calibri"/>
              </a:rPr>
              <a:t> Perera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444444"/>
                </a:solidFill>
                <a:latin typeface="Calibri"/>
                <a:ea typeface="Calibri"/>
                <a:cs typeface="Calibri"/>
                <a:sym typeface="Calibri"/>
              </a:rPr>
              <a:t>Graduate Student </a:t>
            </a:r>
            <a:r>
              <a:rPr b="0" lang="en-US" sz="1600">
                <a:solidFill>
                  <a:srgbClr val="444444"/>
                </a:solidFill>
                <a:latin typeface="Calibri"/>
                <a:ea typeface="Calibri"/>
                <a:cs typeface="Calibri"/>
                <a:sym typeface="Calibri"/>
              </a:rPr>
              <a:t>(PhD)</a:t>
            </a:r>
            <a:endParaRPr/>
          </a:p>
        </p:txBody>
      </p:sp>
      <p:sp>
        <p:nvSpPr>
          <p:cNvPr id="127" name="Google Shape;127;p3"/>
          <p:cNvSpPr txBox="1"/>
          <p:nvPr>
            <p:ph idx="10" type="dt"/>
          </p:nvPr>
        </p:nvSpPr>
        <p:spPr>
          <a:xfrm>
            <a:off x="9104065" y="6399965"/>
            <a:ext cx="23102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May 27, 2024</a:t>
            </a:r>
            <a:endParaRPr/>
          </a:p>
        </p:txBody>
      </p:sp>
      <p:sp>
        <p:nvSpPr>
          <p:cNvPr id="128" name="Google Shape;128;p3"/>
          <p:cNvSpPr txBox="1"/>
          <p:nvPr>
            <p:ph idx="11" type="ftr"/>
          </p:nvPr>
        </p:nvSpPr>
        <p:spPr>
          <a:xfrm>
            <a:off x="7362528" y="604908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2024 GIS Symposium</a:t>
            </a:r>
            <a:endParaRPr/>
          </a:p>
        </p:txBody>
      </p:sp>
      <p:sp>
        <p:nvSpPr>
          <p:cNvPr id="129" name="Google Shape;129;p3"/>
          <p:cNvSpPr txBox="1"/>
          <p:nvPr>
            <p:ph idx="12" type="sldNum"/>
          </p:nvPr>
        </p:nvSpPr>
        <p:spPr>
          <a:xfrm>
            <a:off x="11452299" y="6035427"/>
            <a:ext cx="714672" cy="39243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4"/>
          <p:cNvSpPr txBox="1"/>
          <p:nvPr>
            <p:ph type="title"/>
          </p:nvPr>
        </p:nvSpPr>
        <p:spPr>
          <a:xfrm>
            <a:off x="241117" y="10959"/>
            <a:ext cx="10503052" cy="43207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Quattrocento Sans"/>
              <a:buNone/>
            </a:pPr>
            <a:r>
              <a:rPr lang="en-US"/>
              <a:t>Landslides occur across all the United States </a:t>
            </a:r>
            <a:endParaRPr/>
          </a:p>
        </p:txBody>
      </p:sp>
      <p:sp>
        <p:nvSpPr>
          <p:cNvPr id="136" name="Google Shape;136;p4"/>
          <p:cNvSpPr txBox="1"/>
          <p:nvPr>
            <p:ph idx="10" type="dt"/>
          </p:nvPr>
        </p:nvSpPr>
        <p:spPr>
          <a:xfrm>
            <a:off x="9104065" y="6399965"/>
            <a:ext cx="23102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May 27, 2024</a:t>
            </a:r>
            <a:endParaRPr/>
          </a:p>
        </p:txBody>
      </p:sp>
      <p:sp>
        <p:nvSpPr>
          <p:cNvPr id="137" name="Google Shape;137;p4"/>
          <p:cNvSpPr txBox="1"/>
          <p:nvPr>
            <p:ph idx="12" type="sldNum"/>
          </p:nvPr>
        </p:nvSpPr>
        <p:spPr>
          <a:xfrm>
            <a:off x="11452299" y="6035427"/>
            <a:ext cx="714672" cy="39243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8" name="Google Shape;138;p4"/>
          <p:cNvSpPr txBox="1"/>
          <p:nvPr>
            <p:ph idx="1" type="body"/>
          </p:nvPr>
        </p:nvSpPr>
        <p:spPr>
          <a:xfrm>
            <a:off x="237075" y="609601"/>
            <a:ext cx="11568970" cy="4600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None/>
            </a:pPr>
            <a:r>
              <a:rPr lang="en-US" sz="2200">
                <a:solidFill>
                  <a:schemeClr val="accent2"/>
                </a:solidFill>
              </a:rPr>
              <a:t>Oregon </a:t>
            </a:r>
            <a:r>
              <a:rPr lang="en-US" sz="2200"/>
              <a:t>and </a:t>
            </a:r>
            <a:r>
              <a:rPr lang="en-US" sz="2200">
                <a:solidFill>
                  <a:schemeClr val="accent2"/>
                </a:solidFill>
              </a:rPr>
              <a:t>Washington </a:t>
            </a:r>
            <a:r>
              <a:rPr lang="en-US" sz="2200"/>
              <a:t>state rank among the most landslide-prone areas in the US!</a:t>
            </a:r>
            <a:endParaRPr/>
          </a:p>
          <a:p>
            <a:pPr indent="-889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None/>
            </a:pPr>
            <a:r>
              <a:t/>
            </a:r>
            <a:endParaRPr i="1" sz="2200"/>
          </a:p>
        </p:txBody>
      </p:sp>
      <p:pic>
        <p:nvPicPr>
          <p:cNvPr descr="A collage of a road with a truck and a river&#10;&#10;Description automatically generated" id="139" name="Google Shape;139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9029" y="1063925"/>
            <a:ext cx="4424621" cy="559279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screen shot of a diagram&#10;&#10;Description automatically generated" id="140" name="Google Shape;140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05028" y="1710905"/>
            <a:ext cx="7012738" cy="3867512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4"/>
          <p:cNvSpPr/>
          <p:nvPr/>
        </p:nvSpPr>
        <p:spPr>
          <a:xfrm>
            <a:off x="4648262" y="3661850"/>
            <a:ext cx="316301" cy="201283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42" name="Google Shape;142;p4"/>
          <p:cNvSpPr txBox="1"/>
          <p:nvPr>
            <p:ph idx="11" type="ftr"/>
          </p:nvPr>
        </p:nvSpPr>
        <p:spPr>
          <a:xfrm>
            <a:off x="7362528" y="604908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2024 GIS Symposium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topographic map of a mountain range&#10;&#10;Description automatically generated" id="148" name="Google Shape;148;p5"/>
          <p:cNvPicPr preferRelativeResize="0"/>
          <p:nvPr/>
        </p:nvPicPr>
        <p:blipFill rotWithShape="1">
          <a:blip r:embed="rId3">
            <a:alphaModFix/>
          </a:blip>
          <a:srcRect b="0" l="3961" r="12520" t="0"/>
          <a:stretch/>
        </p:blipFill>
        <p:spPr>
          <a:xfrm>
            <a:off x="241117" y="1978068"/>
            <a:ext cx="7157961" cy="4248410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5"/>
          <p:cNvSpPr txBox="1"/>
          <p:nvPr>
            <p:ph type="title"/>
          </p:nvPr>
        </p:nvSpPr>
        <p:spPr>
          <a:xfrm>
            <a:off x="241117" y="10959"/>
            <a:ext cx="10503052" cy="43207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Quattrocento Sans"/>
              <a:buNone/>
            </a:pPr>
            <a:r>
              <a:rPr lang="en-US"/>
              <a:t>Pre-Existed Landslides vs Earthquake-Induced Landslides and Reactivations</a:t>
            </a:r>
            <a:endParaRPr/>
          </a:p>
        </p:txBody>
      </p:sp>
      <p:sp>
        <p:nvSpPr>
          <p:cNvPr id="150" name="Google Shape;150;p5"/>
          <p:cNvSpPr txBox="1"/>
          <p:nvPr>
            <p:ph idx="10" type="dt"/>
          </p:nvPr>
        </p:nvSpPr>
        <p:spPr>
          <a:xfrm>
            <a:off x="9104065" y="6399965"/>
            <a:ext cx="23102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May 27, 2024</a:t>
            </a:r>
            <a:endParaRPr/>
          </a:p>
        </p:txBody>
      </p:sp>
      <p:sp>
        <p:nvSpPr>
          <p:cNvPr id="151" name="Google Shape;151;p5"/>
          <p:cNvSpPr txBox="1"/>
          <p:nvPr>
            <p:ph idx="12" type="sldNum"/>
          </p:nvPr>
        </p:nvSpPr>
        <p:spPr>
          <a:xfrm>
            <a:off x="11452299" y="6035427"/>
            <a:ext cx="714672" cy="39243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2" name="Google Shape;152;p5"/>
          <p:cNvSpPr txBox="1"/>
          <p:nvPr/>
        </p:nvSpPr>
        <p:spPr>
          <a:xfrm>
            <a:off x="391277" y="6305528"/>
            <a:ext cx="282477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Luis Guerrero, MS Graduate Student</a:t>
            </a:r>
            <a:endParaRPr/>
          </a:p>
        </p:txBody>
      </p:sp>
      <p:grpSp>
        <p:nvGrpSpPr>
          <p:cNvPr id="153" name="Google Shape;153;p5"/>
          <p:cNvGrpSpPr/>
          <p:nvPr/>
        </p:nvGrpSpPr>
        <p:grpSpPr>
          <a:xfrm>
            <a:off x="451193" y="636821"/>
            <a:ext cx="6864406" cy="1429727"/>
            <a:chOff x="88005" y="881"/>
            <a:chExt cx="6864406" cy="1429727"/>
          </a:xfrm>
        </p:grpSpPr>
        <p:sp>
          <p:nvSpPr>
            <p:cNvPr id="154" name="Google Shape;154;p5"/>
            <p:cNvSpPr/>
            <p:nvPr/>
          </p:nvSpPr>
          <p:spPr>
            <a:xfrm>
              <a:off x="88005" y="881"/>
              <a:ext cx="1930614" cy="1225940"/>
            </a:xfrm>
            <a:prstGeom prst="roundRect">
              <a:avLst>
                <a:gd fmla="val 10000" name="adj"/>
              </a:avLst>
            </a:prstGeom>
            <a:solidFill>
              <a:srgbClr val="FEE599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" name="Google Shape;155;p5"/>
            <p:cNvSpPr/>
            <p:nvPr/>
          </p:nvSpPr>
          <p:spPr>
            <a:xfrm>
              <a:off x="302517" y="204668"/>
              <a:ext cx="1930614" cy="1225940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sng" w="12700">
              <a:solidFill>
                <a:srgbClr val="EF7F07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" name="Google Shape;156;p5"/>
            <p:cNvSpPr txBox="1"/>
            <p:nvPr/>
          </p:nvSpPr>
          <p:spPr>
            <a:xfrm>
              <a:off x="338424" y="240575"/>
              <a:ext cx="1858800" cy="11541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0950" lIns="60950" spcFirstLastPara="1" rIns="60950" wrap="square" tIns="609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Quattrocento Sans"/>
                <a:buNone/>
              </a:pPr>
              <a:r>
                <a:rPr lang="en-US" sz="16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Landslides Inventories (before &amp; after earthquake).</a:t>
              </a:r>
              <a:endParaRPr/>
            </a:p>
          </p:txBody>
        </p:sp>
        <p:sp>
          <p:nvSpPr>
            <p:cNvPr id="157" name="Google Shape;157;p5"/>
            <p:cNvSpPr/>
            <p:nvPr/>
          </p:nvSpPr>
          <p:spPr>
            <a:xfrm>
              <a:off x="2447644" y="881"/>
              <a:ext cx="1930614" cy="1225940"/>
            </a:xfrm>
            <a:prstGeom prst="roundRect">
              <a:avLst>
                <a:gd fmla="val 10000" name="adj"/>
              </a:avLst>
            </a:prstGeom>
            <a:solidFill>
              <a:srgbClr val="FEE599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" name="Google Shape;158;p5"/>
            <p:cNvSpPr/>
            <p:nvPr/>
          </p:nvSpPr>
          <p:spPr>
            <a:xfrm>
              <a:off x="2662157" y="204668"/>
              <a:ext cx="1930614" cy="1225940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sng" w="12700">
              <a:solidFill>
                <a:srgbClr val="EF7F07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" name="Google Shape;159;p5"/>
            <p:cNvSpPr txBox="1"/>
            <p:nvPr/>
          </p:nvSpPr>
          <p:spPr>
            <a:xfrm>
              <a:off x="2698064" y="240575"/>
              <a:ext cx="1858800" cy="11541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0950" lIns="60950" spcFirstLastPara="1" rIns="60950" wrap="square" tIns="609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Quattrocento Sans"/>
                <a:buNone/>
              </a:pPr>
              <a:r>
                <a:rPr lang="en-US" sz="16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Remote sensing (LiDAR, Ortho-imagery).</a:t>
              </a:r>
              <a:endParaRPr/>
            </a:p>
          </p:txBody>
        </p:sp>
        <p:sp>
          <p:nvSpPr>
            <p:cNvPr id="160" name="Google Shape;160;p5"/>
            <p:cNvSpPr/>
            <p:nvPr/>
          </p:nvSpPr>
          <p:spPr>
            <a:xfrm>
              <a:off x="4807284" y="881"/>
              <a:ext cx="1930614" cy="1225940"/>
            </a:xfrm>
            <a:prstGeom prst="roundRect">
              <a:avLst>
                <a:gd fmla="val 10000" name="adj"/>
              </a:avLst>
            </a:prstGeom>
            <a:solidFill>
              <a:srgbClr val="FEE599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" name="Google Shape;161;p5"/>
            <p:cNvSpPr/>
            <p:nvPr/>
          </p:nvSpPr>
          <p:spPr>
            <a:xfrm>
              <a:off x="5021797" y="204668"/>
              <a:ext cx="1930614" cy="1225940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sng" w="12700">
              <a:solidFill>
                <a:srgbClr val="EF7F07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" name="Google Shape;162;p5"/>
            <p:cNvSpPr txBox="1"/>
            <p:nvPr/>
          </p:nvSpPr>
          <p:spPr>
            <a:xfrm>
              <a:off x="5057704" y="240575"/>
              <a:ext cx="1858800" cy="11541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0950" lIns="60950" spcFirstLastPara="1" rIns="60950" wrap="square" tIns="609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Quattrocento Sans"/>
                <a:buNone/>
              </a:pPr>
              <a:r>
                <a:rPr lang="en-US" sz="16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Elevation difference &amp; Multimodal Model training.</a:t>
              </a:r>
              <a:endParaRPr/>
            </a:p>
          </p:txBody>
        </p:sp>
      </p:grpSp>
      <p:pic>
        <p:nvPicPr>
          <p:cNvPr descr="A graph of a graph&#10;&#10;Description automatically generated" id="163" name="Google Shape;163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78144" y="2314705"/>
            <a:ext cx="4766154" cy="3572006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5"/>
          <p:cNvSpPr/>
          <p:nvPr/>
        </p:nvSpPr>
        <p:spPr>
          <a:xfrm>
            <a:off x="417285" y="562428"/>
            <a:ext cx="4586377" cy="1595886"/>
          </a:xfrm>
          <a:prstGeom prst="rect">
            <a:avLst/>
          </a:prstGeom>
          <a:noFill/>
          <a:ln cap="flat" cmpd="sng" w="12700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65" name="Google Shape;165;p5"/>
          <p:cNvSpPr txBox="1"/>
          <p:nvPr>
            <p:ph idx="11" type="ftr"/>
          </p:nvPr>
        </p:nvSpPr>
        <p:spPr>
          <a:xfrm>
            <a:off x="7362528" y="604908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2024 GIS Symposium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6"/>
          <p:cNvSpPr txBox="1"/>
          <p:nvPr>
            <p:ph type="title"/>
          </p:nvPr>
        </p:nvSpPr>
        <p:spPr>
          <a:xfrm>
            <a:off x="241117" y="10959"/>
            <a:ext cx="10503052" cy="43207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Quattrocento Sans"/>
              <a:buNone/>
            </a:pPr>
            <a:r>
              <a:rPr lang="en-US"/>
              <a:t>Pre-Existed Landslides vs Earthquake-Induced Landslides and Reactivations</a:t>
            </a:r>
            <a:endParaRPr/>
          </a:p>
        </p:txBody>
      </p:sp>
      <p:sp>
        <p:nvSpPr>
          <p:cNvPr id="172" name="Google Shape;172;p6"/>
          <p:cNvSpPr txBox="1"/>
          <p:nvPr>
            <p:ph idx="10" type="dt"/>
          </p:nvPr>
        </p:nvSpPr>
        <p:spPr>
          <a:xfrm>
            <a:off x="9104065" y="6399965"/>
            <a:ext cx="23102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May 27, 2024</a:t>
            </a:r>
            <a:endParaRPr/>
          </a:p>
        </p:txBody>
      </p:sp>
      <p:sp>
        <p:nvSpPr>
          <p:cNvPr id="173" name="Google Shape;173;p6"/>
          <p:cNvSpPr txBox="1"/>
          <p:nvPr>
            <p:ph idx="12" type="sldNum"/>
          </p:nvPr>
        </p:nvSpPr>
        <p:spPr>
          <a:xfrm>
            <a:off x="11452299" y="6035427"/>
            <a:ext cx="714672" cy="39243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4" name="Google Shape;174;p6"/>
          <p:cNvSpPr txBox="1"/>
          <p:nvPr/>
        </p:nvSpPr>
        <p:spPr>
          <a:xfrm>
            <a:off x="391277" y="6305528"/>
            <a:ext cx="282477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Luis Guerrero, MS Graduate Student</a:t>
            </a:r>
            <a:endParaRPr/>
          </a:p>
        </p:txBody>
      </p:sp>
      <p:grpSp>
        <p:nvGrpSpPr>
          <p:cNvPr id="175" name="Google Shape;175;p6"/>
          <p:cNvGrpSpPr/>
          <p:nvPr/>
        </p:nvGrpSpPr>
        <p:grpSpPr>
          <a:xfrm>
            <a:off x="451193" y="636821"/>
            <a:ext cx="6864406" cy="1429727"/>
            <a:chOff x="88005" y="881"/>
            <a:chExt cx="6864406" cy="1429727"/>
          </a:xfrm>
        </p:grpSpPr>
        <p:sp>
          <p:nvSpPr>
            <p:cNvPr id="176" name="Google Shape;176;p6"/>
            <p:cNvSpPr/>
            <p:nvPr/>
          </p:nvSpPr>
          <p:spPr>
            <a:xfrm>
              <a:off x="88005" y="881"/>
              <a:ext cx="1930614" cy="1225940"/>
            </a:xfrm>
            <a:prstGeom prst="roundRect">
              <a:avLst>
                <a:gd fmla="val 10000" name="adj"/>
              </a:avLst>
            </a:prstGeom>
            <a:solidFill>
              <a:srgbClr val="FEE599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" name="Google Shape;177;p6"/>
            <p:cNvSpPr/>
            <p:nvPr/>
          </p:nvSpPr>
          <p:spPr>
            <a:xfrm>
              <a:off x="302517" y="204668"/>
              <a:ext cx="1930614" cy="1225940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sng" w="12700">
              <a:solidFill>
                <a:srgbClr val="EF7F07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" name="Google Shape;178;p6"/>
            <p:cNvSpPr txBox="1"/>
            <p:nvPr/>
          </p:nvSpPr>
          <p:spPr>
            <a:xfrm>
              <a:off x="338424" y="240575"/>
              <a:ext cx="1858800" cy="11541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0950" lIns="60950" spcFirstLastPara="1" rIns="60950" wrap="square" tIns="609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Quattrocento Sans"/>
                <a:buNone/>
              </a:pPr>
              <a:r>
                <a:rPr lang="en-US" sz="16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Landslides Inventories (before &amp; after earthquake).</a:t>
              </a:r>
              <a:endParaRPr/>
            </a:p>
          </p:txBody>
        </p:sp>
        <p:sp>
          <p:nvSpPr>
            <p:cNvPr id="179" name="Google Shape;179;p6"/>
            <p:cNvSpPr/>
            <p:nvPr/>
          </p:nvSpPr>
          <p:spPr>
            <a:xfrm>
              <a:off x="2447644" y="881"/>
              <a:ext cx="1930614" cy="1225940"/>
            </a:xfrm>
            <a:prstGeom prst="roundRect">
              <a:avLst>
                <a:gd fmla="val 10000" name="adj"/>
              </a:avLst>
            </a:prstGeom>
            <a:solidFill>
              <a:srgbClr val="FEE599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" name="Google Shape;180;p6"/>
            <p:cNvSpPr/>
            <p:nvPr/>
          </p:nvSpPr>
          <p:spPr>
            <a:xfrm>
              <a:off x="2662157" y="204668"/>
              <a:ext cx="1930614" cy="1225940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sng" w="12700">
              <a:solidFill>
                <a:srgbClr val="EF7F07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" name="Google Shape;181;p6"/>
            <p:cNvSpPr txBox="1"/>
            <p:nvPr/>
          </p:nvSpPr>
          <p:spPr>
            <a:xfrm>
              <a:off x="2698064" y="240575"/>
              <a:ext cx="1858800" cy="11541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0950" lIns="60950" spcFirstLastPara="1" rIns="60950" wrap="square" tIns="609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Quattrocento Sans"/>
                <a:buNone/>
              </a:pPr>
              <a:r>
                <a:rPr lang="en-US" sz="16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Remote sensing (LiDAR, Ortho-imagery).</a:t>
              </a:r>
              <a:endParaRPr/>
            </a:p>
          </p:txBody>
        </p:sp>
        <p:sp>
          <p:nvSpPr>
            <p:cNvPr id="182" name="Google Shape;182;p6"/>
            <p:cNvSpPr/>
            <p:nvPr/>
          </p:nvSpPr>
          <p:spPr>
            <a:xfrm>
              <a:off x="4807284" y="881"/>
              <a:ext cx="1930614" cy="1225940"/>
            </a:xfrm>
            <a:prstGeom prst="roundRect">
              <a:avLst>
                <a:gd fmla="val 10000" name="adj"/>
              </a:avLst>
            </a:prstGeom>
            <a:solidFill>
              <a:srgbClr val="FEE599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" name="Google Shape;183;p6"/>
            <p:cNvSpPr/>
            <p:nvPr/>
          </p:nvSpPr>
          <p:spPr>
            <a:xfrm>
              <a:off x="5021797" y="204668"/>
              <a:ext cx="1930614" cy="1225940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sng" w="12700">
              <a:solidFill>
                <a:srgbClr val="EF7F07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" name="Google Shape;184;p6"/>
            <p:cNvSpPr txBox="1"/>
            <p:nvPr/>
          </p:nvSpPr>
          <p:spPr>
            <a:xfrm>
              <a:off x="5057704" y="240575"/>
              <a:ext cx="1858800" cy="11541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0950" lIns="60950" spcFirstLastPara="1" rIns="60950" wrap="square" tIns="609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Quattrocento Sans"/>
                <a:buNone/>
              </a:pPr>
              <a:r>
                <a:rPr lang="en-US" sz="16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Elevation difference &amp; Multimodal Model training.</a:t>
              </a:r>
              <a:endParaRPr/>
            </a:p>
          </p:txBody>
        </p:sp>
      </p:grpSp>
      <p:sp>
        <p:nvSpPr>
          <p:cNvPr id="185" name="Google Shape;185;p6"/>
          <p:cNvSpPr/>
          <p:nvPr/>
        </p:nvSpPr>
        <p:spPr>
          <a:xfrm>
            <a:off x="417285" y="562428"/>
            <a:ext cx="4586377" cy="1595886"/>
          </a:xfrm>
          <a:prstGeom prst="rect">
            <a:avLst/>
          </a:prstGeom>
          <a:noFill/>
          <a:ln cap="flat" cmpd="sng" w="12700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186" name="Google Shape;186;p6"/>
          <p:cNvPicPr preferRelativeResize="0"/>
          <p:nvPr/>
        </p:nvPicPr>
        <p:blipFill rotWithShape="1">
          <a:blip r:embed="rId3">
            <a:alphaModFix/>
          </a:blip>
          <a:srcRect b="7523" l="5371" r="15308" t="9952"/>
          <a:stretch/>
        </p:blipFill>
        <p:spPr>
          <a:xfrm>
            <a:off x="417285" y="2373032"/>
            <a:ext cx="7040417" cy="3662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6"/>
          <p:cNvPicPr preferRelativeResize="0"/>
          <p:nvPr/>
        </p:nvPicPr>
        <p:blipFill rotWithShape="1">
          <a:blip r:embed="rId4">
            <a:alphaModFix/>
          </a:blip>
          <a:srcRect b="0" l="5085" r="9614" t="6121"/>
          <a:stretch/>
        </p:blipFill>
        <p:spPr>
          <a:xfrm>
            <a:off x="7644105" y="2639524"/>
            <a:ext cx="4130610" cy="3409558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6"/>
          <p:cNvSpPr txBox="1"/>
          <p:nvPr>
            <p:ph idx="11" type="ftr"/>
          </p:nvPr>
        </p:nvSpPr>
        <p:spPr>
          <a:xfrm>
            <a:off x="7362528" y="604908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2024 GIS Symposium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"/>
          <p:cNvSpPr txBox="1"/>
          <p:nvPr>
            <p:ph type="title"/>
          </p:nvPr>
        </p:nvSpPr>
        <p:spPr>
          <a:xfrm>
            <a:off x="241117" y="10959"/>
            <a:ext cx="10503052" cy="43207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Quattrocento Sans"/>
              <a:buNone/>
            </a:pPr>
            <a:r>
              <a:rPr lang="en-US"/>
              <a:t>Pre-Existed Landslides vs Earthquake-Induced Landslides and Reactivations</a:t>
            </a:r>
            <a:endParaRPr/>
          </a:p>
        </p:txBody>
      </p:sp>
      <p:sp>
        <p:nvSpPr>
          <p:cNvPr id="195" name="Google Shape;195;p7"/>
          <p:cNvSpPr txBox="1"/>
          <p:nvPr>
            <p:ph idx="10" type="dt"/>
          </p:nvPr>
        </p:nvSpPr>
        <p:spPr>
          <a:xfrm>
            <a:off x="9104065" y="6399965"/>
            <a:ext cx="23102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May 27, 2024</a:t>
            </a:r>
            <a:endParaRPr/>
          </a:p>
        </p:txBody>
      </p:sp>
      <p:sp>
        <p:nvSpPr>
          <p:cNvPr id="196" name="Google Shape;196;p7"/>
          <p:cNvSpPr txBox="1"/>
          <p:nvPr>
            <p:ph idx="12" type="sldNum"/>
          </p:nvPr>
        </p:nvSpPr>
        <p:spPr>
          <a:xfrm>
            <a:off x="11452299" y="6035427"/>
            <a:ext cx="714672" cy="39243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 map of a mountain range&#10;&#10;Description automatically generated" id="197" name="Google Shape;197;p7"/>
          <p:cNvPicPr preferRelativeResize="0"/>
          <p:nvPr/>
        </p:nvPicPr>
        <p:blipFill rotWithShape="1">
          <a:blip r:embed="rId3">
            <a:alphaModFix/>
          </a:blip>
          <a:srcRect b="7588" l="0" r="8280" t="10140"/>
          <a:stretch/>
        </p:blipFill>
        <p:spPr>
          <a:xfrm>
            <a:off x="695746" y="2251345"/>
            <a:ext cx="5930430" cy="3989583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7"/>
          <p:cNvSpPr txBox="1"/>
          <p:nvPr/>
        </p:nvSpPr>
        <p:spPr>
          <a:xfrm>
            <a:off x="391277" y="6305528"/>
            <a:ext cx="282477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Luis Guerrero, MS Graduate Student</a:t>
            </a:r>
            <a:endParaRPr/>
          </a:p>
        </p:txBody>
      </p:sp>
      <p:grpSp>
        <p:nvGrpSpPr>
          <p:cNvPr id="199" name="Google Shape;199;p7"/>
          <p:cNvGrpSpPr/>
          <p:nvPr/>
        </p:nvGrpSpPr>
        <p:grpSpPr>
          <a:xfrm>
            <a:off x="451193" y="636821"/>
            <a:ext cx="6864406" cy="1429727"/>
            <a:chOff x="88005" y="881"/>
            <a:chExt cx="6864406" cy="1429727"/>
          </a:xfrm>
        </p:grpSpPr>
        <p:sp>
          <p:nvSpPr>
            <p:cNvPr id="200" name="Google Shape;200;p7"/>
            <p:cNvSpPr/>
            <p:nvPr/>
          </p:nvSpPr>
          <p:spPr>
            <a:xfrm>
              <a:off x="88005" y="881"/>
              <a:ext cx="1930614" cy="1225940"/>
            </a:xfrm>
            <a:prstGeom prst="roundRect">
              <a:avLst>
                <a:gd fmla="val 10000" name="adj"/>
              </a:avLst>
            </a:prstGeom>
            <a:solidFill>
              <a:srgbClr val="FEE599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" name="Google Shape;201;p7"/>
            <p:cNvSpPr/>
            <p:nvPr/>
          </p:nvSpPr>
          <p:spPr>
            <a:xfrm>
              <a:off x="302517" y="204668"/>
              <a:ext cx="1930614" cy="1225940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sng" w="12700">
              <a:solidFill>
                <a:srgbClr val="EF7F07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" name="Google Shape;202;p7"/>
            <p:cNvSpPr txBox="1"/>
            <p:nvPr/>
          </p:nvSpPr>
          <p:spPr>
            <a:xfrm>
              <a:off x="338424" y="240575"/>
              <a:ext cx="1858800" cy="11541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0950" lIns="60950" spcFirstLastPara="1" rIns="60950" wrap="square" tIns="609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Quattrocento Sans"/>
                <a:buNone/>
              </a:pPr>
              <a:r>
                <a:rPr lang="en-US" sz="16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Landslides Inventories (before &amp; after earthquake).</a:t>
              </a:r>
              <a:endParaRPr/>
            </a:p>
          </p:txBody>
        </p:sp>
        <p:sp>
          <p:nvSpPr>
            <p:cNvPr id="203" name="Google Shape;203;p7"/>
            <p:cNvSpPr/>
            <p:nvPr/>
          </p:nvSpPr>
          <p:spPr>
            <a:xfrm>
              <a:off x="2447644" y="881"/>
              <a:ext cx="1930614" cy="1225940"/>
            </a:xfrm>
            <a:prstGeom prst="roundRect">
              <a:avLst>
                <a:gd fmla="val 10000" name="adj"/>
              </a:avLst>
            </a:prstGeom>
            <a:solidFill>
              <a:srgbClr val="FEE599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" name="Google Shape;204;p7"/>
            <p:cNvSpPr/>
            <p:nvPr/>
          </p:nvSpPr>
          <p:spPr>
            <a:xfrm>
              <a:off x="2662157" y="204668"/>
              <a:ext cx="1930614" cy="1225940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sng" w="12700">
              <a:solidFill>
                <a:srgbClr val="EF7F07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" name="Google Shape;205;p7"/>
            <p:cNvSpPr txBox="1"/>
            <p:nvPr/>
          </p:nvSpPr>
          <p:spPr>
            <a:xfrm>
              <a:off x="2698064" y="240575"/>
              <a:ext cx="1858800" cy="11541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0950" lIns="60950" spcFirstLastPara="1" rIns="60950" wrap="square" tIns="609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Quattrocento Sans"/>
                <a:buNone/>
              </a:pPr>
              <a:r>
                <a:rPr lang="en-US" sz="16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Remote sensing (LiDAR, Ortho-imagery).</a:t>
              </a:r>
              <a:endParaRPr/>
            </a:p>
          </p:txBody>
        </p:sp>
        <p:sp>
          <p:nvSpPr>
            <p:cNvPr id="206" name="Google Shape;206;p7"/>
            <p:cNvSpPr/>
            <p:nvPr/>
          </p:nvSpPr>
          <p:spPr>
            <a:xfrm>
              <a:off x="4807284" y="881"/>
              <a:ext cx="1930614" cy="1225940"/>
            </a:xfrm>
            <a:prstGeom prst="roundRect">
              <a:avLst>
                <a:gd fmla="val 10000" name="adj"/>
              </a:avLst>
            </a:prstGeom>
            <a:solidFill>
              <a:srgbClr val="FEE599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" name="Google Shape;207;p7"/>
            <p:cNvSpPr/>
            <p:nvPr/>
          </p:nvSpPr>
          <p:spPr>
            <a:xfrm>
              <a:off x="5021797" y="204668"/>
              <a:ext cx="1930614" cy="1225940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sng" w="12700">
              <a:solidFill>
                <a:srgbClr val="EF7F07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" name="Google Shape;208;p7"/>
            <p:cNvSpPr txBox="1"/>
            <p:nvPr/>
          </p:nvSpPr>
          <p:spPr>
            <a:xfrm>
              <a:off x="5057704" y="240575"/>
              <a:ext cx="1858800" cy="11541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0950" lIns="60950" spcFirstLastPara="1" rIns="60950" wrap="square" tIns="609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Quattrocento Sans"/>
                <a:buNone/>
              </a:pPr>
              <a:r>
                <a:rPr lang="en-US" sz="16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Elevation difference &amp; Multimodal Model training.</a:t>
              </a:r>
              <a:endParaRPr/>
            </a:p>
          </p:txBody>
        </p:sp>
      </p:grpSp>
      <p:sp>
        <p:nvSpPr>
          <p:cNvPr id="209" name="Google Shape;209;p7"/>
          <p:cNvSpPr/>
          <p:nvPr/>
        </p:nvSpPr>
        <p:spPr>
          <a:xfrm>
            <a:off x="5089926" y="634314"/>
            <a:ext cx="2329132" cy="1437737"/>
          </a:xfrm>
          <a:prstGeom prst="rect">
            <a:avLst/>
          </a:prstGeom>
          <a:noFill/>
          <a:ln cap="flat" cmpd="sng" w="12700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210" name="Google Shape;210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26176" y="2251345"/>
            <a:ext cx="4979548" cy="3734661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7"/>
          <p:cNvSpPr txBox="1"/>
          <p:nvPr>
            <p:ph idx="11" type="ftr"/>
          </p:nvPr>
        </p:nvSpPr>
        <p:spPr>
          <a:xfrm>
            <a:off x="7362528" y="604908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2024 GIS Symposium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8"/>
          <p:cNvSpPr txBox="1"/>
          <p:nvPr>
            <p:ph type="title"/>
          </p:nvPr>
        </p:nvSpPr>
        <p:spPr>
          <a:xfrm>
            <a:off x="241117" y="10959"/>
            <a:ext cx="10503052" cy="43207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Quattrocento Sans"/>
              <a:buNone/>
            </a:pPr>
            <a:r>
              <a:rPr lang="en-US"/>
              <a:t>Pre-Existed Landslides vs Earthquake-Induced Landslides and Reactivations</a:t>
            </a:r>
            <a:endParaRPr/>
          </a:p>
        </p:txBody>
      </p:sp>
      <p:sp>
        <p:nvSpPr>
          <p:cNvPr id="218" name="Google Shape;218;p8"/>
          <p:cNvSpPr txBox="1"/>
          <p:nvPr>
            <p:ph idx="10" type="dt"/>
          </p:nvPr>
        </p:nvSpPr>
        <p:spPr>
          <a:xfrm>
            <a:off x="9104065" y="6399965"/>
            <a:ext cx="23102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May 27, 2024</a:t>
            </a:r>
            <a:endParaRPr/>
          </a:p>
        </p:txBody>
      </p:sp>
      <p:sp>
        <p:nvSpPr>
          <p:cNvPr id="219" name="Google Shape;219;p8"/>
          <p:cNvSpPr txBox="1"/>
          <p:nvPr>
            <p:ph idx="12" type="sldNum"/>
          </p:nvPr>
        </p:nvSpPr>
        <p:spPr>
          <a:xfrm>
            <a:off x="11452299" y="6035427"/>
            <a:ext cx="714672" cy="39243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 map of a mountain range&#10;&#10;Description automatically generated" id="220" name="Google Shape;220;p8"/>
          <p:cNvPicPr preferRelativeResize="0"/>
          <p:nvPr/>
        </p:nvPicPr>
        <p:blipFill rotWithShape="1">
          <a:blip r:embed="rId3">
            <a:alphaModFix/>
          </a:blip>
          <a:srcRect b="7588" l="0" r="8280" t="10140"/>
          <a:stretch/>
        </p:blipFill>
        <p:spPr>
          <a:xfrm>
            <a:off x="695746" y="2251345"/>
            <a:ext cx="5930430" cy="3989583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8"/>
          <p:cNvSpPr txBox="1"/>
          <p:nvPr/>
        </p:nvSpPr>
        <p:spPr>
          <a:xfrm>
            <a:off x="391277" y="6305528"/>
            <a:ext cx="282477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Luis Guerrero, MS Graduate Student</a:t>
            </a:r>
            <a:endParaRPr/>
          </a:p>
        </p:txBody>
      </p:sp>
      <p:grpSp>
        <p:nvGrpSpPr>
          <p:cNvPr id="222" name="Google Shape;222;p8"/>
          <p:cNvGrpSpPr/>
          <p:nvPr/>
        </p:nvGrpSpPr>
        <p:grpSpPr>
          <a:xfrm>
            <a:off x="451193" y="636821"/>
            <a:ext cx="6864406" cy="1429727"/>
            <a:chOff x="88005" y="881"/>
            <a:chExt cx="6864406" cy="1429727"/>
          </a:xfrm>
        </p:grpSpPr>
        <p:sp>
          <p:nvSpPr>
            <p:cNvPr id="223" name="Google Shape;223;p8"/>
            <p:cNvSpPr/>
            <p:nvPr/>
          </p:nvSpPr>
          <p:spPr>
            <a:xfrm>
              <a:off x="88005" y="881"/>
              <a:ext cx="1930614" cy="1225940"/>
            </a:xfrm>
            <a:prstGeom prst="roundRect">
              <a:avLst>
                <a:gd fmla="val 10000" name="adj"/>
              </a:avLst>
            </a:prstGeom>
            <a:solidFill>
              <a:srgbClr val="FEE599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" name="Google Shape;224;p8"/>
            <p:cNvSpPr/>
            <p:nvPr/>
          </p:nvSpPr>
          <p:spPr>
            <a:xfrm>
              <a:off x="302517" y="204668"/>
              <a:ext cx="1930614" cy="1225940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sng" w="12700">
              <a:solidFill>
                <a:srgbClr val="EF7F07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" name="Google Shape;225;p8"/>
            <p:cNvSpPr txBox="1"/>
            <p:nvPr/>
          </p:nvSpPr>
          <p:spPr>
            <a:xfrm>
              <a:off x="338424" y="240575"/>
              <a:ext cx="1858800" cy="11541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0950" lIns="60950" spcFirstLastPara="1" rIns="60950" wrap="square" tIns="609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Quattrocento Sans"/>
                <a:buNone/>
              </a:pPr>
              <a:r>
                <a:rPr lang="en-US" sz="16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Landslides Inventories (before &amp; after earthquake).</a:t>
              </a:r>
              <a:endParaRPr/>
            </a:p>
          </p:txBody>
        </p:sp>
        <p:sp>
          <p:nvSpPr>
            <p:cNvPr id="226" name="Google Shape;226;p8"/>
            <p:cNvSpPr/>
            <p:nvPr/>
          </p:nvSpPr>
          <p:spPr>
            <a:xfrm>
              <a:off x="2447644" y="881"/>
              <a:ext cx="1930614" cy="1225940"/>
            </a:xfrm>
            <a:prstGeom prst="roundRect">
              <a:avLst>
                <a:gd fmla="val 10000" name="adj"/>
              </a:avLst>
            </a:prstGeom>
            <a:solidFill>
              <a:srgbClr val="FEE599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" name="Google Shape;227;p8"/>
            <p:cNvSpPr/>
            <p:nvPr/>
          </p:nvSpPr>
          <p:spPr>
            <a:xfrm>
              <a:off x="2662157" y="204668"/>
              <a:ext cx="1930614" cy="1225940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sng" w="12700">
              <a:solidFill>
                <a:srgbClr val="EF7F07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" name="Google Shape;228;p8"/>
            <p:cNvSpPr txBox="1"/>
            <p:nvPr/>
          </p:nvSpPr>
          <p:spPr>
            <a:xfrm>
              <a:off x="2698064" y="240575"/>
              <a:ext cx="1858800" cy="11541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0950" lIns="60950" spcFirstLastPara="1" rIns="60950" wrap="square" tIns="609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Quattrocento Sans"/>
                <a:buNone/>
              </a:pPr>
              <a:r>
                <a:rPr lang="en-US" sz="16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Remote sensing (LiDAR, Ortho-imagery).</a:t>
              </a:r>
              <a:endParaRPr/>
            </a:p>
          </p:txBody>
        </p:sp>
        <p:sp>
          <p:nvSpPr>
            <p:cNvPr id="229" name="Google Shape;229;p8"/>
            <p:cNvSpPr/>
            <p:nvPr/>
          </p:nvSpPr>
          <p:spPr>
            <a:xfrm>
              <a:off x="4807284" y="881"/>
              <a:ext cx="1930614" cy="1225940"/>
            </a:xfrm>
            <a:prstGeom prst="roundRect">
              <a:avLst>
                <a:gd fmla="val 10000" name="adj"/>
              </a:avLst>
            </a:prstGeom>
            <a:solidFill>
              <a:srgbClr val="FEE599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" name="Google Shape;230;p8"/>
            <p:cNvSpPr/>
            <p:nvPr/>
          </p:nvSpPr>
          <p:spPr>
            <a:xfrm>
              <a:off x="5021797" y="204668"/>
              <a:ext cx="1930614" cy="1225940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sng" w="12700">
              <a:solidFill>
                <a:srgbClr val="EF7F07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" name="Google Shape;231;p8"/>
            <p:cNvSpPr txBox="1"/>
            <p:nvPr/>
          </p:nvSpPr>
          <p:spPr>
            <a:xfrm>
              <a:off x="5057704" y="240575"/>
              <a:ext cx="1858800" cy="11541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0950" lIns="60950" spcFirstLastPara="1" rIns="60950" wrap="square" tIns="609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Quattrocento Sans"/>
                <a:buNone/>
              </a:pPr>
              <a:r>
                <a:rPr lang="en-US" sz="16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Elevation difference &amp; Multimodal Model training.</a:t>
              </a:r>
              <a:endParaRPr/>
            </a:p>
          </p:txBody>
        </p:sp>
      </p:grpSp>
      <p:sp>
        <p:nvSpPr>
          <p:cNvPr id="232" name="Google Shape;232;p8"/>
          <p:cNvSpPr/>
          <p:nvPr/>
        </p:nvSpPr>
        <p:spPr>
          <a:xfrm>
            <a:off x="5089926" y="634314"/>
            <a:ext cx="2329132" cy="1437737"/>
          </a:xfrm>
          <a:prstGeom prst="rect">
            <a:avLst/>
          </a:prstGeom>
          <a:noFill/>
          <a:ln cap="flat" cmpd="sng" w="12700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233" name="Google Shape;233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27615" y="2174788"/>
            <a:ext cx="5062580" cy="3796935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8"/>
          <p:cNvSpPr txBox="1"/>
          <p:nvPr>
            <p:ph idx="11" type="ftr"/>
          </p:nvPr>
        </p:nvSpPr>
        <p:spPr>
          <a:xfrm>
            <a:off x="7362528" y="604908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2024 GIS Symposium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9"/>
          <p:cNvSpPr txBox="1"/>
          <p:nvPr>
            <p:ph type="title"/>
          </p:nvPr>
        </p:nvSpPr>
        <p:spPr>
          <a:xfrm>
            <a:off x="241117" y="10959"/>
            <a:ext cx="10503052" cy="43207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Quattrocento Sans"/>
              <a:buNone/>
            </a:pPr>
            <a:r>
              <a:rPr lang="en-US"/>
              <a:t>Pre-Existed Landslides vs Earthquake-Induced Landslides and Reactivations</a:t>
            </a:r>
            <a:endParaRPr/>
          </a:p>
        </p:txBody>
      </p:sp>
      <p:sp>
        <p:nvSpPr>
          <p:cNvPr id="241" name="Google Shape;241;p9"/>
          <p:cNvSpPr txBox="1"/>
          <p:nvPr>
            <p:ph idx="10" type="dt"/>
          </p:nvPr>
        </p:nvSpPr>
        <p:spPr>
          <a:xfrm>
            <a:off x="9104065" y="6399965"/>
            <a:ext cx="23102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May 27, 2024</a:t>
            </a:r>
            <a:endParaRPr/>
          </a:p>
        </p:txBody>
      </p:sp>
      <p:sp>
        <p:nvSpPr>
          <p:cNvPr id="242" name="Google Shape;242;p9"/>
          <p:cNvSpPr txBox="1"/>
          <p:nvPr>
            <p:ph idx="12" type="sldNum"/>
          </p:nvPr>
        </p:nvSpPr>
        <p:spPr>
          <a:xfrm>
            <a:off x="11452299" y="6035427"/>
            <a:ext cx="714672" cy="39243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 map of a mountain range&#10;&#10;Description automatically generated" id="243" name="Google Shape;243;p9"/>
          <p:cNvPicPr preferRelativeResize="0"/>
          <p:nvPr/>
        </p:nvPicPr>
        <p:blipFill rotWithShape="1">
          <a:blip r:embed="rId3">
            <a:alphaModFix/>
          </a:blip>
          <a:srcRect b="7588" l="0" r="8280" t="10140"/>
          <a:stretch/>
        </p:blipFill>
        <p:spPr>
          <a:xfrm>
            <a:off x="609290" y="2191688"/>
            <a:ext cx="5930430" cy="39895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map of a mountain range&#10;&#10;Description automatically generated" id="244" name="Google Shape;244;p9"/>
          <p:cNvPicPr preferRelativeResize="0"/>
          <p:nvPr/>
        </p:nvPicPr>
        <p:blipFill rotWithShape="1">
          <a:blip r:embed="rId4">
            <a:alphaModFix/>
          </a:blip>
          <a:srcRect b="8439" l="0" r="6206" t="9103"/>
          <a:stretch/>
        </p:blipFill>
        <p:spPr>
          <a:xfrm>
            <a:off x="6539720" y="2260334"/>
            <a:ext cx="5509118" cy="3632489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9"/>
          <p:cNvSpPr txBox="1"/>
          <p:nvPr/>
        </p:nvSpPr>
        <p:spPr>
          <a:xfrm>
            <a:off x="391277" y="6305528"/>
            <a:ext cx="282477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Luis Guerrero, MS Graduate Student</a:t>
            </a:r>
            <a:endParaRPr/>
          </a:p>
        </p:txBody>
      </p:sp>
      <p:grpSp>
        <p:nvGrpSpPr>
          <p:cNvPr id="246" name="Google Shape;246;p9"/>
          <p:cNvGrpSpPr/>
          <p:nvPr/>
        </p:nvGrpSpPr>
        <p:grpSpPr>
          <a:xfrm>
            <a:off x="451193" y="636821"/>
            <a:ext cx="6864406" cy="1429727"/>
            <a:chOff x="88005" y="881"/>
            <a:chExt cx="6864406" cy="1429727"/>
          </a:xfrm>
        </p:grpSpPr>
        <p:sp>
          <p:nvSpPr>
            <p:cNvPr id="247" name="Google Shape;247;p9"/>
            <p:cNvSpPr/>
            <p:nvPr/>
          </p:nvSpPr>
          <p:spPr>
            <a:xfrm>
              <a:off x="88005" y="881"/>
              <a:ext cx="1930614" cy="1225940"/>
            </a:xfrm>
            <a:prstGeom prst="roundRect">
              <a:avLst>
                <a:gd fmla="val 10000" name="adj"/>
              </a:avLst>
            </a:prstGeom>
            <a:solidFill>
              <a:srgbClr val="FEE599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" name="Google Shape;248;p9"/>
            <p:cNvSpPr/>
            <p:nvPr/>
          </p:nvSpPr>
          <p:spPr>
            <a:xfrm>
              <a:off x="302517" y="204668"/>
              <a:ext cx="1930614" cy="1225940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sng" w="12700">
              <a:solidFill>
                <a:srgbClr val="EF7F07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" name="Google Shape;249;p9"/>
            <p:cNvSpPr txBox="1"/>
            <p:nvPr/>
          </p:nvSpPr>
          <p:spPr>
            <a:xfrm>
              <a:off x="338424" y="240575"/>
              <a:ext cx="1858800" cy="11541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0950" lIns="60950" spcFirstLastPara="1" rIns="60950" wrap="square" tIns="609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Quattrocento Sans"/>
                <a:buNone/>
              </a:pPr>
              <a:r>
                <a:rPr lang="en-US" sz="16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Landslides Inventories (before &amp; after earthquake).</a:t>
              </a:r>
              <a:endParaRPr/>
            </a:p>
          </p:txBody>
        </p:sp>
        <p:sp>
          <p:nvSpPr>
            <p:cNvPr id="250" name="Google Shape;250;p9"/>
            <p:cNvSpPr/>
            <p:nvPr/>
          </p:nvSpPr>
          <p:spPr>
            <a:xfrm>
              <a:off x="2447644" y="881"/>
              <a:ext cx="1930614" cy="1225940"/>
            </a:xfrm>
            <a:prstGeom prst="roundRect">
              <a:avLst>
                <a:gd fmla="val 10000" name="adj"/>
              </a:avLst>
            </a:prstGeom>
            <a:solidFill>
              <a:srgbClr val="FEE599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" name="Google Shape;251;p9"/>
            <p:cNvSpPr/>
            <p:nvPr/>
          </p:nvSpPr>
          <p:spPr>
            <a:xfrm>
              <a:off x="2662157" y="204668"/>
              <a:ext cx="1930614" cy="1225940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sng" w="12700">
              <a:solidFill>
                <a:srgbClr val="EF7F07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" name="Google Shape;252;p9"/>
            <p:cNvSpPr txBox="1"/>
            <p:nvPr/>
          </p:nvSpPr>
          <p:spPr>
            <a:xfrm>
              <a:off x="2698064" y="240575"/>
              <a:ext cx="1858800" cy="11541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0950" lIns="60950" spcFirstLastPara="1" rIns="60950" wrap="square" tIns="609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Quattrocento Sans"/>
                <a:buNone/>
              </a:pPr>
              <a:r>
                <a:rPr lang="en-US" sz="16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Remote sensing (LiDAR, Ortho-imagery).</a:t>
              </a:r>
              <a:endParaRPr/>
            </a:p>
          </p:txBody>
        </p:sp>
        <p:sp>
          <p:nvSpPr>
            <p:cNvPr id="253" name="Google Shape;253;p9"/>
            <p:cNvSpPr/>
            <p:nvPr/>
          </p:nvSpPr>
          <p:spPr>
            <a:xfrm>
              <a:off x="4807284" y="881"/>
              <a:ext cx="1930614" cy="1225940"/>
            </a:xfrm>
            <a:prstGeom prst="roundRect">
              <a:avLst>
                <a:gd fmla="val 10000" name="adj"/>
              </a:avLst>
            </a:prstGeom>
            <a:solidFill>
              <a:srgbClr val="FEE599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" name="Google Shape;254;p9"/>
            <p:cNvSpPr/>
            <p:nvPr/>
          </p:nvSpPr>
          <p:spPr>
            <a:xfrm>
              <a:off x="5021797" y="204668"/>
              <a:ext cx="1930614" cy="1225940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sng" w="12700">
              <a:solidFill>
                <a:srgbClr val="EF7F07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" name="Google Shape;255;p9"/>
            <p:cNvSpPr txBox="1"/>
            <p:nvPr/>
          </p:nvSpPr>
          <p:spPr>
            <a:xfrm>
              <a:off x="5057704" y="240575"/>
              <a:ext cx="1858800" cy="11541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0950" lIns="60950" spcFirstLastPara="1" rIns="60950" wrap="square" tIns="609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Quattrocento Sans"/>
                <a:buNone/>
              </a:pPr>
              <a:r>
                <a:rPr lang="en-US" sz="16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Elevation difference &amp; Multimodal Model training.</a:t>
              </a:r>
              <a:endParaRPr/>
            </a:p>
          </p:txBody>
        </p:sp>
      </p:grpSp>
      <p:sp>
        <p:nvSpPr>
          <p:cNvPr id="256" name="Google Shape;256;p9"/>
          <p:cNvSpPr/>
          <p:nvPr/>
        </p:nvSpPr>
        <p:spPr>
          <a:xfrm>
            <a:off x="5089926" y="634314"/>
            <a:ext cx="2329132" cy="1437737"/>
          </a:xfrm>
          <a:prstGeom prst="rect">
            <a:avLst/>
          </a:prstGeom>
          <a:noFill/>
          <a:ln cap="flat" cmpd="sng" w="12700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57" name="Google Shape;257;p9"/>
          <p:cNvSpPr txBox="1"/>
          <p:nvPr>
            <p:ph idx="11" type="ftr"/>
          </p:nvPr>
        </p:nvSpPr>
        <p:spPr>
          <a:xfrm>
            <a:off x="7362528" y="604908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2024 GIS Symposium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emplate_UW">
  <a:themeElements>
    <a:clrScheme name="Custom 1">
      <a:dk1>
        <a:srgbClr val="000000"/>
      </a:dk1>
      <a:lt1>
        <a:srgbClr val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FFC000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2023-02-17T00:47:43Z</dcterms:created>
  <dc:creator>Morgan Sanger</dc:creator>
</cp:coreProperties>
</file>