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3" r:id="rId4"/>
  </p:sldMasterIdLst>
  <p:notesMasterIdLst>
    <p:notesMasterId r:id="rId26"/>
  </p:notesMasterIdLst>
  <p:handoutMasterIdLst>
    <p:handoutMasterId r:id="rId27"/>
  </p:handoutMasterIdLst>
  <p:sldIdLst>
    <p:sldId id="325" r:id="rId5"/>
    <p:sldId id="307" r:id="rId6"/>
    <p:sldId id="338" r:id="rId7"/>
    <p:sldId id="312" r:id="rId8"/>
    <p:sldId id="340" r:id="rId9"/>
    <p:sldId id="341" r:id="rId10"/>
    <p:sldId id="342" r:id="rId11"/>
    <p:sldId id="348" r:id="rId12"/>
    <p:sldId id="343" r:id="rId13"/>
    <p:sldId id="317" r:id="rId14"/>
    <p:sldId id="336" r:id="rId15"/>
    <p:sldId id="344" r:id="rId16"/>
    <p:sldId id="334" r:id="rId17"/>
    <p:sldId id="337" r:id="rId18"/>
    <p:sldId id="345" r:id="rId19"/>
    <p:sldId id="349" r:id="rId20"/>
    <p:sldId id="346" r:id="rId21"/>
    <p:sldId id="347" r:id="rId22"/>
    <p:sldId id="351" r:id="rId23"/>
    <p:sldId id="350" r:id="rId24"/>
    <p:sldId id="33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3557" autoAdjust="0"/>
  </p:normalViewPr>
  <p:slideViewPr>
    <p:cSldViewPr snapToGrid="0">
      <p:cViewPr varScale="1">
        <p:scale>
          <a:sx n="60" d="100"/>
          <a:sy n="60" d="100"/>
        </p:scale>
        <p:origin x="90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206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der, Sara" userId="1d469db5-db96-479a-84bd-03365598b32e" providerId="ADAL" clId="{FF46B58D-8C82-4199-8DD0-0DAD2A41FB8C}"/>
    <pc:docChg chg="custSel modSld">
      <pc:chgData name="Holder, Sara" userId="1d469db5-db96-479a-84bd-03365598b32e" providerId="ADAL" clId="{FF46B58D-8C82-4199-8DD0-0DAD2A41FB8C}" dt="2025-04-22T01:59:09.355" v="247" actId="255"/>
      <pc:docMkLst>
        <pc:docMk/>
      </pc:docMkLst>
      <pc:sldChg chg="modSp mod">
        <pc:chgData name="Holder, Sara" userId="1d469db5-db96-479a-84bd-03365598b32e" providerId="ADAL" clId="{FF46B58D-8C82-4199-8DD0-0DAD2A41FB8C}" dt="2025-04-22T01:59:09.355" v="247" actId="255"/>
        <pc:sldMkLst>
          <pc:docMk/>
          <pc:sldMk cId="2897687745" sldId="317"/>
        </pc:sldMkLst>
        <pc:spChg chg="mod">
          <ac:chgData name="Holder, Sara" userId="1d469db5-db96-479a-84bd-03365598b32e" providerId="ADAL" clId="{FF46B58D-8C82-4199-8DD0-0DAD2A41FB8C}" dt="2025-04-22T01:59:09.355" v="247" actId="255"/>
          <ac:spMkLst>
            <pc:docMk/>
            <pc:sldMk cId="2897687745" sldId="317"/>
            <ac:spMk id="6" creationId="{964EF738-C546-48C9-8CF1-CCC2D0FA0902}"/>
          </ac:spMkLst>
        </pc:spChg>
      </pc:sldChg>
      <pc:sldChg chg="modSp mod">
        <pc:chgData name="Holder, Sara" userId="1d469db5-db96-479a-84bd-03365598b32e" providerId="ADAL" clId="{FF46B58D-8C82-4199-8DD0-0DAD2A41FB8C}" dt="2025-04-22T01:58:29.472" v="246" actId="27636"/>
        <pc:sldMkLst>
          <pc:docMk/>
          <pc:sldMk cId="1147369639" sldId="336"/>
        </pc:sldMkLst>
        <pc:spChg chg="mod">
          <ac:chgData name="Holder, Sara" userId="1d469db5-db96-479a-84bd-03365598b32e" providerId="ADAL" clId="{FF46B58D-8C82-4199-8DD0-0DAD2A41FB8C}" dt="2025-04-22T01:58:08.514" v="242" actId="2711"/>
          <ac:spMkLst>
            <pc:docMk/>
            <pc:sldMk cId="1147369639" sldId="336"/>
            <ac:spMk id="4" creationId="{E765806B-4BE0-6B7B-FE18-DF2D75670717}"/>
          </ac:spMkLst>
        </pc:spChg>
        <pc:spChg chg="mod">
          <ac:chgData name="Holder, Sara" userId="1d469db5-db96-479a-84bd-03365598b32e" providerId="ADAL" clId="{FF46B58D-8C82-4199-8DD0-0DAD2A41FB8C}" dt="2025-04-22T01:58:29.472" v="246" actId="27636"/>
          <ac:spMkLst>
            <pc:docMk/>
            <pc:sldMk cId="1147369639" sldId="336"/>
            <ac:spMk id="6" creationId="{6335A923-029A-6A16-47FE-49ED6E141D18}"/>
          </ac:spMkLst>
        </pc:spChg>
      </pc:sldChg>
      <pc:sldChg chg="modSp mod">
        <pc:chgData name="Holder, Sara" userId="1d469db5-db96-479a-84bd-03365598b32e" providerId="ADAL" clId="{FF46B58D-8C82-4199-8DD0-0DAD2A41FB8C}" dt="2025-04-22T01:49:50.184" v="227" actId="14100"/>
        <pc:sldMkLst>
          <pc:docMk/>
          <pc:sldMk cId="160323557" sldId="337"/>
        </pc:sldMkLst>
        <pc:spChg chg="mod">
          <ac:chgData name="Holder, Sara" userId="1d469db5-db96-479a-84bd-03365598b32e" providerId="ADAL" clId="{FF46B58D-8C82-4199-8DD0-0DAD2A41FB8C}" dt="2025-04-22T01:49:50.184" v="227" actId="14100"/>
          <ac:spMkLst>
            <pc:docMk/>
            <pc:sldMk cId="160323557" sldId="337"/>
            <ac:spMk id="4" creationId="{0A552E9A-D084-7FDA-32AA-D4368360A100}"/>
          </ac:spMkLst>
        </pc:spChg>
      </pc:sldChg>
      <pc:sldChg chg="modSp mod">
        <pc:chgData name="Holder, Sara" userId="1d469db5-db96-479a-84bd-03365598b32e" providerId="ADAL" clId="{FF46B58D-8C82-4199-8DD0-0DAD2A41FB8C}" dt="2025-04-22T01:54:37.677" v="229" actId="255"/>
        <pc:sldMkLst>
          <pc:docMk/>
          <pc:sldMk cId="2406866031" sldId="347"/>
        </pc:sldMkLst>
        <pc:spChg chg="mod">
          <ac:chgData name="Holder, Sara" userId="1d469db5-db96-479a-84bd-03365598b32e" providerId="ADAL" clId="{FF46B58D-8C82-4199-8DD0-0DAD2A41FB8C}" dt="2025-04-22T01:54:37.677" v="229" actId="255"/>
          <ac:spMkLst>
            <pc:docMk/>
            <pc:sldMk cId="2406866031" sldId="347"/>
            <ac:spMk id="3" creationId="{80CCBEE6-0700-6C44-FD03-18E2F8922F64}"/>
          </ac:spMkLst>
        </pc:spChg>
      </pc:sldChg>
      <pc:sldChg chg="modSp mod">
        <pc:chgData name="Holder, Sara" userId="1d469db5-db96-479a-84bd-03365598b32e" providerId="ADAL" clId="{FF46B58D-8C82-4199-8DD0-0DAD2A41FB8C}" dt="2025-04-22T01:57:14.633" v="241" actId="255"/>
        <pc:sldMkLst>
          <pc:docMk/>
          <pc:sldMk cId="2422720163" sldId="349"/>
        </pc:sldMkLst>
        <pc:spChg chg="mod">
          <ac:chgData name="Holder, Sara" userId="1d469db5-db96-479a-84bd-03365598b32e" providerId="ADAL" clId="{FF46B58D-8C82-4199-8DD0-0DAD2A41FB8C}" dt="2025-04-22T01:57:14.633" v="241" actId="255"/>
          <ac:spMkLst>
            <pc:docMk/>
            <pc:sldMk cId="2422720163" sldId="349"/>
            <ac:spMk id="3" creationId="{DD940DC6-9100-F12B-5A83-87952C275507}"/>
          </ac:spMkLst>
        </pc:spChg>
        <pc:spChg chg="mod">
          <ac:chgData name="Holder, Sara" userId="1d469db5-db96-479a-84bd-03365598b32e" providerId="ADAL" clId="{FF46B58D-8C82-4199-8DD0-0DAD2A41FB8C}" dt="2025-04-22T01:56:54.781" v="240" actId="27636"/>
          <ac:spMkLst>
            <pc:docMk/>
            <pc:sldMk cId="2422720163" sldId="349"/>
            <ac:spMk id="4" creationId="{FCDB6C4F-F4D1-F06B-862F-86DD40899F67}"/>
          </ac:spMkLst>
        </pc:spChg>
      </pc:sldChg>
      <pc:sldChg chg="modSp mod">
        <pc:chgData name="Holder, Sara" userId="1d469db5-db96-479a-84bd-03365598b32e" providerId="ADAL" clId="{FF46B58D-8C82-4199-8DD0-0DAD2A41FB8C}" dt="2025-04-22T01:54:17.523" v="228" actId="255"/>
        <pc:sldMkLst>
          <pc:docMk/>
          <pc:sldMk cId="912210234" sldId="350"/>
        </pc:sldMkLst>
        <pc:spChg chg="mod">
          <ac:chgData name="Holder, Sara" userId="1d469db5-db96-479a-84bd-03365598b32e" providerId="ADAL" clId="{FF46B58D-8C82-4199-8DD0-0DAD2A41FB8C}" dt="2025-04-22T01:54:17.523" v="228" actId="255"/>
          <ac:spMkLst>
            <pc:docMk/>
            <pc:sldMk cId="912210234" sldId="350"/>
            <ac:spMk id="3" creationId="{9A0140FD-4945-E7D1-C93D-C17A710D77A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B9809-3C73-CA2B-1791-620EA168CC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C7B1C58-A1FD-D1E1-33AB-1303C48435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AA30A-158D-435B-B1F3-6FF82BD60FDF}" type="datetimeFigureOut">
              <a:rPr lang="en-US" smtClean="0"/>
              <a:t>4/21/2025</a:t>
            </a:fld>
            <a:endParaRPr lang="en-US" dirty="0"/>
          </a:p>
        </p:txBody>
      </p:sp>
      <p:sp>
        <p:nvSpPr>
          <p:cNvPr id="4" name="Footer Placeholder 3">
            <a:extLst>
              <a:ext uri="{FF2B5EF4-FFF2-40B4-BE49-F238E27FC236}">
                <a16:creationId xmlns:a16="http://schemas.microsoft.com/office/drawing/2014/main" id="{4717A0D9-659F-DDC6-CBD8-29B61E0FF7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9E0617-6128-05F5-8F48-6A0A1D1479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A24AC-02A6-46A1-A072-EAC8AC25DCA5}" type="slidenum">
              <a:rPr lang="en-US" smtClean="0"/>
              <a:t>‹#›</a:t>
            </a:fld>
            <a:endParaRPr lang="en-US" dirty="0"/>
          </a:p>
        </p:txBody>
      </p:sp>
    </p:spTree>
    <p:extLst>
      <p:ext uri="{BB962C8B-B14F-4D97-AF65-F5344CB8AC3E}">
        <p14:creationId xmlns:p14="http://schemas.microsoft.com/office/powerpoint/2010/main" val="4083919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A0313-F537-4ED0-973B-4729E10A826A}" type="datetimeFigureOut">
              <a:rPr lang="en-US" smtClean="0"/>
              <a:t>4/21/2025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92804-03A6-47F6-A893-4DDB8903A808}" type="slidenum">
              <a:rPr lang="en-US" smtClean="0"/>
              <a:t>‹#›</a:t>
            </a:fld>
            <a:endParaRPr lang="en-US"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a:t>
            </a:fld>
            <a:endParaRPr lang="en-US" dirty="0"/>
          </a:p>
        </p:txBody>
      </p:sp>
    </p:spTree>
    <p:extLst>
      <p:ext uri="{BB962C8B-B14F-4D97-AF65-F5344CB8AC3E}">
        <p14:creationId xmlns:p14="http://schemas.microsoft.com/office/powerpoint/2010/main" val="6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10</a:t>
            </a:fld>
            <a:endParaRPr lang="en-US" dirty="0"/>
          </a:p>
        </p:txBody>
      </p:sp>
    </p:spTree>
    <p:extLst>
      <p:ext uri="{BB962C8B-B14F-4D97-AF65-F5344CB8AC3E}">
        <p14:creationId xmlns:p14="http://schemas.microsoft.com/office/powerpoint/2010/main" val="4194206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11</a:t>
            </a:fld>
            <a:endParaRPr lang="en-US" dirty="0"/>
          </a:p>
        </p:txBody>
      </p:sp>
    </p:spTree>
    <p:extLst>
      <p:ext uri="{BB962C8B-B14F-4D97-AF65-F5344CB8AC3E}">
        <p14:creationId xmlns:p14="http://schemas.microsoft.com/office/powerpoint/2010/main" val="38497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B5C8-BFC8-AB0F-302E-58E54439D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08BD7-CA89-E6FC-FB19-8E539C022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4AE01-C92F-BB61-BE66-FAB0C910BE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94B46-8310-511A-E538-FE0A1BA4B812}"/>
              </a:ext>
            </a:extLst>
          </p:cNvPr>
          <p:cNvSpPr>
            <a:spLocks noGrp="1"/>
          </p:cNvSpPr>
          <p:nvPr>
            <p:ph type="sldNum" sz="quarter" idx="5"/>
          </p:nvPr>
        </p:nvSpPr>
        <p:spPr/>
        <p:txBody>
          <a:bodyPr/>
          <a:lstStyle/>
          <a:p>
            <a:fld id="{0DC92804-03A6-47F6-A893-4DDB8903A808}" type="slidenum">
              <a:rPr lang="en-US" smtClean="0"/>
              <a:t>12</a:t>
            </a:fld>
            <a:endParaRPr lang="en-US" dirty="0"/>
          </a:p>
        </p:txBody>
      </p:sp>
    </p:spTree>
    <p:extLst>
      <p:ext uri="{BB962C8B-B14F-4D97-AF65-F5344CB8AC3E}">
        <p14:creationId xmlns:p14="http://schemas.microsoft.com/office/powerpoint/2010/main" val="231834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13</a:t>
            </a:fld>
            <a:endParaRPr lang="en-US" dirty="0"/>
          </a:p>
        </p:txBody>
      </p:sp>
    </p:spTree>
    <p:extLst>
      <p:ext uri="{BB962C8B-B14F-4D97-AF65-F5344CB8AC3E}">
        <p14:creationId xmlns:p14="http://schemas.microsoft.com/office/powerpoint/2010/main" val="2273623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14</a:t>
            </a:fld>
            <a:endParaRPr lang="en-US" dirty="0"/>
          </a:p>
        </p:txBody>
      </p:sp>
    </p:spTree>
    <p:extLst>
      <p:ext uri="{BB962C8B-B14F-4D97-AF65-F5344CB8AC3E}">
        <p14:creationId xmlns:p14="http://schemas.microsoft.com/office/powerpoint/2010/main" val="229487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1682-FFEA-8A82-3234-B4EF88B1B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73B38-1905-B02D-1F72-7AA9EAD50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BDC6-7F62-194C-1C81-9B6255BE59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74CA04-7916-EA44-FFF4-A35DD325013B}"/>
              </a:ext>
            </a:extLst>
          </p:cNvPr>
          <p:cNvSpPr>
            <a:spLocks noGrp="1"/>
          </p:cNvSpPr>
          <p:nvPr>
            <p:ph type="sldNum" sz="quarter" idx="5"/>
          </p:nvPr>
        </p:nvSpPr>
        <p:spPr/>
        <p:txBody>
          <a:bodyPr/>
          <a:lstStyle/>
          <a:p>
            <a:fld id="{0DC92804-03A6-47F6-A893-4DDB8903A808}" type="slidenum">
              <a:rPr lang="en-US" smtClean="0"/>
              <a:t>15</a:t>
            </a:fld>
            <a:endParaRPr lang="en-US" dirty="0"/>
          </a:p>
        </p:txBody>
      </p:sp>
    </p:spTree>
    <p:extLst>
      <p:ext uri="{BB962C8B-B14F-4D97-AF65-F5344CB8AC3E}">
        <p14:creationId xmlns:p14="http://schemas.microsoft.com/office/powerpoint/2010/main" val="433651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07BB-5499-2770-F2F6-A686E3C4D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2967D-43F0-5597-DFE5-C03100116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65D7E-3465-9184-6E4F-40E3613320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288BB6-1543-BB97-EC2B-2C9D7B49F76E}"/>
              </a:ext>
            </a:extLst>
          </p:cNvPr>
          <p:cNvSpPr>
            <a:spLocks noGrp="1"/>
          </p:cNvSpPr>
          <p:nvPr>
            <p:ph type="sldNum" sz="quarter" idx="5"/>
          </p:nvPr>
        </p:nvSpPr>
        <p:spPr/>
        <p:txBody>
          <a:bodyPr/>
          <a:lstStyle/>
          <a:p>
            <a:fld id="{0DC92804-03A6-47F6-A893-4DDB8903A808}" type="slidenum">
              <a:rPr lang="en-US" smtClean="0"/>
              <a:t>17</a:t>
            </a:fld>
            <a:endParaRPr lang="en-US" dirty="0"/>
          </a:p>
        </p:txBody>
      </p:sp>
    </p:spTree>
    <p:extLst>
      <p:ext uri="{BB962C8B-B14F-4D97-AF65-F5344CB8AC3E}">
        <p14:creationId xmlns:p14="http://schemas.microsoft.com/office/powerpoint/2010/main" val="135754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25869-8D3D-C33F-4423-6CDCCB6FE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D791E-9F8C-DA5D-3E91-2FE0AA10C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FCABA-FC35-17B0-C54A-B1A6D3940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E387B0-6ED9-CA25-FA5D-4FDFC9B5521E}"/>
              </a:ext>
            </a:extLst>
          </p:cNvPr>
          <p:cNvSpPr>
            <a:spLocks noGrp="1"/>
          </p:cNvSpPr>
          <p:nvPr>
            <p:ph type="sldNum" sz="quarter" idx="5"/>
          </p:nvPr>
        </p:nvSpPr>
        <p:spPr/>
        <p:txBody>
          <a:bodyPr/>
          <a:lstStyle/>
          <a:p>
            <a:fld id="{0DC92804-03A6-47F6-A893-4DDB8903A808}" type="slidenum">
              <a:rPr lang="en-US" smtClean="0"/>
              <a:t>18</a:t>
            </a:fld>
            <a:endParaRPr lang="en-US" dirty="0"/>
          </a:p>
        </p:txBody>
      </p:sp>
    </p:spTree>
    <p:extLst>
      <p:ext uri="{BB962C8B-B14F-4D97-AF65-F5344CB8AC3E}">
        <p14:creationId xmlns:p14="http://schemas.microsoft.com/office/powerpoint/2010/main" val="91468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AF5D-C0C5-5114-21A2-0C3107E0E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90C34-25BA-F027-8F3E-2D6DDED0D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A611A-883C-7C36-1A32-764169F5B5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2DB07E-7893-C93E-9994-DABFF2A78AD4}"/>
              </a:ext>
            </a:extLst>
          </p:cNvPr>
          <p:cNvSpPr>
            <a:spLocks noGrp="1"/>
          </p:cNvSpPr>
          <p:nvPr>
            <p:ph type="sldNum" sz="quarter" idx="5"/>
          </p:nvPr>
        </p:nvSpPr>
        <p:spPr/>
        <p:txBody>
          <a:bodyPr/>
          <a:lstStyle/>
          <a:p>
            <a:fld id="{0DC92804-03A6-47F6-A893-4DDB8903A808}" type="slidenum">
              <a:rPr lang="en-US" smtClean="0"/>
              <a:t>19</a:t>
            </a:fld>
            <a:endParaRPr lang="en-US" dirty="0"/>
          </a:p>
        </p:txBody>
      </p:sp>
    </p:spTree>
    <p:extLst>
      <p:ext uri="{BB962C8B-B14F-4D97-AF65-F5344CB8AC3E}">
        <p14:creationId xmlns:p14="http://schemas.microsoft.com/office/powerpoint/2010/main" val="37675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21</a:t>
            </a:fld>
            <a:endParaRPr lang="en-US" dirty="0"/>
          </a:p>
        </p:txBody>
      </p:sp>
    </p:spTree>
    <p:extLst>
      <p:ext uri="{BB962C8B-B14F-4D97-AF65-F5344CB8AC3E}">
        <p14:creationId xmlns:p14="http://schemas.microsoft.com/office/powerpoint/2010/main" val="304603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a:t>
            </a:fld>
            <a:endParaRPr lang="en-US" dirty="0"/>
          </a:p>
        </p:txBody>
      </p:sp>
    </p:spTree>
    <p:extLst>
      <p:ext uri="{BB962C8B-B14F-4D97-AF65-F5344CB8AC3E}">
        <p14:creationId xmlns:p14="http://schemas.microsoft.com/office/powerpoint/2010/main" val="144118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3</a:t>
            </a:fld>
            <a:endParaRPr lang="en-US" dirty="0"/>
          </a:p>
        </p:txBody>
      </p:sp>
    </p:spTree>
    <p:extLst>
      <p:ext uri="{BB962C8B-B14F-4D97-AF65-F5344CB8AC3E}">
        <p14:creationId xmlns:p14="http://schemas.microsoft.com/office/powerpoint/2010/main" val="349583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4</a:t>
            </a:fld>
            <a:endParaRPr lang="en-US" dirty="0"/>
          </a:p>
        </p:txBody>
      </p:sp>
    </p:spTree>
    <p:extLst>
      <p:ext uri="{BB962C8B-B14F-4D97-AF65-F5344CB8AC3E}">
        <p14:creationId xmlns:p14="http://schemas.microsoft.com/office/powerpoint/2010/main" val="183897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5</a:t>
            </a:fld>
            <a:endParaRPr lang="en-US" dirty="0"/>
          </a:p>
        </p:txBody>
      </p:sp>
    </p:spTree>
    <p:extLst>
      <p:ext uri="{BB962C8B-B14F-4D97-AF65-F5344CB8AC3E}">
        <p14:creationId xmlns:p14="http://schemas.microsoft.com/office/powerpoint/2010/main" val="421475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8BB3-E33F-EF1C-D1E4-81678F611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6E104-1B9C-4F0E-67E1-2E06C30A8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6921F-148A-40AD-5416-2DF1E8CF0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CA5C9F-4F86-D2A7-F9AA-7BC62FBD35F3}"/>
              </a:ext>
            </a:extLst>
          </p:cNvPr>
          <p:cNvSpPr>
            <a:spLocks noGrp="1"/>
          </p:cNvSpPr>
          <p:nvPr>
            <p:ph type="sldNum" sz="quarter" idx="5"/>
          </p:nvPr>
        </p:nvSpPr>
        <p:spPr/>
        <p:txBody>
          <a:bodyPr/>
          <a:lstStyle/>
          <a:p>
            <a:fld id="{0DC92804-03A6-47F6-A893-4DDB8903A808}" type="slidenum">
              <a:rPr lang="en-US" smtClean="0"/>
              <a:t>6</a:t>
            </a:fld>
            <a:endParaRPr lang="en-US" dirty="0"/>
          </a:p>
        </p:txBody>
      </p:sp>
    </p:spTree>
    <p:extLst>
      <p:ext uri="{BB962C8B-B14F-4D97-AF65-F5344CB8AC3E}">
        <p14:creationId xmlns:p14="http://schemas.microsoft.com/office/powerpoint/2010/main" val="105921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58D2-1295-0519-D892-E58F0B9EC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414B5-6C08-0693-5C7C-E2F07B428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CAA19-F27E-FB97-B1A8-713B0531A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12B61C-AC21-65D5-B7DE-EBF505D4F1C3}"/>
              </a:ext>
            </a:extLst>
          </p:cNvPr>
          <p:cNvSpPr>
            <a:spLocks noGrp="1"/>
          </p:cNvSpPr>
          <p:nvPr>
            <p:ph type="sldNum" sz="quarter" idx="5"/>
          </p:nvPr>
        </p:nvSpPr>
        <p:spPr/>
        <p:txBody>
          <a:bodyPr/>
          <a:lstStyle/>
          <a:p>
            <a:fld id="{0DC92804-03A6-47F6-A893-4DDB8903A808}" type="slidenum">
              <a:rPr lang="en-US" smtClean="0"/>
              <a:t>7</a:t>
            </a:fld>
            <a:endParaRPr lang="en-US" dirty="0"/>
          </a:p>
        </p:txBody>
      </p:sp>
    </p:spTree>
    <p:extLst>
      <p:ext uri="{BB962C8B-B14F-4D97-AF65-F5344CB8AC3E}">
        <p14:creationId xmlns:p14="http://schemas.microsoft.com/office/powerpoint/2010/main" val="207782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C8936-7D60-0E40-60D5-B626F6596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1D6F-7494-FD23-C36E-AD95F49D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71C17-718D-C2E6-E6E6-8D3C66BB42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00DE37-842B-DEB6-24A2-A3F88285F4AE}"/>
              </a:ext>
            </a:extLst>
          </p:cNvPr>
          <p:cNvSpPr>
            <a:spLocks noGrp="1"/>
          </p:cNvSpPr>
          <p:nvPr>
            <p:ph type="sldNum" sz="quarter" idx="5"/>
          </p:nvPr>
        </p:nvSpPr>
        <p:spPr/>
        <p:txBody>
          <a:bodyPr/>
          <a:lstStyle/>
          <a:p>
            <a:fld id="{0DC92804-03A6-47F6-A893-4DDB8903A808}" type="slidenum">
              <a:rPr lang="en-US" smtClean="0"/>
              <a:t>8</a:t>
            </a:fld>
            <a:endParaRPr lang="en-US" dirty="0"/>
          </a:p>
        </p:txBody>
      </p:sp>
    </p:spTree>
    <p:extLst>
      <p:ext uri="{BB962C8B-B14F-4D97-AF65-F5344CB8AC3E}">
        <p14:creationId xmlns:p14="http://schemas.microsoft.com/office/powerpoint/2010/main" val="543526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E44B-2589-27D3-92CC-9F2937EF4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2B479-3041-6548-ED74-7BDEE6E50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4CD77-80CD-9B4A-6896-0248AC985F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970964-D37E-4BD2-94F1-F08025AE72A4}"/>
              </a:ext>
            </a:extLst>
          </p:cNvPr>
          <p:cNvSpPr>
            <a:spLocks noGrp="1"/>
          </p:cNvSpPr>
          <p:nvPr>
            <p:ph type="sldNum" sz="quarter" idx="5"/>
          </p:nvPr>
        </p:nvSpPr>
        <p:spPr/>
        <p:txBody>
          <a:bodyPr/>
          <a:lstStyle/>
          <a:p>
            <a:fld id="{0DC92804-03A6-47F6-A893-4DDB8903A808}" type="slidenum">
              <a:rPr lang="en-US" smtClean="0"/>
              <a:t>9</a:t>
            </a:fld>
            <a:endParaRPr lang="en-US" dirty="0"/>
          </a:p>
        </p:txBody>
      </p:sp>
    </p:spTree>
    <p:extLst>
      <p:ext uri="{BB962C8B-B14F-4D97-AF65-F5344CB8AC3E}">
        <p14:creationId xmlns:p14="http://schemas.microsoft.com/office/powerpoint/2010/main" val="2007031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2724276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9580541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80520741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7D84AA-0BCE-9C85-4510-34EBAE061790}"/>
              </a:ext>
              <a:ext uri="{C183D7F6-B498-43B3-948B-1728B52AA6E4}">
                <adec:decorative xmlns:adec="http://schemas.microsoft.com/office/drawing/2017/decorative" val="1"/>
              </a:ext>
            </a:extLst>
          </p:cNvPr>
          <p:cNvGrpSpPr/>
          <p:nvPr userDrawn="1"/>
        </p:nvGrpSpPr>
        <p:grpSpPr>
          <a:xfrm>
            <a:off x="-1524" y="708955"/>
            <a:ext cx="12193526" cy="5463893"/>
            <a:chOff x="-1524" y="708955"/>
            <a:chExt cx="12193526" cy="5463893"/>
          </a:xfrm>
        </p:grpSpPr>
        <p:sp>
          <p:nvSpPr>
            <p:cNvPr id="5" name="Rectangle 4">
              <a:extLst>
                <a:ext uri="{FF2B5EF4-FFF2-40B4-BE49-F238E27FC236}">
                  <a16:creationId xmlns:a16="http://schemas.microsoft.com/office/drawing/2014/main" id="{E41002A6-9DB7-26A1-2425-8C496B953CA4}"/>
                </a:ext>
              </a:extLst>
            </p:cNvPr>
            <p:cNvSpPr/>
            <p:nvPr userDrawn="1"/>
          </p:nvSpPr>
          <p:spPr>
            <a:xfrm>
              <a:off x="-1524" y="709613"/>
              <a:ext cx="12192000" cy="5463235"/>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9F029623-B14D-1CDC-9D8F-47D563937B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670" t="-7182" r="-9886" b="52046"/>
            <a:stretch/>
          </p:blipFill>
          <p:spPr>
            <a:xfrm>
              <a:off x="-1" y="1162050"/>
              <a:ext cx="5568949" cy="5009032"/>
            </a:xfrm>
            <a:prstGeom prst="rect">
              <a:avLst/>
            </a:prstGeom>
          </p:spPr>
        </p:pic>
        <p:pic>
          <p:nvPicPr>
            <p:cNvPr id="26" name="Graphic 25">
              <a:extLst>
                <a:ext uri="{FF2B5EF4-FFF2-40B4-BE49-F238E27FC236}">
                  <a16:creationId xmlns:a16="http://schemas.microsoft.com/office/drawing/2014/main" id="{B4D8031F-ED2A-8D7E-D369-6BF3256FE3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6" t="-7183" r="44925" b="48899"/>
            <a:stretch/>
          </p:blipFill>
          <p:spPr>
            <a:xfrm rot="16200000">
              <a:off x="7239292" y="366674"/>
              <a:ext cx="4610430" cy="5294991"/>
            </a:xfrm>
            <a:prstGeom prst="rect">
              <a:avLst/>
            </a:prstGeom>
          </p:spPr>
        </p:pic>
      </p:gr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7F04C86-E215-DFBB-8302-70BCCDFC2DB8}"/>
              </a:ext>
              <a:ext uri="{C183D7F6-B498-43B3-948B-1728B52AA6E4}">
                <adec:decorative xmlns:adec="http://schemas.microsoft.com/office/drawing/2017/decorative" val="1"/>
              </a:ext>
            </a:extLst>
          </p:cNvPr>
          <p:cNvCxnSpPr>
            <a:cxnSpLocks/>
          </p:cNvCxnSpPr>
          <p:nvPr userDrawn="1"/>
        </p:nvCxnSpPr>
        <p:spPr>
          <a:xfrm>
            <a:off x="0" y="708956"/>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29577F-647F-5850-5636-6ED05B99595F}"/>
              </a:ext>
              <a:ext uri="{C183D7F6-B498-43B3-948B-1728B52AA6E4}">
                <adec:decorative xmlns:adec="http://schemas.microsoft.com/office/drawing/2017/decorative" val="1"/>
              </a:ext>
            </a:extLst>
          </p:cNvPr>
          <p:cNvCxnSpPr>
            <a:cxnSpLocks/>
          </p:cNvCxnSpPr>
          <p:nvPr userDrawn="1"/>
        </p:nvCxnSpPr>
        <p:spPr>
          <a:xfrm flipV="1">
            <a:off x="69482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CBFB4F-DC16-FC59-E9E7-B92910449EB8}"/>
              </a:ext>
              <a:ext uri="{C183D7F6-B498-43B3-948B-1728B52AA6E4}">
                <adec:decorative xmlns:adec="http://schemas.microsoft.com/office/drawing/2017/decorative" val="1"/>
              </a:ext>
            </a:extLst>
          </p:cNvPr>
          <p:cNvCxnSpPr>
            <a:cxnSpLocks/>
          </p:cNvCxnSpPr>
          <p:nvPr userDrawn="1"/>
        </p:nvCxnSpPr>
        <p:spPr>
          <a:xfrm>
            <a:off x="0" y="616429"/>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690604-E7DB-AFA3-7E13-CAFF46FF50F6}"/>
              </a:ext>
              <a:ext uri="{C183D7F6-B498-43B3-948B-1728B52AA6E4}">
                <adec:decorative xmlns:adec="http://schemas.microsoft.com/office/drawing/2017/decorative" val="1"/>
              </a:ext>
            </a:extLst>
          </p:cNvPr>
          <p:cNvCxnSpPr>
            <a:cxnSpLocks/>
          </p:cNvCxnSpPr>
          <p:nvPr userDrawn="1"/>
        </p:nvCxnSpPr>
        <p:spPr>
          <a:xfrm>
            <a:off x="0" y="627968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2874C2-BA39-4778-DC11-487CC4FCADC3}"/>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D6334D-FB4A-4843-F2FB-1CAC50021C4D}"/>
              </a:ext>
              <a:ext uri="{C183D7F6-B498-43B3-948B-1728B52AA6E4}">
                <adec:decorative xmlns:adec="http://schemas.microsoft.com/office/drawing/2017/decorative" val="1"/>
              </a:ext>
            </a:extLst>
          </p:cNvPr>
          <p:cNvCxnSpPr>
            <a:cxnSpLocks/>
          </p:cNvCxnSpPr>
          <p:nvPr userDrawn="1"/>
        </p:nvCxnSpPr>
        <p:spPr>
          <a:xfrm flipV="1">
            <a:off x="58695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C043C06-5053-E291-E708-44B684DC523C}"/>
              </a:ext>
            </a:extLst>
          </p:cNvPr>
          <p:cNvSpPr>
            <a:spLocks noGrp="1"/>
          </p:cNvSpPr>
          <p:nvPr>
            <p:ph type="title" hasCustomPrompt="1"/>
          </p:nvPr>
        </p:nvSpPr>
        <p:spPr>
          <a:xfrm>
            <a:off x="1828932" y="1115167"/>
            <a:ext cx="8534136" cy="4655385"/>
          </a:xfrm>
        </p:spPr>
        <p:txBody>
          <a:bodyPr>
            <a:noAutofit/>
          </a:bodyPr>
          <a:lstStyle>
            <a:lvl1pPr algn="ctr">
              <a:defRPr sz="7200"/>
            </a:lvl1pPr>
          </a:lstStyle>
          <a:p>
            <a:r>
              <a:rPr lang="en-US" dirty="0"/>
              <a:t>Click to add title</a:t>
            </a:r>
          </a:p>
        </p:txBody>
      </p:sp>
    </p:spTree>
    <p:extLst>
      <p:ext uri="{BB962C8B-B14F-4D97-AF65-F5344CB8AC3E}">
        <p14:creationId xmlns:p14="http://schemas.microsoft.com/office/powerpoint/2010/main" val="126824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3048" y="2138289"/>
            <a:ext cx="12188952" cy="40339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2C488A36-B0CB-7B46-C2A6-BA57D39EC47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860" r="37853" b="27738"/>
          <a:stretch/>
        </p:blipFill>
        <p:spPr>
          <a:xfrm>
            <a:off x="6962087" y="2143124"/>
            <a:ext cx="5226865" cy="4033839"/>
          </a:xfrm>
          <a:prstGeom prst="rect">
            <a:avLst/>
          </a:prstGeom>
        </p:spPr>
      </p:pic>
      <p:sp>
        <p:nvSpPr>
          <p:cNvPr id="16" name="Title 1">
            <a:extLst>
              <a:ext uri="{FF2B5EF4-FFF2-40B4-BE49-F238E27FC236}">
                <a16:creationId xmlns:a16="http://schemas.microsoft.com/office/drawing/2014/main" id="{A8614BA2-9387-F1B5-B7DB-B34DAE90FEDE}"/>
              </a:ext>
            </a:extLst>
          </p:cNvPr>
          <p:cNvSpPr>
            <a:spLocks noGrp="1"/>
          </p:cNvSpPr>
          <p:nvPr>
            <p:ph type="title" hasCustomPrompt="1"/>
          </p:nvPr>
        </p:nvSpPr>
        <p:spPr>
          <a:xfrm>
            <a:off x="422177" y="365125"/>
            <a:ext cx="10778937" cy="1325563"/>
          </a:xfrm>
        </p:spPr>
        <p:txBody>
          <a:bodyPr>
            <a:normAutofit/>
          </a:bodyPr>
          <a:lstStyle>
            <a:lvl1pPr>
              <a:defRPr sz="4400"/>
            </a:lvl1pPr>
          </a:lstStyle>
          <a:p>
            <a:r>
              <a:rPr lang="en-US" dirty="0"/>
              <a:t>Click to add title</a:t>
            </a:r>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hasCustomPrompt="1"/>
          </p:nvPr>
        </p:nvSpPr>
        <p:spPr>
          <a:xfrm>
            <a:off x="422899" y="2350108"/>
            <a:ext cx="10778221" cy="3609461"/>
          </a:xfrm>
        </p:spPr>
        <p:txBody>
          <a:bodyPr anchor="ctr" anchorCtr="0">
            <a:normAutofit/>
          </a:bodyPr>
          <a:lstStyle>
            <a:lvl1pPr>
              <a:buNone/>
              <a:defRPr sz="2400"/>
            </a:lvl1pPr>
            <a:lvl2pPr>
              <a:defRPr sz="2400"/>
            </a:lvl2pPr>
            <a:lvl3pPr>
              <a:defRPr sz="2400"/>
            </a:lvl3pPr>
            <a:lvl4pPr>
              <a:defRPr sz="24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A80DA6A-71F3-6286-F60A-EEEC9188718C}"/>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75F98B46-5DFC-3487-EB05-148905CA6507}"/>
              </a:ext>
              <a:ext uri="{C183D7F6-B498-43B3-948B-1728B52AA6E4}">
                <adec:decorative xmlns:adec="http://schemas.microsoft.com/office/drawing/2017/decorative" val="1"/>
              </a:ext>
            </a:extLst>
          </p:cNvPr>
          <p:cNvCxnSpPr>
            <a:cxnSpLocks/>
          </p:cNvCxnSpPr>
          <p:nvPr userDrawn="1"/>
        </p:nvCxnSpPr>
        <p:spPr>
          <a:xfrm>
            <a:off x="0" y="2138288"/>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768F8E-3DFF-8D92-E3CF-5AE5F6DA5422}"/>
              </a:ext>
              <a:ext uri="{C183D7F6-B498-43B3-948B-1728B52AA6E4}">
                <adec:decorative xmlns:adec="http://schemas.microsoft.com/office/drawing/2017/decorative" val="1"/>
              </a:ext>
            </a:extLst>
          </p:cNvPr>
          <p:cNvCxnSpPr>
            <a:cxnSpLocks/>
          </p:cNvCxnSpPr>
          <p:nvPr userDrawn="1"/>
        </p:nvCxnSpPr>
        <p:spPr>
          <a:xfrm>
            <a:off x="0" y="2045761"/>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3A1EA-5EE3-D81A-D135-860F481F6740}"/>
              </a:ext>
              <a:ext uri="{C183D7F6-B498-43B3-948B-1728B52AA6E4}">
                <adec:decorative xmlns:adec="http://schemas.microsoft.com/office/drawing/2017/decorative" val="1"/>
              </a:ext>
            </a:extLst>
          </p:cNvPr>
          <p:cNvCxnSpPr>
            <a:cxnSpLocks/>
          </p:cNvCxnSpPr>
          <p:nvPr userDrawn="1"/>
        </p:nvCxnSpPr>
        <p:spPr>
          <a:xfrm>
            <a:off x="0" y="626472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EA58FF-2FB1-3B78-FDCF-E5DC2EFE5D57}"/>
              </a:ext>
              <a:ext uri="{C183D7F6-B498-43B3-948B-1728B52AA6E4}">
                <adec:decorative xmlns:adec="http://schemas.microsoft.com/office/drawing/2017/decorative" val="1"/>
              </a:ext>
            </a:extLst>
          </p:cNvPr>
          <p:cNvCxnSpPr>
            <a:cxnSpLocks/>
          </p:cNvCxnSpPr>
          <p:nvPr userDrawn="1"/>
        </p:nvCxnSpPr>
        <p:spPr>
          <a:xfrm>
            <a:off x="0"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326723"/>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Rectangle 3">
            <a:extLst>
              <a:ext uri="{FF2B5EF4-FFF2-40B4-BE49-F238E27FC236}">
                <a16:creationId xmlns:a16="http://schemas.microsoft.com/office/drawing/2014/main" id="{39415B1A-CA14-E219-0C7F-0B38B168475A}"/>
              </a:ext>
              <a:ext uri="{C183D7F6-B498-43B3-948B-1728B52AA6E4}">
                <adec:decorative xmlns:adec="http://schemas.microsoft.com/office/drawing/2017/decorative" val="1"/>
              </a:ext>
            </a:extLst>
          </p:cNvPr>
          <p:cNvSpPr/>
          <p:nvPr userDrawn="1"/>
        </p:nvSpPr>
        <p:spPr>
          <a:xfrm>
            <a:off x="6483096" y="1"/>
            <a:ext cx="5013088"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2BA35BB-6689-91C0-7D75-944092B3CDB5}"/>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1949B5-8206-3159-8E9E-E95F2A9AA4EA}"/>
              </a:ext>
              <a:ext uri="{C183D7F6-B498-43B3-948B-1728B52AA6E4}">
                <adec:decorative xmlns:adec="http://schemas.microsoft.com/office/drawing/2017/decorative" val="1"/>
              </a:ext>
            </a:extLst>
          </p:cNvPr>
          <p:cNvCxnSpPr>
            <a:cxnSpLocks/>
          </p:cNvCxnSpPr>
          <p:nvPr userDrawn="1"/>
        </p:nvCxnSpPr>
        <p:spPr>
          <a:xfrm flipV="1">
            <a:off x="6483096"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7BFBC-DA17-6BEB-A937-333E9504DD6D}"/>
              </a:ext>
              <a:ext uri="{C183D7F6-B498-43B3-948B-1728B52AA6E4}">
                <adec:decorative xmlns:adec="http://schemas.microsoft.com/office/drawing/2017/decorative" val="1"/>
              </a:ext>
            </a:extLst>
          </p:cNvPr>
          <p:cNvCxnSpPr>
            <a:cxnSpLocks/>
          </p:cNvCxnSpPr>
          <p:nvPr userDrawn="1"/>
        </p:nvCxnSpPr>
        <p:spPr>
          <a:xfrm flipV="1">
            <a:off x="6363569"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DF9A5C70-EFC4-1BAB-285F-B317FAF4744B}"/>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pic>
        <p:nvPicPr>
          <p:cNvPr id="16" name="Graphic 15">
            <a:extLst>
              <a:ext uri="{FF2B5EF4-FFF2-40B4-BE49-F238E27FC236}">
                <a16:creationId xmlns:a16="http://schemas.microsoft.com/office/drawing/2014/main" id="{C073F905-5A3E-F9EB-B095-7A3A17C1ED33}"/>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49" t="13424" r="28018" b="11087"/>
          <a:stretch/>
        </p:blipFill>
        <p:spPr>
          <a:xfrm>
            <a:off x="6472427" y="0"/>
            <a:ext cx="5023757" cy="6858000"/>
          </a:xfrm>
          <a:prstGeom prst="rect">
            <a:avLst/>
          </a:prstGeom>
        </p:spPr>
      </p:pic>
    </p:spTree>
    <p:extLst>
      <p:ext uri="{BB962C8B-B14F-4D97-AF65-F5344CB8AC3E}">
        <p14:creationId xmlns:p14="http://schemas.microsoft.com/office/powerpoint/2010/main" val="966301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7B93E-437F-D9D6-D3D1-6DE5F025A4CD}"/>
              </a:ext>
              <a:ext uri="{C183D7F6-B498-43B3-948B-1728B52AA6E4}">
                <adec:decorative xmlns:adec="http://schemas.microsoft.com/office/drawing/2017/decorative" val="1"/>
              </a:ext>
            </a:extLst>
          </p:cNvPr>
          <p:cNvSpPr/>
          <p:nvPr userDrawn="1"/>
        </p:nvSpPr>
        <p:spPr>
          <a:xfrm>
            <a:off x="10744200" y="1"/>
            <a:ext cx="75198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B74AAE1C-171A-32A3-E6FD-75252CAB87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796" t="12194" r="49125" b="12256"/>
          <a:stretch/>
        </p:blipFill>
        <p:spPr>
          <a:xfrm>
            <a:off x="10732660" y="-5609"/>
            <a:ext cx="763524" cy="6863608"/>
          </a:xfrm>
          <a:prstGeom prst="rect">
            <a:avLst/>
          </a:prstGeom>
        </p:spPr>
      </p:pic>
      <p:sp>
        <p:nvSpPr>
          <p:cNvPr id="13" name="Title 1">
            <a:extLst>
              <a:ext uri="{FF2B5EF4-FFF2-40B4-BE49-F238E27FC236}">
                <a16:creationId xmlns:a16="http://schemas.microsoft.com/office/drawing/2014/main" id="{F581E4B7-6D97-63BF-7E87-5E71F8BD8C58}"/>
              </a:ext>
            </a:extLst>
          </p:cNvPr>
          <p:cNvSpPr>
            <a:spLocks noGrp="1"/>
          </p:cNvSpPr>
          <p:nvPr>
            <p:ph type="title" hasCustomPrompt="1"/>
          </p:nvPr>
        </p:nvSpPr>
        <p:spPr>
          <a:xfrm>
            <a:off x="422178" y="365125"/>
            <a:ext cx="9733538" cy="1325563"/>
          </a:xfrm>
        </p:spPr>
        <p:txBody>
          <a:bodyPr>
            <a:normAutofit/>
          </a:bodyPr>
          <a:lstStyle>
            <a:lvl1pPr>
              <a:defRPr sz="4400"/>
            </a:lvl1pPr>
          </a:lstStyle>
          <a:p>
            <a:r>
              <a:rPr lang="en-US" dirty="0"/>
              <a:t>Click to add title</a:t>
            </a:r>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hasCustomPrompt="1"/>
          </p:nvPr>
        </p:nvSpPr>
        <p:spPr>
          <a:xfrm>
            <a:off x="419106" y="2198915"/>
            <a:ext cx="9741183" cy="3345316"/>
          </a:xfrm>
        </p:spPr>
        <p:txBody>
          <a:bodyPr anchor="t" anchorCtr="0">
            <a:normAutofit/>
          </a:bodyPr>
          <a:lstStyle>
            <a:lvl1pPr marL="0" indent="0">
              <a:buNone/>
              <a:defRPr sz="1800" baseline="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E05DBF26-BAB3-D5FD-5EA7-310263D4CA95}"/>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6940584B-2A03-52F7-B667-9CD1A2BD785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3C0872-DC48-53B1-8569-7A913D92D8D1}"/>
              </a:ext>
              <a:ext uri="{C183D7F6-B498-43B3-948B-1728B52AA6E4}">
                <adec:decorative xmlns:adec="http://schemas.microsoft.com/office/drawing/2017/decorative" val="1"/>
              </a:ext>
            </a:extLst>
          </p:cNvPr>
          <p:cNvCxnSpPr>
            <a:cxnSpLocks/>
          </p:cNvCxnSpPr>
          <p:nvPr userDrawn="1"/>
        </p:nvCxnSpPr>
        <p:spPr>
          <a:xfrm flipV="1">
            <a:off x="1074420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35D700-0F05-E0E7-FB42-2FC890C26C08}"/>
              </a:ext>
              <a:ext uri="{C183D7F6-B498-43B3-948B-1728B52AA6E4}">
                <adec:decorative xmlns:adec="http://schemas.microsoft.com/office/drawing/2017/decorative" val="1"/>
              </a:ext>
            </a:extLst>
          </p:cNvPr>
          <p:cNvCxnSpPr>
            <a:cxnSpLocks/>
          </p:cNvCxnSpPr>
          <p:nvPr userDrawn="1"/>
        </p:nvCxnSpPr>
        <p:spPr>
          <a:xfrm flipV="1">
            <a:off x="1063077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C00B3F-62BE-8535-5239-46279DF1B7E6}"/>
              </a:ext>
              <a:ext uri="{C183D7F6-B498-43B3-948B-1728B52AA6E4}">
                <adec:decorative xmlns:adec="http://schemas.microsoft.com/office/drawing/2017/decorative" val="1"/>
              </a:ext>
            </a:extLst>
          </p:cNvPr>
          <p:cNvCxnSpPr>
            <a:cxnSpLocks/>
          </p:cNvCxnSpPr>
          <p:nvPr userDrawn="1"/>
        </p:nvCxnSpPr>
        <p:spPr>
          <a:xfrm>
            <a:off x="0" y="605245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4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7AE2FB-B934-16AA-2537-04016B7F1AAB}"/>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Text Placeholder 14">
            <a:extLst>
              <a:ext uri="{FF2B5EF4-FFF2-40B4-BE49-F238E27FC236}">
                <a16:creationId xmlns:a16="http://schemas.microsoft.com/office/drawing/2014/main" id="{B5241927-0828-2C0E-290E-E82A357BC83F}"/>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sp>
        <p:nvSpPr>
          <p:cNvPr id="2" name="Picture Placeholder 13">
            <a:extLst>
              <a:ext uri="{FF2B5EF4-FFF2-40B4-BE49-F238E27FC236}">
                <a16:creationId xmlns:a16="http://schemas.microsoft.com/office/drawing/2014/main" id="{6379D45C-F78A-E101-CD9D-C98EA6E6C569}"/>
              </a:ext>
            </a:extLst>
          </p:cNvPr>
          <p:cNvSpPr>
            <a:spLocks noGrp="1"/>
          </p:cNvSpPr>
          <p:nvPr>
            <p:ph type="pic" sz="quarter" idx="13"/>
          </p:nvPr>
        </p:nvSpPr>
        <p:spPr>
          <a:xfrm>
            <a:off x="6483095" y="-1"/>
            <a:ext cx="5013087" cy="6857998"/>
          </a:xfrm>
          <a:solidFill>
            <a:schemeClr val="accent3"/>
          </a:solidFill>
        </p:spPr>
        <p:txBody>
          <a:bodyPr>
            <a:normAutofit/>
          </a:bodyPr>
          <a:lstStyle>
            <a:lvl1pPr marL="0" indent="0" algn="ctr">
              <a:buNone/>
              <a:defRPr sz="1800"/>
            </a:lvl1pPr>
          </a:lstStyle>
          <a:p>
            <a:r>
              <a:rPr lang="en-US"/>
              <a:t>Click icon to add picture</a:t>
            </a:r>
            <a:endParaRPr lang="en-US" dirty="0"/>
          </a:p>
        </p:txBody>
      </p:sp>
      <p:sp>
        <p:nvSpPr>
          <p:cNvPr id="6" name="Rectangle 5">
            <a:extLst>
              <a:ext uri="{FF2B5EF4-FFF2-40B4-BE49-F238E27FC236}">
                <a16:creationId xmlns:a16="http://schemas.microsoft.com/office/drawing/2014/main" id="{EA4F6DF6-2D97-1E21-15A5-D0E9397E2F2A}"/>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140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6FBD3-8FFB-2E51-CAC4-CFB7B5AFBB37}"/>
              </a:ext>
              <a:ext uri="{C183D7F6-B498-43B3-948B-1728B52AA6E4}">
                <adec:decorative xmlns:adec="http://schemas.microsoft.com/office/drawing/2017/decorative" val="1"/>
              </a:ext>
            </a:extLst>
          </p:cNvPr>
          <p:cNvSpPr/>
          <p:nvPr userDrawn="1"/>
        </p:nvSpPr>
        <p:spPr>
          <a:xfrm rot="10800000">
            <a:off x="11491640" y="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2178" y="365125"/>
            <a:ext cx="10660350" cy="1325563"/>
          </a:xfrm>
        </p:spPr>
        <p:txBody>
          <a:bodyPr>
            <a:normAutofit/>
          </a:bodyPr>
          <a:lstStyle>
            <a:lvl1pPr>
              <a:defRPr sz="4400"/>
            </a:lvl1pPr>
          </a:lstStyle>
          <a:p>
            <a:r>
              <a:rPr lang="en-US" dirty="0"/>
              <a:t>Click to add title</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hasCustomPrompt="1"/>
          </p:nvPr>
        </p:nvSpPr>
        <p:spPr>
          <a:xfrm>
            <a:off x="422178" y="2198914"/>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dirty="0"/>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a:xfrm>
            <a:off x="11503152" y="0"/>
            <a:ext cx="685800" cy="685800"/>
          </a:xfrm>
        </p:spPr>
        <p:txBody>
          <a:bodyPr/>
          <a:lstStyle/>
          <a:p>
            <a:fld id="{3A4F6043-7A67-491B-98BC-F933DED7226D}" type="slidenum">
              <a:rPr lang="en-US" smtClean="0"/>
              <a:pPr/>
              <a:t>‹#›</a:t>
            </a:fld>
            <a:endParaRPr lang="en-US" dirty="0"/>
          </a:p>
        </p:txBody>
      </p:sp>
      <p:sp>
        <p:nvSpPr>
          <p:cNvPr id="3" name="Content Placeholder 3">
            <a:extLst>
              <a:ext uri="{FF2B5EF4-FFF2-40B4-BE49-F238E27FC236}">
                <a16:creationId xmlns:a16="http://schemas.microsoft.com/office/drawing/2014/main" id="{E620B83B-1673-865A-1958-873C4765EFA0}"/>
              </a:ext>
            </a:extLst>
          </p:cNvPr>
          <p:cNvSpPr>
            <a:spLocks noGrp="1"/>
          </p:cNvSpPr>
          <p:nvPr>
            <p:ph sz="half" idx="13" hasCustomPrompt="1"/>
          </p:nvPr>
        </p:nvSpPr>
        <p:spPr>
          <a:xfrm>
            <a:off x="5924741" y="2198913"/>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90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wo Content 2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0624" y="365125"/>
            <a:ext cx="10654936" cy="1325563"/>
          </a:xfrm>
        </p:spPr>
        <p:txBody>
          <a:bodyPr>
            <a:normAutofit/>
          </a:bodyPr>
          <a:lstStyle>
            <a:lvl1pPr>
              <a:defRPr sz="4400"/>
            </a:lvl1pPr>
          </a:lstStyle>
          <a:p>
            <a:r>
              <a:rPr lang="en-US" sz="4400" dirty="0"/>
              <a:t>Click to add title </a:t>
            </a:r>
            <a:endParaRPr lang="en-US" dirty="0"/>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hasCustomPrompt="1"/>
          </p:nvPr>
        </p:nvSpPr>
        <p:spPr>
          <a:xfrm>
            <a:off x="7105342" y="2198914"/>
            <a:ext cx="3970218" cy="3445987"/>
          </a:xfrm>
        </p:spPr>
        <p:txBody>
          <a:bodyPr>
            <a:normAutofit/>
          </a:bodyPr>
          <a:lstStyle>
            <a:lvl1pPr>
              <a:defRPr sz="1800"/>
            </a:lvl1pPr>
            <a:lvl2pPr>
              <a:defRPr sz="1800"/>
            </a:lvl2pPr>
            <a:lvl3pPr>
              <a:defRPr sz="1400"/>
            </a:lvl3pPr>
            <a:lvl4pPr>
              <a:defRPr sz="1200"/>
            </a:lvl4pPr>
            <a:lvl5pPr>
              <a:defRPr sz="11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845EA08-ECD8-E8B5-40BF-E899F315098D}"/>
              </a:ext>
            </a:extLst>
          </p:cNvPr>
          <p:cNvSpPr>
            <a:spLocks noGrp="1"/>
          </p:cNvSpPr>
          <p:nvPr>
            <p:ph type="sldNum" sz="quarter" idx="1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
        <p:nvSpPr>
          <p:cNvPr id="12" name="Rectangle 11">
            <a:extLst>
              <a:ext uri="{FF2B5EF4-FFF2-40B4-BE49-F238E27FC236}">
                <a16:creationId xmlns:a16="http://schemas.microsoft.com/office/drawing/2014/main" id="{100C4E27-95CA-78A5-BD7A-6109D75C8AE0}"/>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Content Placeholder 3">
            <a:extLst>
              <a:ext uri="{FF2B5EF4-FFF2-40B4-BE49-F238E27FC236}">
                <a16:creationId xmlns:a16="http://schemas.microsoft.com/office/drawing/2014/main" id="{8AE4F7BC-B724-2456-4104-1C5E254EEF37}"/>
              </a:ext>
            </a:extLst>
          </p:cNvPr>
          <p:cNvSpPr>
            <a:spLocks noGrp="1"/>
          </p:cNvSpPr>
          <p:nvPr>
            <p:ph sz="half" idx="15" hasCustomPrompt="1"/>
          </p:nvPr>
        </p:nvSpPr>
        <p:spPr>
          <a:xfrm>
            <a:off x="422178" y="2198914"/>
            <a:ext cx="6487908"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22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408E76-0AE4-495F-87FB-5DD280A91DCB}"/>
              </a:ext>
              <a:ext uri="{C183D7F6-B498-43B3-948B-1728B52AA6E4}">
                <adec:decorative xmlns:adec="http://schemas.microsoft.com/office/drawing/2017/decorative" val="1"/>
              </a:ext>
            </a:extLst>
          </p:cNvPr>
          <p:cNvSpPr/>
          <p:nvPr userDrawn="1"/>
        </p:nvSpPr>
        <p:spPr>
          <a:xfrm rot="10800000">
            <a:off x="11491640" y="561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3" name="Title 2">
            <a:extLst>
              <a:ext uri="{FF2B5EF4-FFF2-40B4-BE49-F238E27FC236}">
                <a16:creationId xmlns:a16="http://schemas.microsoft.com/office/drawing/2014/main" id="{99F130D9-40F7-D817-3F42-72C9D585799A}"/>
              </a:ext>
            </a:extLst>
          </p:cNvPr>
          <p:cNvSpPr>
            <a:spLocks noGrp="1"/>
          </p:cNvSpPr>
          <p:nvPr>
            <p:ph type="title" hasCustomPrompt="1"/>
          </p:nvPr>
        </p:nvSpPr>
        <p:spPr>
          <a:xfrm>
            <a:off x="393843" y="667582"/>
            <a:ext cx="5102717" cy="2482018"/>
          </a:xfrm>
        </p:spPr>
        <p:txBody>
          <a:bodyPr anchor="t" anchorCtr="0">
            <a:noAutofit/>
          </a:bodyPr>
          <a:lstStyle>
            <a:lvl1pPr>
              <a:defRPr sz="4400"/>
            </a:lvl1pPr>
          </a:lstStyle>
          <a:p>
            <a:r>
              <a:rPr lang="en-US" sz="4400" dirty="0"/>
              <a:t>Click to add title </a:t>
            </a:r>
            <a:endParaRPr lang="en-US" dirty="0"/>
          </a:p>
        </p:txBody>
      </p:sp>
      <p:sp>
        <p:nvSpPr>
          <p:cNvPr id="8" name="Content Placeholder 7">
            <a:extLst>
              <a:ext uri="{FF2B5EF4-FFF2-40B4-BE49-F238E27FC236}">
                <a16:creationId xmlns:a16="http://schemas.microsoft.com/office/drawing/2014/main" id="{488A7439-0E5E-18D2-A4C7-D377032ED256}"/>
              </a:ext>
            </a:extLst>
          </p:cNvPr>
          <p:cNvSpPr>
            <a:spLocks noGrp="1"/>
          </p:cNvSpPr>
          <p:nvPr>
            <p:ph sz="quarter" idx="15" hasCustomPrompt="1"/>
          </p:nvPr>
        </p:nvSpPr>
        <p:spPr>
          <a:xfrm>
            <a:off x="5668964" y="667582"/>
            <a:ext cx="5827220" cy="2482018"/>
          </a:xfrm>
        </p:spPr>
        <p:txBody>
          <a:bodyPr tIns="91440">
            <a:normAutofit/>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D3471630-9EC8-4C68-B4D8-D98C242DBE0F}"/>
              </a:ext>
            </a:extLst>
          </p:cNvPr>
          <p:cNvSpPr>
            <a:spLocks noGrp="1"/>
          </p:cNvSpPr>
          <p:nvPr>
            <p:ph type="pic" sz="quarter" idx="13"/>
          </p:nvPr>
        </p:nvSpPr>
        <p:spPr>
          <a:xfrm>
            <a:off x="393843" y="3362959"/>
            <a:ext cx="11102339" cy="2827459"/>
          </a:xfrm>
          <a:solidFill>
            <a:schemeClr val="accent3"/>
          </a:solidFill>
        </p:spPr>
        <p:txBody>
          <a:bodyPr>
            <a:normAutofit/>
          </a:bodyPr>
          <a:lstStyle>
            <a:lvl1pPr marL="0" indent="0" algn="ctr">
              <a:buNone/>
              <a:defRPr sz="180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3FB3B490-399A-EF1F-9626-CCCE0F5FF317}"/>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3151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endParaRPr lang="en-US" dirty="0"/>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7612729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hasCustomPrompt="1"/>
          </p:nvPr>
        </p:nvSpPr>
        <p:spPr>
          <a:xfrm>
            <a:off x="420623" y="365760"/>
            <a:ext cx="11067089" cy="1325880"/>
          </a:xfrm>
        </p:spPr>
        <p:txBody>
          <a:bodyPr anchor="ctr">
            <a:normAutofit/>
          </a:bodyPr>
          <a:lstStyle>
            <a:lvl1pPr>
              <a:lnSpc>
                <a:spcPts val="2800"/>
              </a:lnSpc>
              <a:spcBef>
                <a:spcPts val="1000"/>
              </a:spcBef>
              <a:defRPr sz="4400" b="0" i="0"/>
            </a:lvl1pPr>
          </a:lstStyle>
          <a:p>
            <a:r>
              <a:rPr lang="en-US" sz="4400" dirty="0"/>
              <a:t>Click to add title </a:t>
            </a:r>
            <a:endParaRPr lang="en-US" dirty="0"/>
          </a:p>
        </p:txBody>
      </p:sp>
      <p:sp>
        <p:nvSpPr>
          <p:cNvPr id="14" name="Rectangle 13">
            <a:extLst>
              <a:ext uri="{FF2B5EF4-FFF2-40B4-BE49-F238E27FC236}">
                <a16:creationId xmlns:a16="http://schemas.microsoft.com/office/drawing/2014/main" id="{CA6BF945-F985-4A89-9868-A82E90E1054D}"/>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8" name="Text Placeholder 7">
            <a:extLst>
              <a:ext uri="{FF2B5EF4-FFF2-40B4-BE49-F238E27FC236}">
                <a16:creationId xmlns:a16="http://schemas.microsoft.com/office/drawing/2014/main" id="{8A7B33CF-0773-56F3-9F3B-1619AA66673B}"/>
              </a:ext>
            </a:extLst>
          </p:cNvPr>
          <p:cNvSpPr>
            <a:spLocks noGrp="1"/>
          </p:cNvSpPr>
          <p:nvPr>
            <p:ph type="body" sz="quarter" idx="11" hasCustomPrompt="1"/>
          </p:nvPr>
        </p:nvSpPr>
        <p:spPr>
          <a:xfrm>
            <a:off x="420624" y="2189377"/>
            <a:ext cx="3568990" cy="3517679"/>
          </a:xfrm>
        </p:spPr>
        <p:txBody>
          <a:bodyPr tIns="0" bIns="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EB4A43A1-5A81-D0D1-BD71-0485EDDD4CC8}"/>
              </a:ext>
            </a:extLst>
          </p:cNvPr>
          <p:cNvSpPr>
            <a:spLocks noGrp="1"/>
          </p:cNvSpPr>
          <p:nvPr>
            <p:ph type="tbl" sz="quarter" idx="10"/>
          </p:nvPr>
        </p:nvSpPr>
        <p:spPr>
          <a:xfrm>
            <a:off x="4501469" y="2189377"/>
            <a:ext cx="6565769" cy="3517686"/>
          </a:xfrm>
        </p:spPr>
        <p:txBody>
          <a:bodyPr/>
          <a:lstStyle>
            <a:lvl1pPr>
              <a:defRPr/>
            </a:lvl1pPr>
          </a:lstStyle>
          <a:p>
            <a:r>
              <a:rPr lang="en-US"/>
              <a:t>Click icon to add table</a:t>
            </a:r>
            <a:endParaRPr lang="en-US" dirty="0"/>
          </a:p>
        </p:txBody>
      </p:sp>
      <p:sp>
        <p:nvSpPr>
          <p:cNvPr id="7" name="Slide Number Placeholder 5">
            <a:extLst>
              <a:ext uri="{FF2B5EF4-FFF2-40B4-BE49-F238E27FC236}">
                <a16:creationId xmlns:a16="http://schemas.microsoft.com/office/drawing/2014/main" id="{E6A39699-E09B-80CC-75A3-1A20865ABB68}"/>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805481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wo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0624" y="365125"/>
            <a:ext cx="10654936" cy="1325563"/>
          </a:xfrm>
        </p:spPr>
        <p:txBody>
          <a:bodyPr>
            <a:normAutofit/>
          </a:bodyPr>
          <a:lstStyle>
            <a:lvl1pPr>
              <a:defRPr sz="4400"/>
            </a:lvl1pPr>
          </a:lstStyle>
          <a:p>
            <a:r>
              <a:rPr lang="en-US" sz="4400" dirty="0"/>
              <a:t>Click to add title </a:t>
            </a:r>
            <a:endParaRPr lang="en-US" dirty="0"/>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hasCustomPrompt="1"/>
          </p:nvPr>
        </p:nvSpPr>
        <p:spPr>
          <a:xfrm>
            <a:off x="413657" y="2198914"/>
            <a:ext cx="3970218" cy="3445987"/>
          </a:xfrm>
        </p:spPr>
        <p:txBody>
          <a:bodyPr>
            <a:normAutofit/>
          </a:bodyPr>
          <a:lstStyle>
            <a:lvl1pPr>
              <a:defRPr sz="1800"/>
            </a:lvl1pPr>
            <a:lvl2pPr>
              <a:defRPr sz="1800"/>
            </a:lvl2pPr>
            <a:lvl3pPr>
              <a:defRPr sz="1400"/>
            </a:lvl3pPr>
            <a:lvl4pPr>
              <a:defRPr sz="1200"/>
            </a:lvl4pPr>
            <a:lvl5pPr>
              <a:defRPr sz="11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hasCustomPrompt="1"/>
          </p:nvPr>
        </p:nvSpPr>
        <p:spPr>
          <a:xfrm>
            <a:off x="4921213" y="2198914"/>
            <a:ext cx="6154347" cy="3445987"/>
          </a:xfrm>
        </p:spPr>
        <p:txBody>
          <a:bodyPr>
            <a:normAutofit/>
          </a:bodyPr>
          <a:lstStyle>
            <a:lvl1pPr marL="0" indent="0">
              <a:buNone/>
              <a:defRPr sz="1800"/>
            </a:lvl1pPr>
            <a:lvl2pPr>
              <a:defRPr sz="1800"/>
            </a:lvl2pPr>
            <a:lvl3pPr>
              <a:defRPr sz="1400"/>
            </a:lvl3pPr>
            <a:lvl4pPr>
              <a:defRPr sz="1200"/>
            </a:lvl4pPr>
            <a:lvl5pPr>
              <a:defRPr sz="11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A53A46AB-E26C-4F66-A0B8-4CDBD5F4011C}"/>
              </a:ext>
              <a:ext uri="{C183D7F6-B498-43B3-948B-1728B52AA6E4}">
                <adec:decorative xmlns:adec="http://schemas.microsoft.com/office/drawing/2017/decorative" val="1"/>
              </a:ext>
            </a:extLst>
          </p:cNvPr>
          <p:cNvSpPr/>
          <p:nvPr userDrawn="1"/>
        </p:nvSpPr>
        <p:spPr>
          <a:xfrm rot="10800000">
            <a:off x="11494040" y="4282928"/>
            <a:ext cx="699477" cy="1898809"/>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0" name="Slide Number Placeholder 5">
            <a:extLst>
              <a:ext uri="{FF2B5EF4-FFF2-40B4-BE49-F238E27FC236}">
                <a16:creationId xmlns:a16="http://schemas.microsoft.com/office/drawing/2014/main" id="{B845EA08-ECD8-E8B5-40BF-E899F315098D}"/>
              </a:ext>
            </a:extLst>
          </p:cNvPr>
          <p:cNvSpPr>
            <a:spLocks noGrp="1"/>
          </p:cNvSpPr>
          <p:nvPr>
            <p:ph type="sldNum" sz="quarter" idx="1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82316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8492490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endParaRPr lang="en-US"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25612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914654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375027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0123147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810501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endParaRPr lang="en-US" dirty="0"/>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463991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4628939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2"/>
        </a:buClr>
        <a:buFont typeface="Wingdings 2" panose="05020102010507070707" pitchFamily="18" charset="2"/>
        <a:buChar char=""/>
        <a:defRPr sz="22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sciencedirect.com/topics/social-sciences/academic-libraries" TargetMode="External"/><Relationship Id="rId3" Type="http://schemas.openxmlformats.org/officeDocument/2006/relationships/hyperlink" Target="https://muse.jhu.edu/pub/1/article/843036/summary" TargetMode="External"/><Relationship Id="rId7" Type="http://schemas.openxmlformats.org/officeDocument/2006/relationships/hyperlink" Target="https://scholar.google.ca/citations?user=FUnG3woAAAAJ&amp;hl=en&amp;oi=sra"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sciencedirect.com/science/article/pii/S0099133321000409" TargetMode="External"/><Relationship Id="rId5" Type="http://schemas.openxmlformats.org/officeDocument/2006/relationships/hyperlink" Target="https://scholar.google.ca/citations?user=7JXaUNcAAAAJ&amp;hl=en&amp;oi=sra" TargetMode="External"/><Relationship Id="rId4" Type="http://schemas.openxmlformats.org/officeDocument/2006/relationships/hyperlink" Target="https://scholar.google.ca/citations?user=Sxfp1D4AAAAJ&amp;hl=en&amp;oi=sr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science/article/pii/S1556349924000068"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scholar.google.ca/citations?user=o7xnW2MAAAAJ&amp;hl=en&amp;oi=sra" TargetMode="External"/><Relationship Id="rId4" Type="http://schemas.openxmlformats.org/officeDocument/2006/relationships/hyperlink" Target="https://journals.sagepub.com/doi/abs/10.1177/1090198123116360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carletonwellness/reel/C0eobu0rkgo/"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mailto:AmberButler@cunet.carleton.ca"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0.jpg"/><Relationship Id="rId4" Type="http://schemas.openxmlformats.org/officeDocument/2006/relationships/hyperlink" Target="mailto:sholder@illinois.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data.generationlab.org/InsideHigherEd/AnnualSurvey.html#q9"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ccmh.psu.edu/assets/docs/CCMH%202024%20Annual%20Report.pdf"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ccmh.psu.edu/assets/docs/CCMH%202024%20Annual%20Report.pdf"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p:txBody>
          <a:bodyPr/>
          <a:lstStyle/>
          <a:p>
            <a:r>
              <a:rPr lang="en-US" dirty="0">
                <a:latin typeface="Aptos" panose="020B0004020202020204" pitchFamily="34" charset="0"/>
              </a:rPr>
              <a:t>Student Wellness &amp; Academic Libraries</a:t>
            </a:r>
            <a:br>
              <a:rPr lang="en-US" dirty="0">
                <a:latin typeface="Aptos" panose="020B0004020202020204" pitchFamily="34" charset="0"/>
              </a:rPr>
            </a:br>
            <a:br>
              <a:rPr lang="en-US" dirty="0">
                <a:latin typeface="Aptos" panose="020B0004020202020204" pitchFamily="34" charset="0"/>
              </a:rPr>
            </a:br>
            <a:r>
              <a:rPr lang="en-US" sz="4400" dirty="0">
                <a:latin typeface="Aptos" panose="020B0004020202020204" pitchFamily="34" charset="0"/>
              </a:rPr>
              <a:t>Amber  Butler &amp; Sara Holder</a:t>
            </a:r>
            <a:endParaRPr lang="en-US" dirty="0">
              <a:latin typeface="Aptos" panose="020B0004020202020204" pitchFamily="34" charset="0"/>
            </a:endParaRPr>
          </a:p>
        </p:txBody>
      </p:sp>
    </p:spTree>
    <p:extLst>
      <p:ext uri="{BB962C8B-B14F-4D97-AF65-F5344CB8AC3E}">
        <p14:creationId xmlns:p14="http://schemas.microsoft.com/office/powerpoint/2010/main" val="388581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832-3B88-48CF-8043-95E6A4907870}"/>
              </a:ext>
            </a:extLst>
          </p:cNvPr>
          <p:cNvSpPr>
            <a:spLocks noGrp="1"/>
          </p:cNvSpPr>
          <p:nvPr>
            <p:ph type="title"/>
          </p:nvPr>
        </p:nvSpPr>
        <p:spPr/>
        <p:txBody>
          <a:bodyPr>
            <a:normAutofit/>
          </a:bodyPr>
          <a:lstStyle/>
          <a:p>
            <a:r>
              <a:rPr lang="en-US" dirty="0">
                <a:latin typeface="Aptos" panose="020B0004020202020204" pitchFamily="34" charset="0"/>
              </a:rPr>
              <a:t>From the library literature</a:t>
            </a:r>
          </a:p>
        </p:txBody>
      </p:sp>
      <p:sp>
        <p:nvSpPr>
          <p:cNvPr id="4" name="Content Placeholder 3">
            <a:extLst>
              <a:ext uri="{FF2B5EF4-FFF2-40B4-BE49-F238E27FC236}">
                <a16:creationId xmlns:a16="http://schemas.microsoft.com/office/drawing/2014/main" id="{BB6FF9F1-02F2-4FD4-A3BF-42428815EF2E}"/>
              </a:ext>
            </a:extLst>
          </p:cNvPr>
          <p:cNvSpPr>
            <a:spLocks noGrp="1"/>
          </p:cNvSpPr>
          <p:nvPr>
            <p:ph sz="half" idx="2"/>
          </p:nvPr>
        </p:nvSpPr>
        <p:spPr/>
        <p:txBody>
          <a:bodyPr vert="horz" lIns="91440" tIns="45720" rIns="91440" bIns="45720" rtlCol="0" anchor="t">
            <a:normAutofit fontScale="77500" lnSpcReduction="20000"/>
          </a:bodyPr>
          <a:lstStyle/>
          <a:p>
            <a:pPr marR="952500" rtl="0">
              <a:spcAft>
                <a:spcPts val="200"/>
              </a:spcAft>
              <a:buNone/>
            </a:pPr>
            <a:r>
              <a:rPr lang="en-CA" sz="1800" b="0" i="0" u="none" strike="noStrike" dirty="0">
                <a:solidFill>
                  <a:srgbClr val="1A0DAB"/>
                </a:solidFill>
                <a:effectLst/>
                <a:latin typeface="Aptos" panose="020B0004020202020204" pitchFamily="34" charset="0"/>
                <a:hlinkClick r:id="rId3"/>
              </a:rPr>
              <a:t>Privacy literacy: From doomscrolling to digital wellness</a:t>
            </a:r>
            <a:endParaRPr lang="en-CA" b="1" dirty="0">
              <a:effectLst/>
              <a:latin typeface="Aptos" panose="020B0004020202020204" pitchFamily="34" charset="0"/>
            </a:endParaRPr>
          </a:p>
          <a:p>
            <a:pPr rtl="0">
              <a:buNone/>
            </a:pPr>
            <a:r>
              <a:rPr lang="en-CA" sz="1800" b="0" i="0" u="sng" strike="noStrike" dirty="0">
                <a:solidFill>
                  <a:srgbClr val="006621"/>
                </a:solidFill>
                <a:effectLst/>
                <a:latin typeface="Aptos" panose="020B0004020202020204" pitchFamily="34" charset="0"/>
                <a:hlinkClick r:id="rId4"/>
              </a:rPr>
              <a:t>A Chisholm</a:t>
            </a:r>
            <a:r>
              <a:rPr lang="en-CA" sz="1800" b="0" i="0" u="none" strike="noStrike" dirty="0">
                <a:solidFill>
                  <a:srgbClr val="006621"/>
                </a:solidFill>
                <a:effectLst/>
                <a:latin typeface="Aptos" panose="020B0004020202020204" pitchFamily="34" charset="0"/>
              </a:rPr>
              <a:t>, </a:t>
            </a:r>
            <a:r>
              <a:rPr lang="en-CA" sz="1800" b="0" i="0" u="sng" strike="noStrike" dirty="0">
                <a:solidFill>
                  <a:srgbClr val="006621"/>
                </a:solidFill>
                <a:effectLst/>
                <a:latin typeface="Aptos" panose="020B0004020202020204" pitchFamily="34" charset="0"/>
                <a:hlinkClick r:id="rId5"/>
              </a:rPr>
              <a:t>S Hartman-Caverly</a:t>
            </a:r>
            <a:r>
              <a:rPr lang="en-CA" sz="1800" b="0" i="0" u="none" strike="noStrike" dirty="0">
                <a:solidFill>
                  <a:srgbClr val="006621"/>
                </a:solidFill>
                <a:effectLst/>
                <a:latin typeface="Aptos" panose="020B0004020202020204" pitchFamily="34" charset="0"/>
              </a:rPr>
              <a:t> - portal: Libraries and the Academy, 2022 - muse.jhu.edu</a:t>
            </a:r>
            <a:endParaRPr lang="en-CA" b="0" dirty="0">
              <a:effectLst/>
              <a:latin typeface="Aptos" panose="020B0004020202020204" pitchFamily="34" charset="0"/>
            </a:endParaRPr>
          </a:p>
          <a:p>
            <a:pPr rtl="0">
              <a:lnSpc>
                <a:spcPct val="120000"/>
              </a:lnSpc>
              <a:buNone/>
            </a:pPr>
            <a:r>
              <a:rPr lang="en-CA" b="0" i="0" dirty="0">
                <a:solidFill>
                  <a:srgbClr val="636363"/>
                </a:solidFill>
                <a:effectLst/>
                <a:latin typeface="Aptos" panose="020B0004020202020204" pitchFamily="34" charset="0"/>
              </a:rPr>
              <a:t>Personal technology use can significantly impact wellness. The transition to widespread remote learning, working, and socializing during the COVID-19 pandemic exacerbated society’s reliance on technology. This article presents a case study of how the authors applied their privacy scholarship to offer a responsive learning experience for students concerning the social implications of the pandemic. </a:t>
            </a:r>
            <a:br>
              <a:rPr lang="en-CA" dirty="0">
                <a:latin typeface="Aptos" panose="020B0004020202020204" pitchFamily="34" charset="0"/>
              </a:rPr>
            </a:br>
            <a:br>
              <a:rPr lang="en-CA" dirty="0"/>
            </a:br>
            <a:br>
              <a:rPr lang="en-CA" sz="2000" dirty="0"/>
            </a:br>
            <a:endParaRPr lang="en-US" sz="2000" dirty="0">
              <a:latin typeface="Aptos" panose="020B0004020202020204" pitchFamily="34" charset="0"/>
            </a:endParaRPr>
          </a:p>
        </p:txBody>
      </p:sp>
      <p:sp>
        <p:nvSpPr>
          <p:cNvPr id="33" name="Slide Number Placeholder 32">
            <a:extLst>
              <a:ext uri="{FF2B5EF4-FFF2-40B4-BE49-F238E27FC236}">
                <a16:creationId xmlns:a16="http://schemas.microsoft.com/office/drawing/2014/main" id="{EC64CEEC-83BF-60C7-B00E-F2DE1BC02BC2}"/>
              </a:ext>
            </a:extLst>
          </p:cNvPr>
          <p:cNvSpPr>
            <a:spLocks noGrp="1"/>
          </p:cNvSpPr>
          <p:nvPr>
            <p:ph type="sldNum" sz="quarter" idx="12"/>
          </p:nvPr>
        </p:nvSpPr>
        <p:spPr/>
        <p:txBody>
          <a:bodyPr/>
          <a:lstStyle/>
          <a:p>
            <a:fld id="{3A4F6043-7A67-491B-98BC-F933DED7226D}" type="slidenum">
              <a:rPr lang="en-US" smtClean="0"/>
              <a:pPr/>
              <a:t>10</a:t>
            </a:fld>
            <a:endParaRPr lang="en-US" dirty="0"/>
          </a:p>
        </p:txBody>
      </p:sp>
      <p:sp>
        <p:nvSpPr>
          <p:cNvPr id="6" name="Content Placeholder 5">
            <a:extLst>
              <a:ext uri="{FF2B5EF4-FFF2-40B4-BE49-F238E27FC236}">
                <a16:creationId xmlns:a16="http://schemas.microsoft.com/office/drawing/2014/main" id="{964EF738-C546-48C9-8CF1-CCC2D0FA0902}"/>
              </a:ext>
            </a:extLst>
          </p:cNvPr>
          <p:cNvSpPr>
            <a:spLocks noGrp="1"/>
          </p:cNvSpPr>
          <p:nvPr>
            <p:ph sz="half" idx="13"/>
          </p:nvPr>
        </p:nvSpPr>
        <p:spPr>
          <a:xfrm>
            <a:off x="5924741" y="1833153"/>
            <a:ext cx="5157787" cy="3455925"/>
          </a:xfrm>
        </p:spPr>
        <p:txBody>
          <a:bodyPr vert="horz" lIns="91440" tIns="45720" rIns="91440" bIns="45720" rtlCol="0" anchor="t">
            <a:noAutofit/>
          </a:bodyPr>
          <a:lstStyle/>
          <a:p>
            <a:pPr marR="952500" rtl="0">
              <a:spcAft>
                <a:spcPts val="200"/>
              </a:spcAft>
              <a:buNone/>
            </a:pPr>
            <a:br>
              <a:rPr lang="en-CA" sz="1500" dirty="0"/>
            </a:br>
            <a:r>
              <a:rPr lang="en-CA" sz="1500" i="0" u="none" strike="noStrike" dirty="0">
                <a:solidFill>
                  <a:srgbClr val="1A0DAB"/>
                </a:solidFill>
                <a:effectLst/>
                <a:latin typeface="Aptos" panose="020B0004020202020204" pitchFamily="34" charset="0"/>
                <a:hlinkClick r:id="rId6"/>
              </a:rPr>
              <a:t>Student well-being matters: Academic library support for the whole student</a:t>
            </a:r>
            <a:endParaRPr lang="en-CA" sz="1500" dirty="0">
              <a:effectLst/>
              <a:latin typeface="Aptos" panose="020B0004020202020204" pitchFamily="34" charset="0"/>
            </a:endParaRPr>
          </a:p>
          <a:p>
            <a:pPr rtl="0">
              <a:buNone/>
            </a:pPr>
            <a:r>
              <a:rPr lang="en-CA" sz="1500" i="0" u="sng" strike="noStrike" dirty="0">
                <a:solidFill>
                  <a:srgbClr val="006621"/>
                </a:solidFill>
                <a:effectLst/>
                <a:latin typeface="Aptos" panose="020B0004020202020204" pitchFamily="34" charset="0"/>
                <a:hlinkClick r:id="rId7"/>
              </a:rPr>
              <a:t>M Bladek</a:t>
            </a:r>
            <a:r>
              <a:rPr lang="en-CA" sz="1500" i="0" u="none" strike="noStrike" dirty="0">
                <a:solidFill>
                  <a:srgbClr val="006621"/>
                </a:solidFill>
                <a:effectLst/>
                <a:latin typeface="Aptos" panose="020B0004020202020204" pitchFamily="34" charset="0"/>
              </a:rPr>
              <a:t> - The Journal of Academic Librarianship, 2021 - Elsevier</a:t>
            </a:r>
            <a:endParaRPr lang="en-CA" sz="1500" dirty="0">
              <a:effectLst/>
              <a:latin typeface="Aptos" panose="020B0004020202020204" pitchFamily="34" charset="0"/>
            </a:endParaRPr>
          </a:p>
          <a:p>
            <a:pPr rtl="0">
              <a:lnSpc>
                <a:spcPct val="100000"/>
              </a:lnSpc>
              <a:buNone/>
            </a:pPr>
            <a:r>
              <a:rPr lang="en-CA" sz="1400" i="0" dirty="0">
                <a:solidFill>
                  <a:srgbClr val="1F1F1F"/>
                </a:solidFill>
                <a:effectLst/>
                <a:latin typeface="Aptos" panose="020B0004020202020204" pitchFamily="34" charset="0"/>
              </a:rPr>
              <a:t>In response to a marked increase in the prevalence and severity of mental health problems among college students over the last decade, colleges and universities have been expanding their well-being initiatives and programs. No longer limited to health services departments, the support of student well-being has been taken up by multiple campus units, including </a:t>
            </a:r>
            <a:r>
              <a:rPr lang="en-CA" sz="1400" i="0" dirty="0">
                <a:solidFill>
                  <a:srgbClr val="1F1F1F"/>
                </a:solidFill>
                <a:effectLst/>
                <a:latin typeface="Aptos" panose="020B0004020202020204" pitchFamily="34" charset="0"/>
                <a:hlinkClick r:id="rId8" tooltip="Learn more about academic libraries from ScienceDirect's AI-generated Topic Pages"/>
              </a:rPr>
              <a:t>academic libraries</a:t>
            </a:r>
            <a:r>
              <a:rPr lang="en-CA" sz="1400" i="0" dirty="0">
                <a:solidFill>
                  <a:srgbClr val="1F1F1F"/>
                </a:solidFill>
                <a:effectLst/>
                <a:latin typeface="Aptos" panose="020B0004020202020204" pitchFamily="34" charset="0"/>
              </a:rPr>
              <a:t>. As well-being has been shown to impact academic outcomes, the well-being initiatives libraries develop fit in with their commitment to enhance learning and student educational experience overall. </a:t>
            </a:r>
            <a:br>
              <a:rPr lang="en-CA" sz="1500" dirty="0">
                <a:latin typeface="Aptos" panose="020B0004020202020204" pitchFamily="34" charset="0"/>
              </a:rPr>
            </a:br>
            <a:endParaRPr lang="en-US" sz="1500" dirty="0">
              <a:latin typeface="Aptos" panose="020B0004020202020204" pitchFamily="34" charset="0"/>
            </a:endParaRPr>
          </a:p>
        </p:txBody>
      </p:sp>
    </p:spTree>
    <p:extLst>
      <p:ext uri="{BB962C8B-B14F-4D97-AF65-F5344CB8AC3E}">
        <p14:creationId xmlns:p14="http://schemas.microsoft.com/office/powerpoint/2010/main" val="289768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5544-C200-BEF3-61CE-CCB5EE891064}"/>
              </a:ext>
            </a:extLst>
          </p:cNvPr>
          <p:cNvSpPr>
            <a:spLocks noGrp="1"/>
          </p:cNvSpPr>
          <p:nvPr>
            <p:ph type="title"/>
          </p:nvPr>
        </p:nvSpPr>
        <p:spPr/>
        <p:txBody>
          <a:bodyPr/>
          <a:lstStyle/>
          <a:p>
            <a:r>
              <a:rPr lang="en-US" dirty="0">
                <a:latin typeface="Aptos" panose="020B0004020202020204" pitchFamily="34" charset="0"/>
              </a:rPr>
              <a:t>From the health literature</a:t>
            </a:r>
          </a:p>
        </p:txBody>
      </p:sp>
      <p:sp>
        <p:nvSpPr>
          <p:cNvPr id="6" name="Content Placeholder 5">
            <a:extLst>
              <a:ext uri="{FF2B5EF4-FFF2-40B4-BE49-F238E27FC236}">
                <a16:creationId xmlns:a16="http://schemas.microsoft.com/office/drawing/2014/main" id="{6335A923-029A-6A16-47FE-49ED6E141D18}"/>
              </a:ext>
            </a:extLst>
          </p:cNvPr>
          <p:cNvSpPr>
            <a:spLocks noGrp="1"/>
          </p:cNvSpPr>
          <p:nvPr>
            <p:ph sz="quarter" idx="4"/>
          </p:nvPr>
        </p:nvSpPr>
        <p:spPr>
          <a:xfrm>
            <a:off x="5818909" y="2198914"/>
            <a:ext cx="5486400" cy="3445987"/>
          </a:xfrm>
        </p:spPr>
        <p:txBody>
          <a:bodyPr>
            <a:normAutofit fontScale="77500" lnSpcReduction="20000"/>
          </a:bodyPr>
          <a:lstStyle/>
          <a:p>
            <a:pPr marR="952500" rtl="0">
              <a:spcAft>
                <a:spcPts val="200"/>
              </a:spcAft>
              <a:buNone/>
            </a:pPr>
            <a:r>
              <a:rPr lang="en-CA" sz="1800" b="0" i="0" u="none" strike="noStrike" dirty="0">
                <a:solidFill>
                  <a:srgbClr val="1A0DAB"/>
                </a:solidFill>
                <a:effectLst/>
                <a:latin typeface="Arial" panose="020B0604020202020204" pitchFamily="34" charset="0"/>
                <a:hlinkClick r:id="rId3"/>
              </a:rPr>
              <a:t>Library as a Therapeutic Landscape Promoting Health and Well-Being to Chiropractic Students: A Descriptive Report</a:t>
            </a:r>
            <a:endParaRPr lang="en-CA" sz="2000" b="1" dirty="0">
              <a:effectLst/>
            </a:endParaRPr>
          </a:p>
          <a:p>
            <a:pPr rtl="0">
              <a:buNone/>
            </a:pPr>
            <a:r>
              <a:rPr lang="en-CA" sz="1800" b="0" i="0" u="none" strike="noStrike" dirty="0">
                <a:solidFill>
                  <a:srgbClr val="006621"/>
                </a:solidFill>
                <a:effectLst/>
                <a:latin typeface="Arial" panose="020B0604020202020204" pitchFamily="34" charset="0"/>
              </a:rPr>
              <a:t>N </a:t>
            </a:r>
            <a:r>
              <a:rPr lang="en-CA" sz="1800" b="0" i="0" u="none" strike="noStrike" dirty="0" err="1">
                <a:solidFill>
                  <a:srgbClr val="006621"/>
                </a:solidFill>
                <a:effectLst/>
                <a:latin typeface="Arial" panose="020B0604020202020204" pitchFamily="34" charset="0"/>
              </a:rPr>
              <a:t>Tukhareli</a:t>
            </a:r>
            <a:r>
              <a:rPr lang="en-CA" sz="1800" b="0" i="0" u="none" strike="noStrike" dirty="0">
                <a:solidFill>
                  <a:srgbClr val="006621"/>
                </a:solidFill>
                <a:effectLst/>
                <a:latin typeface="Arial" panose="020B0604020202020204" pitchFamily="34" charset="0"/>
              </a:rPr>
              <a:t> - Journal of Chiropractic Humanities, 2024 - Elsevier</a:t>
            </a:r>
            <a:endParaRPr lang="en-CA" sz="2000" b="0" dirty="0">
              <a:effectLst/>
            </a:endParaRPr>
          </a:p>
          <a:p>
            <a:pPr rtl="0">
              <a:buNone/>
            </a:pPr>
            <a:r>
              <a:rPr lang="en-CA" b="0" i="0" dirty="0">
                <a:solidFill>
                  <a:srgbClr val="1F1F1F"/>
                </a:solidFill>
                <a:effectLst/>
                <a:latin typeface="ElsevierGulliver"/>
              </a:rPr>
              <a:t>	</a:t>
            </a:r>
            <a:r>
              <a:rPr lang="en-CA" b="0" i="0" dirty="0">
                <a:solidFill>
                  <a:srgbClr val="1F1F1F"/>
                </a:solidFill>
                <a:effectLst/>
                <a:latin typeface="Aptos" panose="020B0004020202020204" pitchFamily="34" charset="0"/>
              </a:rPr>
              <a:t>A comprehensive literature review and consultations with stakeholders were completed. A bibliotherapy program, which included the practice of using books and reading to promote mental health, well-being, and resilience for chiropractic students, was developed and launched in January 2020. The program included shared reading, reflection, and a guided group discussion. Short readings of various genres (i.e., poetry, fiction, nonfiction) were tailored specifically to address psychological, emotional, and social challenges facing students.</a:t>
            </a:r>
            <a:endParaRPr lang="en-US" sz="2000" dirty="0">
              <a:latin typeface="Aptos" panose="020B0004020202020204" pitchFamily="34" charset="0"/>
            </a:endParaRPr>
          </a:p>
        </p:txBody>
      </p:sp>
      <p:sp>
        <p:nvSpPr>
          <p:cNvPr id="33" name="Slide Number Placeholder 32">
            <a:extLst>
              <a:ext uri="{FF2B5EF4-FFF2-40B4-BE49-F238E27FC236}">
                <a16:creationId xmlns:a16="http://schemas.microsoft.com/office/drawing/2014/main" id="{9E4A32E4-179C-6FC0-8A0F-65F163803ABA}"/>
              </a:ext>
            </a:extLst>
          </p:cNvPr>
          <p:cNvSpPr>
            <a:spLocks noGrp="1"/>
          </p:cNvSpPr>
          <p:nvPr>
            <p:ph type="sldNum" sz="quarter" idx="14"/>
          </p:nvPr>
        </p:nvSpPr>
        <p:spPr/>
        <p:txBody>
          <a:bodyPr/>
          <a:lstStyle/>
          <a:p>
            <a:fld id="{3A4F6043-7A67-491B-98BC-F933DED7226D}" type="slidenum">
              <a:rPr lang="en-US" smtClean="0"/>
              <a:pPr/>
              <a:t>11</a:t>
            </a:fld>
            <a:endParaRPr lang="en-US" dirty="0"/>
          </a:p>
        </p:txBody>
      </p:sp>
      <p:sp>
        <p:nvSpPr>
          <p:cNvPr id="4" name="Content Placeholder 3">
            <a:extLst>
              <a:ext uri="{FF2B5EF4-FFF2-40B4-BE49-F238E27FC236}">
                <a16:creationId xmlns:a16="http://schemas.microsoft.com/office/drawing/2014/main" id="{E765806B-4BE0-6B7B-FE18-DF2D75670717}"/>
              </a:ext>
            </a:extLst>
          </p:cNvPr>
          <p:cNvSpPr>
            <a:spLocks noGrp="1"/>
          </p:cNvSpPr>
          <p:nvPr>
            <p:ph sz="half" idx="15"/>
          </p:nvPr>
        </p:nvSpPr>
        <p:spPr>
          <a:xfrm>
            <a:off x="422178" y="2198914"/>
            <a:ext cx="5673822" cy="3455925"/>
          </a:xfrm>
        </p:spPr>
        <p:txBody>
          <a:bodyPr>
            <a:normAutofit fontScale="70000" lnSpcReduction="20000"/>
          </a:bodyPr>
          <a:lstStyle/>
          <a:p>
            <a:pPr marR="952500" rtl="0">
              <a:spcAft>
                <a:spcPts val="200"/>
              </a:spcAft>
              <a:buNone/>
            </a:pPr>
            <a:r>
              <a:rPr lang="en-CA" sz="2000" b="0" i="0" u="none" strike="noStrike" dirty="0">
                <a:solidFill>
                  <a:srgbClr val="1A0DAB"/>
                </a:solidFill>
                <a:effectLst/>
                <a:latin typeface="Aptos" panose="020B0004020202020204" pitchFamily="34" charset="0"/>
                <a:hlinkClick r:id="rId4"/>
              </a:rPr>
              <a:t>Teaching Health Literacy and Digital Literacy Together at University Level: The FLOURISH Module</a:t>
            </a:r>
            <a:endParaRPr lang="en-CA" sz="2400" b="1" dirty="0">
              <a:effectLst/>
              <a:latin typeface="Aptos" panose="020B0004020202020204" pitchFamily="34" charset="0"/>
            </a:endParaRPr>
          </a:p>
          <a:p>
            <a:pPr rtl="0">
              <a:buNone/>
            </a:pPr>
            <a:r>
              <a:rPr lang="en-CA" sz="2000" b="0" i="0" u="sng" strike="noStrike" dirty="0">
                <a:solidFill>
                  <a:srgbClr val="006621"/>
                </a:solidFill>
                <a:effectLst/>
                <a:latin typeface="Aptos" panose="020B0004020202020204" pitchFamily="34" charset="0"/>
                <a:hlinkClick r:id="rId5"/>
              </a:rPr>
              <a:t>AF Smeaton</a:t>
            </a:r>
            <a:r>
              <a:rPr lang="en-CA" sz="2000" b="0" i="0" u="none" strike="noStrike" dirty="0">
                <a:solidFill>
                  <a:srgbClr val="006621"/>
                </a:solidFill>
                <a:effectLst/>
                <a:latin typeface="Aptos" panose="020B0004020202020204" pitchFamily="34" charset="0"/>
              </a:rPr>
              <a:t> - Health Education &amp; Behavior, 2023 - journals.sagepub.com</a:t>
            </a:r>
            <a:endParaRPr lang="en-CA" sz="2400" b="0" dirty="0">
              <a:effectLst/>
              <a:latin typeface="Aptos" panose="020B0004020202020204" pitchFamily="34" charset="0"/>
            </a:endParaRPr>
          </a:p>
          <a:p>
            <a:pPr rtl="0">
              <a:buNone/>
            </a:pPr>
            <a:r>
              <a:rPr lang="en-CA" sz="2000" b="0" i="0" dirty="0">
                <a:solidFill>
                  <a:srgbClr val="333333"/>
                </a:solidFill>
                <a:effectLst/>
                <a:latin typeface="Aptos" panose="020B0004020202020204" pitchFamily="34" charset="0"/>
              </a:rPr>
              <a:t>Many universities have wellness programs to promote overall health and well-being. Using students’ own personal data as part of improving their own wellness would seem to be a natural fit given that most university students are already data and information literate. In this work, we aim to show how the interplay between health literacy and data literacy can be used and taught together. The method we use is the development and delivery of the FLOURISH module, an accredited, online-only but extra-curricular course that delivers practical tips in the areas that impact students’ everyday wellness including sleep, nutrition, work habits, procrastination, relationships with others, physical activity, positive psychology, critical thinking, and more.</a:t>
            </a:r>
            <a:endParaRPr lang="en-CA" sz="2400" b="0" dirty="0">
              <a:effectLst/>
              <a:latin typeface="Aptos" panose="020B0004020202020204" pitchFamily="34" charset="0"/>
            </a:endParaRPr>
          </a:p>
        </p:txBody>
      </p:sp>
    </p:spTree>
    <p:extLst>
      <p:ext uri="{BB962C8B-B14F-4D97-AF65-F5344CB8AC3E}">
        <p14:creationId xmlns:p14="http://schemas.microsoft.com/office/powerpoint/2010/main" val="114736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52AC-5F3E-F510-64CE-FD73E168F7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322FED-D32D-599A-15BF-9C047A7202AC}"/>
              </a:ext>
            </a:extLst>
          </p:cNvPr>
          <p:cNvSpPr>
            <a:spLocks noGrp="1"/>
          </p:cNvSpPr>
          <p:nvPr>
            <p:ph type="ctrTitle"/>
          </p:nvPr>
        </p:nvSpPr>
        <p:spPr/>
        <p:txBody>
          <a:bodyPr/>
          <a:lstStyle/>
          <a:p>
            <a:r>
              <a:rPr lang="en-US" dirty="0">
                <a:latin typeface="Aptos" panose="020B0004020202020204" pitchFamily="34" charset="0"/>
              </a:rPr>
              <a:t>Evolution of wellness initiatives in libraries</a:t>
            </a:r>
          </a:p>
        </p:txBody>
      </p:sp>
      <p:sp>
        <p:nvSpPr>
          <p:cNvPr id="6" name="Subtitle 5">
            <a:extLst>
              <a:ext uri="{FF2B5EF4-FFF2-40B4-BE49-F238E27FC236}">
                <a16:creationId xmlns:a16="http://schemas.microsoft.com/office/drawing/2014/main" id="{803E5EDA-2918-CB52-6897-1078D745AA3B}"/>
              </a:ext>
            </a:extLst>
          </p:cNvPr>
          <p:cNvSpPr>
            <a:spLocks noGrp="1"/>
          </p:cNvSpPr>
          <p:nvPr>
            <p:ph type="body" sz="quarter" idx="10"/>
          </p:nvPr>
        </p:nvSpPr>
        <p:spPr/>
        <p:txBody>
          <a:bodyPr vert="horz" lIns="91440" tIns="45720" rIns="91440" bIns="45720" rtlCol="0" anchor="t">
            <a:normAutofit/>
          </a:bodyPr>
          <a:lstStyle/>
          <a:p>
            <a:r>
              <a:rPr lang="en-US" dirty="0">
                <a:latin typeface="Aptos" panose="020B0004020202020204" pitchFamily="34" charset="0"/>
              </a:rPr>
              <a:t>2018 vs. 2025</a:t>
            </a:r>
          </a:p>
        </p:txBody>
      </p:sp>
    </p:spTree>
    <p:extLst>
      <p:ext uri="{BB962C8B-B14F-4D97-AF65-F5344CB8AC3E}">
        <p14:creationId xmlns:p14="http://schemas.microsoft.com/office/powerpoint/2010/main" val="304672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DD3376-2BB5-D208-489F-2CF4AEDE5388}"/>
              </a:ext>
            </a:extLst>
          </p:cNvPr>
          <p:cNvSpPr>
            <a:spLocks noGrp="1"/>
          </p:cNvSpPr>
          <p:nvPr>
            <p:ph type="title"/>
          </p:nvPr>
        </p:nvSpPr>
        <p:spPr>
          <a:xfrm>
            <a:off x="422898" y="989468"/>
            <a:ext cx="5173012" cy="2034223"/>
          </a:xfrm>
        </p:spPr>
        <p:txBody>
          <a:bodyPr vert="horz" lIns="91440" tIns="45720" rIns="91440" bIns="45720" rtlCol="0" anchor="b">
            <a:normAutofit/>
          </a:bodyPr>
          <a:lstStyle/>
          <a:p>
            <a:r>
              <a:rPr lang="en-US" sz="4800" dirty="0">
                <a:latin typeface="Aptos" panose="020B0004020202020204" pitchFamily="34" charset="0"/>
              </a:rPr>
              <a:t>What’s still going strong?</a:t>
            </a:r>
          </a:p>
        </p:txBody>
      </p:sp>
      <p:sp>
        <p:nvSpPr>
          <p:cNvPr id="5" name="Content Placeholder 4">
            <a:extLst>
              <a:ext uri="{FF2B5EF4-FFF2-40B4-BE49-F238E27FC236}">
                <a16:creationId xmlns:a16="http://schemas.microsoft.com/office/drawing/2014/main" id="{B2F950D5-0AE0-05E7-665E-387B809FD290}"/>
              </a:ext>
            </a:extLst>
          </p:cNvPr>
          <p:cNvSpPr>
            <a:spLocks noGrp="1"/>
          </p:cNvSpPr>
          <p:nvPr>
            <p:ph sz="quarter" idx="15"/>
          </p:nvPr>
        </p:nvSpPr>
        <p:spPr>
          <a:xfrm>
            <a:off x="422899" y="3143534"/>
            <a:ext cx="5173012" cy="2888473"/>
          </a:xfrm>
        </p:spPr>
        <p:txBody>
          <a:bodyPr vert="horz" lIns="91440" tIns="45720" rIns="91440" bIns="45720" rtlCol="0">
            <a:normAutofit/>
          </a:bodyPr>
          <a:lstStyle/>
          <a:p>
            <a:pPr marL="342900" indent="-228600">
              <a:lnSpc>
                <a:spcPts val="2800"/>
              </a:lnSpc>
              <a:buFont typeface="Wingdings 2" panose="05020102010507070707" pitchFamily="18" charset="2"/>
              <a:buChar char=""/>
            </a:pPr>
            <a:r>
              <a:rPr lang="en-US" sz="2000" dirty="0">
                <a:latin typeface="Aptos" panose="020B0004020202020204" pitchFamily="34" charset="0"/>
              </a:rPr>
              <a:t>Anything involving animals</a:t>
            </a:r>
          </a:p>
          <a:p>
            <a:pPr marL="342900" indent="-228600">
              <a:lnSpc>
                <a:spcPts val="2800"/>
              </a:lnSpc>
              <a:buFont typeface="Wingdings 2" panose="05020102010507070707" pitchFamily="18" charset="2"/>
              <a:buChar char=""/>
            </a:pPr>
            <a:r>
              <a:rPr lang="en-US" sz="2000" dirty="0">
                <a:latin typeface="Aptos" panose="020B0004020202020204" pitchFamily="34" charset="0"/>
              </a:rPr>
              <a:t>Cute and cuddly works best</a:t>
            </a:r>
          </a:p>
          <a:p>
            <a:pPr marL="342900" indent="-228600">
              <a:lnSpc>
                <a:spcPts val="2800"/>
              </a:lnSpc>
              <a:buFont typeface="Wingdings 2" panose="05020102010507070707" pitchFamily="18" charset="2"/>
              <a:buChar char=""/>
            </a:pPr>
            <a:r>
              <a:rPr lang="en-US" sz="2000" dirty="0">
                <a:latin typeface="Aptos" panose="020B0004020202020204" pitchFamily="34" charset="0"/>
              </a:rPr>
              <a:t>Even scaly things seem to spark joy</a:t>
            </a:r>
          </a:p>
        </p:txBody>
      </p:sp>
      <p:sp>
        <p:nvSpPr>
          <p:cNvPr id="40" name="Slide Number Placeholder 39">
            <a:extLst>
              <a:ext uri="{FF2B5EF4-FFF2-40B4-BE49-F238E27FC236}">
                <a16:creationId xmlns:a16="http://schemas.microsoft.com/office/drawing/2014/main" id="{99A3C9AE-6440-E266-03D1-504E4CB48C95}"/>
              </a:ext>
            </a:extLst>
          </p:cNvPr>
          <p:cNvSpPr>
            <a:spLocks noGrp="1"/>
          </p:cNvSpPr>
          <p:nvPr>
            <p:ph type="sldNum" sz="quarter" idx="4"/>
          </p:nvPr>
        </p:nvSpPr>
        <p:spPr>
          <a:xfrm>
            <a:off x="11504676" y="-14198"/>
            <a:ext cx="685800" cy="685800"/>
          </a:xfrm>
        </p:spPr>
        <p:txBody>
          <a:bodyPr vert="horz" lIns="91440" tIns="45720" rIns="91440" bIns="45720" rtlCol="0" anchor="ctr">
            <a:normAutofit/>
          </a:bodyPr>
          <a:lstStyle/>
          <a:p>
            <a:pPr>
              <a:spcAft>
                <a:spcPts val="600"/>
              </a:spcAft>
            </a:pPr>
            <a:fld id="{3A4F6043-7A67-491B-98BC-F933DED7226D}" type="slidenum">
              <a:rPr lang="en-US" smtClean="0"/>
              <a:pPr>
                <a:spcAft>
                  <a:spcPts val="600"/>
                </a:spcAft>
              </a:pPr>
              <a:t>13</a:t>
            </a:fld>
            <a:endParaRPr lang="en-US"/>
          </a:p>
        </p:txBody>
      </p:sp>
      <p:pic>
        <p:nvPicPr>
          <p:cNvPr id="14" name="Picture 13" descr="Student hugging two mini horses">
            <a:extLst>
              <a:ext uri="{FF2B5EF4-FFF2-40B4-BE49-F238E27FC236}">
                <a16:creationId xmlns:a16="http://schemas.microsoft.com/office/drawing/2014/main" id="{A6331CC1-FD41-9307-C84D-498DFC112C4D}"/>
              </a:ext>
            </a:extLst>
          </p:cNvPr>
          <p:cNvPicPr>
            <a:picLocks noChangeAspect="1"/>
          </p:cNvPicPr>
          <p:nvPr/>
        </p:nvPicPr>
        <p:blipFill>
          <a:blip r:embed="rId3"/>
          <a:stretch>
            <a:fillRect/>
          </a:stretch>
        </p:blipFill>
        <p:spPr>
          <a:xfrm>
            <a:off x="6578843" y="1128998"/>
            <a:ext cx="1957980" cy="2310301"/>
          </a:xfrm>
          <a:prstGeom prst="rect">
            <a:avLst/>
          </a:prstGeom>
        </p:spPr>
      </p:pic>
      <p:pic>
        <p:nvPicPr>
          <p:cNvPr id="1028" name="Picture 4" descr="Sleeping therapy pig">
            <a:extLst>
              <a:ext uri="{FF2B5EF4-FFF2-40B4-BE49-F238E27FC236}">
                <a16:creationId xmlns:a16="http://schemas.microsoft.com/office/drawing/2014/main" id="{3CE61F67-BF9B-D38A-C6C8-5F09919175C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59015" y="1128998"/>
            <a:ext cx="1738501" cy="23103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wo students interacting with two mini horses">
            <a:extLst>
              <a:ext uri="{FF2B5EF4-FFF2-40B4-BE49-F238E27FC236}">
                <a16:creationId xmlns:a16="http://schemas.microsoft.com/office/drawing/2014/main" id="{888D4060-D759-0384-DCFC-683410A19D32}"/>
              </a:ext>
            </a:extLst>
          </p:cNvPr>
          <p:cNvPicPr>
            <a:picLocks noChangeAspect="1"/>
          </p:cNvPicPr>
          <p:nvPr/>
        </p:nvPicPr>
        <p:blipFill>
          <a:blip r:embed="rId5"/>
          <a:srcRect r="17809"/>
          <a:stretch/>
        </p:blipFill>
        <p:spPr>
          <a:xfrm>
            <a:off x="6371802" y="3663633"/>
            <a:ext cx="2372062" cy="2013010"/>
          </a:xfrm>
          <a:prstGeom prst="rect">
            <a:avLst/>
          </a:prstGeom>
        </p:spPr>
      </p:pic>
      <p:pic>
        <p:nvPicPr>
          <p:cNvPr id="1026" name="Picture 2" descr="Student hugging a baby goat">
            <a:extLst>
              <a:ext uri="{FF2B5EF4-FFF2-40B4-BE49-F238E27FC236}">
                <a16:creationId xmlns:a16="http://schemas.microsoft.com/office/drawing/2014/main" id="{78706F08-E2AD-E7BD-5F3E-B98C3184950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64658" y="3522487"/>
            <a:ext cx="1727214" cy="229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044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0268-1494-2660-4948-863C5C72646E}"/>
              </a:ext>
            </a:extLst>
          </p:cNvPr>
          <p:cNvSpPr>
            <a:spLocks noGrp="1"/>
          </p:cNvSpPr>
          <p:nvPr>
            <p:ph type="title"/>
          </p:nvPr>
        </p:nvSpPr>
        <p:spPr/>
        <p:txBody>
          <a:bodyPr/>
          <a:lstStyle/>
          <a:p>
            <a:r>
              <a:rPr lang="en-US" dirty="0">
                <a:latin typeface="Aptos" panose="020B0004020202020204" pitchFamily="34" charset="0"/>
              </a:rPr>
              <a:t>What’s gaining ground/expanding</a:t>
            </a:r>
          </a:p>
        </p:txBody>
      </p:sp>
      <p:sp>
        <p:nvSpPr>
          <p:cNvPr id="4" name="Content Placeholder 3">
            <a:extLst>
              <a:ext uri="{FF2B5EF4-FFF2-40B4-BE49-F238E27FC236}">
                <a16:creationId xmlns:a16="http://schemas.microsoft.com/office/drawing/2014/main" id="{0A552E9A-D084-7FDA-32AA-D4368360A100}"/>
              </a:ext>
            </a:extLst>
          </p:cNvPr>
          <p:cNvSpPr>
            <a:spLocks noGrp="1"/>
          </p:cNvSpPr>
          <p:nvPr>
            <p:ph sz="half" idx="2"/>
          </p:nvPr>
        </p:nvSpPr>
        <p:spPr>
          <a:xfrm>
            <a:off x="561861" y="2198913"/>
            <a:ext cx="10513700" cy="4031765"/>
          </a:xfrm>
        </p:spPr>
        <p:txBody>
          <a:bodyPr>
            <a:noAutofit/>
          </a:bodyPr>
          <a:lstStyle/>
          <a:p>
            <a:pPr marL="342900" indent="-342900">
              <a:buFont typeface="Arial" panose="020B0604020202020204" pitchFamily="34" charset="0"/>
              <a:buChar char="•"/>
            </a:pPr>
            <a:r>
              <a:rPr lang="en-US" sz="2000" b="0" i="0" u="none" strike="noStrike" dirty="0">
                <a:solidFill>
                  <a:srgbClr val="000000"/>
                </a:solidFill>
                <a:effectLst/>
                <a:latin typeface="Aptos" panose="020B0004020202020204" pitchFamily="34" charset="0"/>
              </a:rPr>
              <a:t>Partnerships with campus and external organizations</a:t>
            </a:r>
            <a:endParaRPr lang="en-US" sz="2000" dirty="0">
              <a:solidFill>
                <a:srgbClr val="000000"/>
              </a:solidFill>
              <a:latin typeface="Aptos" panose="020B0004020202020204" pitchFamily="34" charset="0"/>
            </a:endParaRPr>
          </a:p>
          <a:p>
            <a:pPr marL="1028700" lvl="1" indent="-342900">
              <a:buFont typeface="Arial" panose="020B0604020202020204" pitchFamily="34" charset="0"/>
              <a:buChar char="•"/>
            </a:pPr>
            <a:r>
              <a:rPr lang="en-CA" sz="2000" i="0" dirty="0">
                <a:solidFill>
                  <a:srgbClr val="001D35"/>
                </a:solidFill>
                <a:effectLst/>
                <a:latin typeface="Google Sans"/>
              </a:rPr>
              <a:t>Health services, counseling centers, athletics, writing and presentation support units, student affairs, career centers</a:t>
            </a:r>
          </a:p>
          <a:p>
            <a:pPr marL="1028700" lvl="1" indent="-342900">
              <a:buFont typeface="Arial" panose="020B0604020202020204" pitchFamily="34" charset="0"/>
              <a:buChar char="•"/>
            </a:pPr>
            <a:r>
              <a:rPr lang="en-CA" sz="2000" dirty="0">
                <a:solidFill>
                  <a:srgbClr val="001D35"/>
                </a:solidFill>
                <a:latin typeface="Google Sans"/>
              </a:rPr>
              <a:t>B</a:t>
            </a:r>
            <a:r>
              <a:rPr lang="en-US" sz="2000" i="0" dirty="0">
                <a:solidFill>
                  <a:srgbClr val="001D35"/>
                </a:solidFill>
                <a:effectLst/>
                <a:latin typeface="Google Sans"/>
              </a:rPr>
              <a:t>rock University Library (St. Catherines, ON) has partnered with the Niagara Peninsula Conservation Authority to lend day-use passes to local conservation areas</a:t>
            </a:r>
            <a:endParaRPr lang="en-US" sz="2000" b="0" i="0" u="none" strike="noStrike" dirty="0">
              <a:solidFill>
                <a:srgbClr val="000000"/>
              </a:solidFill>
              <a:effectLst/>
              <a:latin typeface="Aptos" panose="020B0004020202020204" pitchFamily="34" charset="0"/>
            </a:endParaRPr>
          </a:p>
          <a:p>
            <a:pPr marL="285750" indent="-285750">
              <a:buFont typeface="Arial" panose="020B0604020202020204" pitchFamily="34" charset="0"/>
              <a:buChar char="•"/>
            </a:pPr>
            <a:r>
              <a:rPr lang="en-US" sz="2000" dirty="0">
                <a:solidFill>
                  <a:srgbClr val="000000"/>
                </a:solidFill>
                <a:latin typeface="Aptos" panose="020B0004020202020204" pitchFamily="34" charset="0"/>
              </a:rPr>
              <a:t>S</a:t>
            </a:r>
            <a:r>
              <a:rPr lang="en-US" sz="2000" b="0" i="0" u="none" strike="noStrike" dirty="0">
                <a:solidFill>
                  <a:srgbClr val="000000"/>
                </a:solidFill>
                <a:effectLst/>
                <a:latin typeface="Aptos" panose="020B0004020202020204" pitchFamily="34" charset="0"/>
              </a:rPr>
              <a:t>ensory &amp; respite rooms</a:t>
            </a:r>
          </a:p>
          <a:p>
            <a:pPr marL="285750" indent="-285750">
              <a:buFont typeface="Arial" panose="020B0604020202020204" pitchFamily="34" charset="0"/>
              <a:buChar char="•"/>
            </a:pPr>
            <a:r>
              <a:rPr lang="en-US" sz="2000" dirty="0">
                <a:solidFill>
                  <a:srgbClr val="000000"/>
                </a:solidFill>
                <a:latin typeface="Aptos" panose="020B0004020202020204" pitchFamily="34" charset="0"/>
              </a:rPr>
              <a:t>S</a:t>
            </a:r>
            <a:r>
              <a:rPr lang="en-US" sz="2000" b="0" i="0" u="none" strike="noStrike" dirty="0">
                <a:solidFill>
                  <a:srgbClr val="000000"/>
                </a:solidFill>
                <a:effectLst/>
                <a:latin typeface="Aptos" panose="020B0004020202020204" pitchFamily="34" charset="0"/>
              </a:rPr>
              <a:t>upport for student parents</a:t>
            </a:r>
            <a:endParaRPr lang="en-US" sz="2000" dirty="0">
              <a:solidFill>
                <a:srgbClr val="000000"/>
              </a:solidFill>
              <a:latin typeface="Aptos" panose="020B0004020202020204" pitchFamily="34" charset="0"/>
            </a:endParaRPr>
          </a:p>
          <a:p>
            <a:pPr marL="971550" lvl="1" indent="-285750">
              <a:buFont typeface="Arial" panose="020B0604020202020204" pitchFamily="34" charset="0"/>
              <a:buChar char="•"/>
            </a:pPr>
            <a:r>
              <a:rPr lang="en-US" sz="2000" dirty="0">
                <a:solidFill>
                  <a:srgbClr val="000000"/>
                </a:solidFill>
                <a:latin typeface="Aptos" panose="020B0004020202020204" pitchFamily="34" charset="0"/>
              </a:rPr>
              <a:t>Child-friendly study spaces</a:t>
            </a:r>
          </a:p>
          <a:p>
            <a:pPr marL="971550" lvl="1" indent="-285750">
              <a:buFont typeface="Arial" panose="020B0604020202020204" pitchFamily="34" charset="0"/>
              <a:buChar char="•"/>
            </a:pPr>
            <a:r>
              <a:rPr lang="en-US" sz="2000" dirty="0">
                <a:solidFill>
                  <a:srgbClr val="000000"/>
                </a:solidFill>
                <a:latin typeface="Aptos" panose="020B0004020202020204" pitchFamily="34" charset="0"/>
              </a:rPr>
              <a:t>Loanable items for children and parents</a:t>
            </a:r>
          </a:p>
          <a:p>
            <a:pPr marL="971550" lvl="1" indent="-285750">
              <a:buFont typeface="Arial" panose="020B0604020202020204" pitchFamily="34" charset="0"/>
              <a:buChar char="•"/>
            </a:pPr>
            <a:r>
              <a:rPr lang="en-US" sz="2000" dirty="0">
                <a:solidFill>
                  <a:srgbClr val="000000"/>
                </a:solidFill>
                <a:latin typeface="Aptos" panose="020B0004020202020204" pitchFamily="34" charset="0"/>
              </a:rPr>
              <a:t>Lactation spaces</a:t>
            </a:r>
          </a:p>
          <a:p>
            <a:pPr marL="971550" lvl="1" indent="-285750">
              <a:buFont typeface="Arial" panose="020B0604020202020204" pitchFamily="34" charset="0"/>
              <a:buChar char="•"/>
            </a:pPr>
            <a:endParaRPr lang="en-US" sz="2000" dirty="0">
              <a:latin typeface="Aptos" panose="020B0004020202020204" pitchFamily="34" charset="0"/>
            </a:endParaRPr>
          </a:p>
          <a:p>
            <a:endParaRPr lang="en-US" sz="2000" dirty="0">
              <a:latin typeface="Aptos" panose="020B0004020202020204" pitchFamily="34" charset="0"/>
            </a:endParaRPr>
          </a:p>
        </p:txBody>
      </p:sp>
      <p:sp>
        <p:nvSpPr>
          <p:cNvPr id="27" name="Slide Number Placeholder 26">
            <a:extLst>
              <a:ext uri="{FF2B5EF4-FFF2-40B4-BE49-F238E27FC236}">
                <a16:creationId xmlns:a16="http://schemas.microsoft.com/office/drawing/2014/main" id="{39C3EA6F-C7F7-8CA4-C495-1C9EEFF33DFD}"/>
              </a:ext>
            </a:extLst>
          </p:cNvPr>
          <p:cNvSpPr>
            <a:spLocks noGrp="1"/>
          </p:cNvSpPr>
          <p:nvPr>
            <p:ph type="sldNum" sz="quarter" idx="14"/>
          </p:nvPr>
        </p:nvSpPr>
        <p:spPr/>
        <p:txBody>
          <a:bodyPr/>
          <a:lstStyle/>
          <a:p>
            <a:fld id="{3A4F6043-7A67-491B-98BC-F933DED7226D}" type="slidenum">
              <a:rPr lang="en-US" smtClean="0"/>
              <a:pPr/>
              <a:t>14</a:t>
            </a:fld>
            <a:endParaRPr lang="en-US" dirty="0"/>
          </a:p>
        </p:txBody>
      </p:sp>
    </p:spTree>
    <p:extLst>
      <p:ext uri="{BB962C8B-B14F-4D97-AF65-F5344CB8AC3E}">
        <p14:creationId xmlns:p14="http://schemas.microsoft.com/office/powerpoint/2010/main" val="160323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0F8C-2219-D258-F58B-BC8EF5030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41E82-1B11-2F84-3FD2-7B8A4253E6C4}"/>
              </a:ext>
            </a:extLst>
          </p:cNvPr>
          <p:cNvSpPr>
            <a:spLocks noGrp="1"/>
          </p:cNvSpPr>
          <p:nvPr>
            <p:ph type="title"/>
          </p:nvPr>
        </p:nvSpPr>
        <p:spPr/>
        <p:txBody>
          <a:bodyPr/>
          <a:lstStyle/>
          <a:p>
            <a:r>
              <a:rPr lang="en-US" dirty="0">
                <a:latin typeface="Aptos" panose="020B0004020202020204" pitchFamily="34" charset="0"/>
              </a:rPr>
              <a:t>New areas of focus</a:t>
            </a:r>
          </a:p>
        </p:txBody>
      </p:sp>
      <p:sp>
        <p:nvSpPr>
          <p:cNvPr id="4" name="Content Placeholder 3">
            <a:extLst>
              <a:ext uri="{FF2B5EF4-FFF2-40B4-BE49-F238E27FC236}">
                <a16:creationId xmlns:a16="http://schemas.microsoft.com/office/drawing/2014/main" id="{74B779C5-FD96-DC7C-313D-6324EE97A60F}"/>
              </a:ext>
            </a:extLst>
          </p:cNvPr>
          <p:cNvSpPr>
            <a:spLocks noGrp="1"/>
          </p:cNvSpPr>
          <p:nvPr>
            <p:ph sz="half" idx="2"/>
          </p:nvPr>
        </p:nvSpPr>
        <p:spPr>
          <a:xfrm>
            <a:off x="561861" y="2198914"/>
            <a:ext cx="10513700" cy="3445987"/>
          </a:xfrm>
        </p:spPr>
        <p:txBody>
          <a:bodyPr>
            <a:noAutofit/>
          </a:bodyPr>
          <a:lstStyle/>
          <a:p>
            <a:pPr marL="342900" indent="-342900">
              <a:buFont typeface="Arial" panose="020B0604020202020204" pitchFamily="34" charset="0"/>
              <a:buChar char="•"/>
            </a:pPr>
            <a:r>
              <a:rPr lang="en-US" sz="2000" dirty="0">
                <a:solidFill>
                  <a:srgbClr val="000000"/>
                </a:solidFill>
                <a:latin typeface="Arial" panose="020B0604020202020204" pitchFamily="34" charset="0"/>
              </a:rPr>
              <a:t>B</a:t>
            </a:r>
            <a:r>
              <a:rPr lang="en-US" sz="2000" b="0" i="0" u="none" strike="noStrike" dirty="0">
                <a:solidFill>
                  <a:srgbClr val="000000"/>
                </a:solidFill>
                <a:effectLst/>
                <a:latin typeface="Arial" panose="020B0604020202020204" pitchFamily="34" charset="0"/>
              </a:rPr>
              <a:t>asic needs support</a:t>
            </a:r>
          </a:p>
          <a:p>
            <a:pPr marL="1028700" lvl="1" indent="-342900">
              <a:buFont typeface="Arial" panose="020B0604020202020204" pitchFamily="34" charset="0"/>
              <a:buChar char="•"/>
            </a:pPr>
            <a:r>
              <a:rPr lang="en-US" sz="2000" dirty="0">
                <a:solidFill>
                  <a:srgbClr val="000000"/>
                </a:solidFill>
                <a:latin typeface="Arial" panose="020B0604020202020204" pitchFamily="34" charset="0"/>
              </a:rPr>
              <a:t>F</a:t>
            </a:r>
            <a:r>
              <a:rPr lang="en-US" sz="2000" b="0" i="0" u="none" strike="noStrike" dirty="0">
                <a:solidFill>
                  <a:srgbClr val="000000"/>
                </a:solidFill>
                <a:effectLst/>
                <a:latin typeface="Arial" panose="020B0604020202020204" pitchFamily="34" charset="0"/>
              </a:rPr>
              <a:t>ood pantries,</a:t>
            </a:r>
          </a:p>
          <a:p>
            <a:pPr marL="1028700" lvl="1" indent="-342900">
              <a:buFont typeface="Arial" panose="020B0604020202020204" pitchFamily="34" charset="0"/>
              <a:buChar char="•"/>
            </a:pPr>
            <a:r>
              <a:rPr lang="en-US" sz="2000" dirty="0">
                <a:solidFill>
                  <a:srgbClr val="000000"/>
                </a:solidFill>
                <a:latin typeface="Arial" panose="020B0604020202020204" pitchFamily="34" charset="0"/>
              </a:rPr>
              <a:t>N</a:t>
            </a:r>
            <a:r>
              <a:rPr lang="en-US" sz="2000" b="0" i="0" u="none" strike="noStrike" dirty="0">
                <a:solidFill>
                  <a:srgbClr val="000000"/>
                </a:solidFill>
                <a:effectLst/>
                <a:latin typeface="Arial" panose="020B0604020202020204" pitchFamily="34" charset="0"/>
              </a:rPr>
              <a:t>utrition education programs</a:t>
            </a:r>
          </a:p>
          <a:p>
            <a:pPr marL="342900" indent="-342900">
              <a:buFont typeface="Arial" panose="020B0604020202020204" pitchFamily="34" charset="0"/>
              <a:buChar char="•"/>
            </a:pPr>
            <a:r>
              <a:rPr lang="en-US" sz="2000" dirty="0">
                <a:solidFill>
                  <a:srgbClr val="000000"/>
                </a:solidFill>
                <a:latin typeface="Arial" panose="020B0604020202020204" pitchFamily="34" charset="0"/>
              </a:rPr>
              <a:t>W</a:t>
            </a:r>
            <a:r>
              <a:rPr lang="en-US" sz="2000" b="0" i="0" u="none" strike="noStrike" dirty="0">
                <a:solidFill>
                  <a:srgbClr val="000000"/>
                </a:solidFill>
                <a:effectLst/>
                <a:latin typeface="Arial" panose="020B0604020202020204" pitchFamily="34" charset="0"/>
              </a:rPr>
              <a:t>ellness services located inside the library</a:t>
            </a:r>
          </a:p>
          <a:p>
            <a:pPr marL="1028700" lvl="1" indent="-342900">
              <a:buFont typeface="Arial" panose="020B0604020202020204" pitchFamily="34" charset="0"/>
              <a:buChar char="•"/>
            </a:pPr>
            <a:r>
              <a:rPr lang="en-US" sz="2000" b="0" i="0" u="none" strike="noStrike" dirty="0">
                <a:solidFill>
                  <a:srgbClr val="000000"/>
                </a:solidFill>
                <a:effectLst/>
                <a:latin typeface="Arial" panose="020B0604020202020204" pitchFamily="34" charset="0"/>
                <a:hlinkClick r:id="rId3"/>
              </a:rPr>
              <a:t>Carleton University (Ottawa, Ontario) Wellness Desk</a:t>
            </a:r>
            <a:endParaRPr lang="en-US" sz="2000" dirty="0">
              <a:solidFill>
                <a:srgbClr val="000000"/>
              </a:solidFill>
              <a:latin typeface="Arial" panose="020B0604020202020204" pitchFamily="34" charset="0"/>
            </a:endParaRPr>
          </a:p>
          <a:p>
            <a:pPr lvl="1" indent="0">
              <a:buNone/>
            </a:pPr>
            <a:endParaRPr lang="en-US" sz="2000" dirty="0">
              <a:latin typeface="Aptos" panose="020B0004020202020204" pitchFamily="34" charset="0"/>
            </a:endParaRPr>
          </a:p>
          <a:p>
            <a:endParaRPr lang="en-US" sz="2000" dirty="0">
              <a:latin typeface="Aptos" panose="020B0004020202020204" pitchFamily="34" charset="0"/>
            </a:endParaRPr>
          </a:p>
        </p:txBody>
      </p:sp>
      <p:sp>
        <p:nvSpPr>
          <p:cNvPr id="27" name="Slide Number Placeholder 26">
            <a:extLst>
              <a:ext uri="{FF2B5EF4-FFF2-40B4-BE49-F238E27FC236}">
                <a16:creationId xmlns:a16="http://schemas.microsoft.com/office/drawing/2014/main" id="{BFE7B7D1-F62A-C8E6-15C5-1D4F01F944D6}"/>
              </a:ext>
            </a:extLst>
          </p:cNvPr>
          <p:cNvSpPr>
            <a:spLocks noGrp="1"/>
          </p:cNvSpPr>
          <p:nvPr>
            <p:ph type="sldNum" sz="quarter" idx="14"/>
          </p:nvPr>
        </p:nvSpPr>
        <p:spPr/>
        <p:txBody>
          <a:bodyPr/>
          <a:lstStyle/>
          <a:p>
            <a:fld id="{3A4F6043-7A67-491B-98BC-F933DED7226D}" type="slidenum">
              <a:rPr lang="en-US" smtClean="0"/>
              <a:pPr/>
              <a:t>15</a:t>
            </a:fld>
            <a:endParaRPr lang="en-US" dirty="0"/>
          </a:p>
        </p:txBody>
      </p:sp>
    </p:spTree>
    <p:extLst>
      <p:ext uri="{BB962C8B-B14F-4D97-AF65-F5344CB8AC3E}">
        <p14:creationId xmlns:p14="http://schemas.microsoft.com/office/powerpoint/2010/main" val="3450466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DB39-380D-6D9A-4079-0AB5036623FB}"/>
              </a:ext>
            </a:extLst>
          </p:cNvPr>
          <p:cNvSpPr>
            <a:spLocks noGrp="1"/>
          </p:cNvSpPr>
          <p:nvPr>
            <p:ph type="title"/>
          </p:nvPr>
        </p:nvSpPr>
        <p:spPr/>
        <p:txBody>
          <a:bodyPr/>
          <a:lstStyle/>
          <a:p>
            <a:r>
              <a:rPr lang="en-US" dirty="0">
                <a:latin typeface="Aptos" panose="020B0004020202020204" pitchFamily="34" charset="0"/>
              </a:rPr>
              <a:t>Trauma Informed Librarianship</a:t>
            </a:r>
            <a:endParaRPr lang="en-CA" dirty="0">
              <a:latin typeface="Aptos" panose="020B0004020202020204" pitchFamily="34" charset="0"/>
            </a:endParaRPr>
          </a:p>
        </p:txBody>
      </p:sp>
      <p:sp>
        <p:nvSpPr>
          <p:cNvPr id="3" name="Content Placeholder 2">
            <a:extLst>
              <a:ext uri="{FF2B5EF4-FFF2-40B4-BE49-F238E27FC236}">
                <a16:creationId xmlns:a16="http://schemas.microsoft.com/office/drawing/2014/main" id="{DD940DC6-9100-F12B-5A83-87952C275507}"/>
              </a:ext>
            </a:extLst>
          </p:cNvPr>
          <p:cNvSpPr>
            <a:spLocks noGrp="1"/>
          </p:cNvSpPr>
          <p:nvPr>
            <p:ph sz="quarter" idx="4"/>
          </p:nvPr>
        </p:nvSpPr>
        <p:spPr>
          <a:xfrm>
            <a:off x="6781205" y="2315290"/>
            <a:ext cx="3970218" cy="3445987"/>
          </a:xfrm>
        </p:spPr>
        <p:txBody>
          <a:bodyPr/>
          <a:lstStyle/>
          <a:p>
            <a:pPr marL="0" indent="0">
              <a:buNone/>
            </a:pPr>
            <a:r>
              <a:rPr lang="en-CA" sz="1800" b="1" i="0" u="none" strike="noStrike" dirty="0">
                <a:solidFill>
                  <a:srgbClr val="000000"/>
                </a:solidFill>
                <a:effectLst/>
                <a:latin typeface="Aptos" panose="020B0004020202020204" pitchFamily="34" charset="0"/>
              </a:rPr>
              <a:t>Examples </a:t>
            </a:r>
          </a:p>
          <a:p>
            <a:pPr>
              <a:lnSpc>
                <a:spcPct val="90000"/>
              </a:lnSpc>
            </a:pPr>
            <a:r>
              <a:rPr lang="en-CA" sz="1600" i="0" u="none" strike="noStrike" dirty="0">
                <a:solidFill>
                  <a:srgbClr val="000000"/>
                </a:solidFill>
                <a:effectLst/>
                <a:latin typeface="Aptos" panose="020B0004020202020204" pitchFamily="34" charset="0"/>
              </a:rPr>
              <a:t>Space Design</a:t>
            </a:r>
          </a:p>
          <a:p>
            <a:pPr>
              <a:lnSpc>
                <a:spcPct val="90000"/>
              </a:lnSpc>
            </a:pPr>
            <a:r>
              <a:rPr lang="en-CA" sz="1600" i="0" u="none" strike="noStrike" dirty="0">
                <a:solidFill>
                  <a:srgbClr val="000000"/>
                </a:solidFill>
                <a:effectLst/>
                <a:latin typeface="Aptos" panose="020B0004020202020204" pitchFamily="34" charset="0"/>
              </a:rPr>
              <a:t> Staff Training</a:t>
            </a:r>
          </a:p>
          <a:p>
            <a:pPr>
              <a:lnSpc>
                <a:spcPct val="90000"/>
              </a:lnSpc>
            </a:pPr>
            <a:r>
              <a:rPr lang="en-CA" sz="1600" i="0" u="none" strike="noStrike" dirty="0">
                <a:solidFill>
                  <a:srgbClr val="000000"/>
                </a:solidFill>
                <a:effectLst/>
                <a:latin typeface="Aptos" panose="020B0004020202020204" pitchFamily="34" charset="0"/>
              </a:rPr>
              <a:t>Policy and Procedure Adjustments</a:t>
            </a:r>
            <a:endParaRPr lang="en-CA" sz="1600" dirty="0">
              <a:solidFill>
                <a:srgbClr val="000000"/>
              </a:solidFill>
              <a:latin typeface="Aptos" panose="020B0004020202020204" pitchFamily="34" charset="0"/>
            </a:endParaRPr>
          </a:p>
          <a:p>
            <a:pPr>
              <a:lnSpc>
                <a:spcPct val="90000"/>
              </a:lnSpc>
            </a:pPr>
            <a:r>
              <a:rPr lang="en-CA" sz="1600" i="0" u="none" strike="noStrike" dirty="0">
                <a:solidFill>
                  <a:srgbClr val="000000"/>
                </a:solidFill>
                <a:effectLst/>
                <a:latin typeface="Aptos" panose="020B0004020202020204" pitchFamily="34" charset="0"/>
              </a:rPr>
              <a:t>Programming</a:t>
            </a:r>
          </a:p>
          <a:p>
            <a:pPr>
              <a:lnSpc>
                <a:spcPct val="90000"/>
              </a:lnSpc>
            </a:pPr>
            <a:r>
              <a:rPr lang="en-CA" sz="1600" i="0" u="none" strike="noStrike" dirty="0">
                <a:solidFill>
                  <a:srgbClr val="000000"/>
                </a:solidFill>
                <a:effectLst/>
                <a:latin typeface="Aptos" panose="020B0004020202020204" pitchFamily="34" charset="0"/>
              </a:rPr>
              <a:t>Empathetic Service</a:t>
            </a:r>
            <a:endParaRPr lang="en-CA" sz="1600" dirty="0">
              <a:solidFill>
                <a:srgbClr val="000000"/>
              </a:solidFill>
              <a:latin typeface="Aptos" panose="020B0004020202020204" pitchFamily="34" charset="0"/>
            </a:endParaRPr>
          </a:p>
        </p:txBody>
      </p:sp>
      <p:sp>
        <p:nvSpPr>
          <p:cNvPr id="4" name="Content Placeholder 3">
            <a:extLst>
              <a:ext uri="{FF2B5EF4-FFF2-40B4-BE49-F238E27FC236}">
                <a16:creationId xmlns:a16="http://schemas.microsoft.com/office/drawing/2014/main" id="{FCDB6C4F-F4D1-F06B-862F-86DD40899F67}"/>
              </a:ext>
            </a:extLst>
          </p:cNvPr>
          <p:cNvSpPr>
            <a:spLocks noGrp="1"/>
          </p:cNvSpPr>
          <p:nvPr>
            <p:ph sz="half" idx="2"/>
          </p:nvPr>
        </p:nvSpPr>
        <p:spPr>
          <a:xfrm>
            <a:off x="420624" y="1899655"/>
            <a:ext cx="6154347" cy="3445987"/>
          </a:xfrm>
        </p:spPr>
        <p:txBody>
          <a:bodyPr>
            <a:normAutofit fontScale="55000" lnSpcReduction="20000"/>
          </a:bodyPr>
          <a:lstStyle/>
          <a:p>
            <a:pPr rtl="0" fontAlgn="base">
              <a:spcBef>
                <a:spcPts val="1200"/>
              </a:spcBef>
            </a:pPr>
            <a:r>
              <a:rPr lang="en-CA" sz="3400" b="1" i="0" u="none" strike="noStrike" dirty="0">
                <a:solidFill>
                  <a:srgbClr val="000000"/>
                </a:solidFill>
                <a:effectLst/>
                <a:latin typeface="Aptos" panose="020B0004020202020204" pitchFamily="34" charset="0"/>
              </a:rPr>
              <a:t>Principles</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Safety</a:t>
            </a:r>
            <a:r>
              <a:rPr lang="en-CA" sz="2900" b="0" i="0" u="none" strike="noStrike" dirty="0">
                <a:solidFill>
                  <a:srgbClr val="000000"/>
                </a:solidFill>
                <a:effectLst/>
                <a:latin typeface="Aptos" panose="020B0004020202020204" pitchFamily="34" charset="0"/>
              </a:rPr>
              <a:t> – Emotional and physical safety for patrons and staff.</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Trustworthiness &amp; Transparency</a:t>
            </a:r>
            <a:r>
              <a:rPr lang="en-CA" sz="2900" b="0" i="0" u="none" strike="noStrike" dirty="0">
                <a:solidFill>
                  <a:srgbClr val="000000"/>
                </a:solidFill>
                <a:effectLst/>
                <a:latin typeface="Aptos" panose="020B0004020202020204" pitchFamily="34" charset="0"/>
              </a:rPr>
              <a:t> – Clear communication, consistent policies.</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Peer Support</a:t>
            </a:r>
            <a:r>
              <a:rPr lang="en-CA" sz="2900" b="0" i="0" u="none" strike="noStrike" dirty="0">
                <a:solidFill>
                  <a:srgbClr val="000000"/>
                </a:solidFill>
                <a:effectLst/>
                <a:latin typeface="Aptos" panose="020B0004020202020204" pitchFamily="34" charset="0"/>
              </a:rPr>
              <a:t> – Encouraging community connection and mutual support.</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Collaboration &amp; Mutuality</a:t>
            </a:r>
            <a:r>
              <a:rPr lang="en-CA" sz="2900" b="0" i="0" u="none" strike="noStrike" dirty="0">
                <a:solidFill>
                  <a:srgbClr val="000000"/>
                </a:solidFill>
                <a:effectLst/>
                <a:latin typeface="Aptos" panose="020B0004020202020204" pitchFamily="34" charset="0"/>
              </a:rPr>
              <a:t> – Power-sharing between librarians and patrons.</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Empowerment, Voice &amp; Choice</a:t>
            </a:r>
            <a:r>
              <a:rPr lang="en-CA" sz="2900" b="0" i="0" u="none" strike="noStrike" dirty="0">
                <a:solidFill>
                  <a:srgbClr val="000000"/>
                </a:solidFill>
                <a:effectLst/>
                <a:latin typeface="Aptos" panose="020B0004020202020204" pitchFamily="34" charset="0"/>
              </a:rPr>
              <a:t> – Giving patrons control over their experience.</a:t>
            </a:r>
          </a:p>
          <a:p>
            <a:pPr rtl="0" fontAlgn="base">
              <a:spcBef>
                <a:spcPts val="600"/>
              </a:spcBef>
              <a:buFont typeface="+mj-lt"/>
              <a:buAutoNum type="arabicPeriod"/>
            </a:pPr>
            <a:r>
              <a:rPr lang="en-CA" sz="2900" b="1" i="0" u="none" strike="noStrike" dirty="0">
                <a:solidFill>
                  <a:srgbClr val="000000"/>
                </a:solidFill>
                <a:effectLst/>
                <a:latin typeface="Aptos" panose="020B0004020202020204" pitchFamily="34" charset="0"/>
              </a:rPr>
              <a:t>Cultural, Historical, &amp; Gender Issues</a:t>
            </a:r>
            <a:r>
              <a:rPr lang="en-CA" sz="2900" b="0" i="0" u="none" strike="noStrike" dirty="0">
                <a:solidFill>
                  <a:srgbClr val="000000"/>
                </a:solidFill>
                <a:effectLst/>
                <a:latin typeface="Aptos" panose="020B0004020202020204" pitchFamily="34" charset="0"/>
              </a:rPr>
              <a:t> – Recognizing the impact of systemic trauma and respecting diversity.</a:t>
            </a:r>
            <a:br>
              <a:rPr lang="en-CA" sz="1800" b="0" i="0" u="none" strike="noStrike" dirty="0">
                <a:solidFill>
                  <a:srgbClr val="000000"/>
                </a:solidFill>
                <a:effectLst/>
                <a:latin typeface="Arial" panose="020B0604020202020204" pitchFamily="34" charset="0"/>
              </a:rPr>
            </a:br>
            <a:endParaRPr lang="en-CA" dirty="0"/>
          </a:p>
        </p:txBody>
      </p:sp>
      <p:sp>
        <p:nvSpPr>
          <p:cNvPr id="5" name="Slide Number Placeholder 4">
            <a:extLst>
              <a:ext uri="{FF2B5EF4-FFF2-40B4-BE49-F238E27FC236}">
                <a16:creationId xmlns:a16="http://schemas.microsoft.com/office/drawing/2014/main" id="{52791EE4-6BDA-A4EF-3B34-D25FE00778FD}"/>
              </a:ext>
            </a:extLst>
          </p:cNvPr>
          <p:cNvSpPr>
            <a:spLocks noGrp="1"/>
          </p:cNvSpPr>
          <p:nvPr>
            <p:ph type="sldNum" sz="quarter" idx="14"/>
          </p:nvPr>
        </p:nvSpPr>
        <p:spPr/>
        <p:txBody>
          <a:bodyPr/>
          <a:lstStyle/>
          <a:p>
            <a:fld id="{3A4F6043-7A67-491B-98BC-F933DED7226D}" type="slidenum">
              <a:rPr lang="en-US" smtClean="0"/>
              <a:pPr/>
              <a:t>16</a:t>
            </a:fld>
            <a:endParaRPr lang="en-US" dirty="0"/>
          </a:p>
        </p:txBody>
      </p:sp>
    </p:spTree>
    <p:extLst>
      <p:ext uri="{BB962C8B-B14F-4D97-AF65-F5344CB8AC3E}">
        <p14:creationId xmlns:p14="http://schemas.microsoft.com/office/powerpoint/2010/main" val="242272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1057B-DCF3-5362-6890-1BC3383A7F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09C814-4788-1832-2739-30C18C80B059}"/>
              </a:ext>
            </a:extLst>
          </p:cNvPr>
          <p:cNvSpPr>
            <a:spLocks noGrp="1"/>
          </p:cNvSpPr>
          <p:nvPr>
            <p:ph type="ctrTitle"/>
          </p:nvPr>
        </p:nvSpPr>
        <p:spPr/>
        <p:txBody>
          <a:bodyPr/>
          <a:lstStyle/>
          <a:p>
            <a:r>
              <a:rPr lang="en-US" dirty="0">
                <a:latin typeface="Aptos" panose="020B0004020202020204" pitchFamily="34" charset="0"/>
              </a:rPr>
              <a:t>Coming soon</a:t>
            </a:r>
          </a:p>
        </p:txBody>
      </p:sp>
      <p:sp>
        <p:nvSpPr>
          <p:cNvPr id="6" name="Subtitle 5">
            <a:extLst>
              <a:ext uri="{FF2B5EF4-FFF2-40B4-BE49-F238E27FC236}">
                <a16:creationId xmlns:a16="http://schemas.microsoft.com/office/drawing/2014/main" id="{DD91685E-C9AB-F508-D11E-9FD6C8758F40}"/>
              </a:ext>
            </a:extLst>
          </p:cNvPr>
          <p:cNvSpPr>
            <a:spLocks noGrp="1"/>
          </p:cNvSpPr>
          <p:nvPr>
            <p:ph type="body" sz="quarter" idx="10"/>
          </p:nvPr>
        </p:nvSpPr>
        <p:spPr/>
        <p:txBody>
          <a:bodyPr vert="horz" lIns="91440" tIns="45720" rIns="91440" bIns="45720" rtlCol="0" anchor="t">
            <a:normAutofit/>
          </a:bodyPr>
          <a:lstStyle/>
          <a:p>
            <a:r>
              <a:rPr lang="en-US" dirty="0">
                <a:latin typeface="Aptos" panose="020B0004020202020204" pitchFamily="34" charset="0"/>
              </a:rPr>
              <a:t>In libraries and across campus</a:t>
            </a:r>
          </a:p>
        </p:txBody>
      </p:sp>
    </p:spTree>
    <p:extLst>
      <p:ext uri="{BB962C8B-B14F-4D97-AF65-F5344CB8AC3E}">
        <p14:creationId xmlns:p14="http://schemas.microsoft.com/office/powerpoint/2010/main" val="309281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6C603-9831-B592-47AE-14CED7B0A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22661-A91F-EC48-8E17-A65337EAE65E}"/>
              </a:ext>
            </a:extLst>
          </p:cNvPr>
          <p:cNvSpPr>
            <a:spLocks noGrp="1"/>
          </p:cNvSpPr>
          <p:nvPr>
            <p:ph type="title"/>
          </p:nvPr>
        </p:nvSpPr>
        <p:spPr/>
        <p:txBody>
          <a:bodyPr/>
          <a:lstStyle/>
          <a:p>
            <a:r>
              <a:rPr lang="en-US" dirty="0">
                <a:latin typeface="Aptos" panose="020B0004020202020204" pitchFamily="34" charset="0"/>
              </a:rPr>
              <a:t>Health and wellness on the horizon</a:t>
            </a:r>
          </a:p>
        </p:txBody>
      </p:sp>
      <p:sp>
        <p:nvSpPr>
          <p:cNvPr id="3" name="Content Placeholder 2">
            <a:extLst>
              <a:ext uri="{FF2B5EF4-FFF2-40B4-BE49-F238E27FC236}">
                <a16:creationId xmlns:a16="http://schemas.microsoft.com/office/drawing/2014/main" id="{80CCBEE6-0700-6C44-FD03-18E2F8922F64}"/>
              </a:ext>
            </a:extLst>
          </p:cNvPr>
          <p:cNvSpPr>
            <a:spLocks noGrp="1"/>
          </p:cNvSpPr>
          <p:nvPr>
            <p:ph idx="1"/>
          </p:nvPr>
        </p:nvSpPr>
        <p:spPr/>
        <p:txBody>
          <a:bodyPr>
            <a:noAutofit/>
          </a:bodyPr>
          <a:lstStyle/>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Instead of waiting until students are in crisis, universities are increasingly focusing on prevention</a:t>
            </a:r>
          </a:p>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Tech is playing a bigger role</a:t>
            </a:r>
          </a:p>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Hiring diverse counseling staff and offering multilingual services.</a:t>
            </a:r>
          </a:p>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Flexible deadlines, mental health days, and pass/fail options are being normalized</a:t>
            </a:r>
          </a:p>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Early intervention systems using student data (e.g., missed classes, poor grades, or sudden isolation) to flag at-risk students.</a:t>
            </a:r>
          </a:p>
          <a:p>
            <a:pPr marL="342900" indent="-342900">
              <a:buFont typeface="Arial" panose="020B0604020202020204" pitchFamily="34" charset="0"/>
              <a:buChar char="•"/>
            </a:pPr>
            <a:r>
              <a:rPr lang="en-CA" sz="2000" i="0" u="none" strike="noStrike" dirty="0">
                <a:solidFill>
                  <a:srgbClr val="000000"/>
                </a:solidFill>
                <a:effectLst/>
                <a:latin typeface="Arial" panose="020B0604020202020204" pitchFamily="34" charset="0"/>
              </a:rPr>
              <a:t>More universities are treating mental health as a campus-wide responsibility</a:t>
            </a:r>
            <a:endParaRPr lang="en-US" sz="2000" dirty="0">
              <a:latin typeface="Aptos" panose="020B0004020202020204" pitchFamily="34" charset="0"/>
            </a:endParaRPr>
          </a:p>
        </p:txBody>
      </p:sp>
      <p:sp>
        <p:nvSpPr>
          <p:cNvPr id="35" name="Slide Number Placeholder 34">
            <a:extLst>
              <a:ext uri="{FF2B5EF4-FFF2-40B4-BE49-F238E27FC236}">
                <a16:creationId xmlns:a16="http://schemas.microsoft.com/office/drawing/2014/main" id="{E30CDE16-7F4F-AA79-AAAA-24F6320B0D1C}"/>
              </a:ext>
            </a:extLst>
          </p:cNvPr>
          <p:cNvSpPr>
            <a:spLocks noGrp="1"/>
          </p:cNvSpPr>
          <p:nvPr>
            <p:ph type="sldNum" sz="quarter" idx="4"/>
          </p:nvPr>
        </p:nvSpPr>
        <p:spPr/>
        <p:txBody>
          <a:bodyPr/>
          <a:lstStyle/>
          <a:p>
            <a:fld id="{3A4F6043-7A67-491B-98BC-F933DED7226D}" type="slidenum">
              <a:rPr lang="en-US" smtClean="0"/>
              <a:pPr/>
              <a:t>18</a:t>
            </a:fld>
            <a:endParaRPr lang="en-US" dirty="0"/>
          </a:p>
        </p:txBody>
      </p:sp>
      <p:sp>
        <p:nvSpPr>
          <p:cNvPr id="4" name="Slide Number Placeholder 5">
            <a:extLst>
              <a:ext uri="{FF2B5EF4-FFF2-40B4-BE49-F238E27FC236}">
                <a16:creationId xmlns:a16="http://schemas.microsoft.com/office/drawing/2014/main" id="{79105A4F-60F1-1F8B-56B9-A5BE5A2AA5C9}"/>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18</a:t>
            </a:fld>
            <a:endParaRPr lang="en-US" dirty="0"/>
          </a:p>
        </p:txBody>
      </p:sp>
    </p:spTree>
    <p:extLst>
      <p:ext uri="{BB962C8B-B14F-4D97-AF65-F5344CB8AC3E}">
        <p14:creationId xmlns:p14="http://schemas.microsoft.com/office/powerpoint/2010/main" val="2406866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DF87-C36C-447F-A7E0-1407FC978E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37DDD7-3876-48B2-9368-182657B16D57}"/>
              </a:ext>
            </a:extLst>
          </p:cNvPr>
          <p:cNvSpPr>
            <a:spLocks noGrp="1"/>
          </p:cNvSpPr>
          <p:nvPr>
            <p:ph type="ctrTitle"/>
          </p:nvPr>
        </p:nvSpPr>
        <p:spPr/>
        <p:txBody>
          <a:bodyPr/>
          <a:lstStyle/>
          <a:p>
            <a:r>
              <a:rPr lang="en-US" dirty="0">
                <a:latin typeface="Aptos" panose="020B0004020202020204" pitchFamily="34" charset="0"/>
              </a:rPr>
              <a:t>Audience poll</a:t>
            </a:r>
          </a:p>
        </p:txBody>
      </p:sp>
    </p:spTree>
    <p:extLst>
      <p:ext uri="{BB962C8B-B14F-4D97-AF65-F5344CB8AC3E}">
        <p14:creationId xmlns:p14="http://schemas.microsoft.com/office/powerpoint/2010/main" val="250205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89D8-CDAC-4215-96CD-8548432CE4D6}"/>
              </a:ext>
            </a:extLst>
          </p:cNvPr>
          <p:cNvSpPr>
            <a:spLocks noGrp="1"/>
          </p:cNvSpPr>
          <p:nvPr>
            <p:ph type="title"/>
          </p:nvPr>
        </p:nvSpPr>
        <p:spPr/>
        <p:txBody>
          <a:bodyPr/>
          <a:lstStyle/>
          <a:p>
            <a:r>
              <a:rPr lang="en-US" dirty="0">
                <a:latin typeface="Aptos" panose="020B0004020202020204" pitchFamily="34" charset="0"/>
              </a:rPr>
              <a:t>Session Outline</a:t>
            </a:r>
          </a:p>
        </p:txBody>
      </p:sp>
      <p:sp>
        <p:nvSpPr>
          <p:cNvPr id="3" name="Content Placeholder 2">
            <a:extLst>
              <a:ext uri="{FF2B5EF4-FFF2-40B4-BE49-F238E27FC236}">
                <a16:creationId xmlns:a16="http://schemas.microsoft.com/office/drawing/2014/main" id="{3110502F-36D4-4E60-B6E9-08628B2C5D5E}"/>
              </a:ext>
            </a:extLst>
          </p:cNvPr>
          <p:cNvSpPr>
            <a:spLocks noGrp="1"/>
          </p:cNvSpPr>
          <p:nvPr>
            <p:ph idx="1"/>
          </p:nvPr>
        </p:nvSpPr>
        <p:spPr/>
        <p:txBody>
          <a:bodyPr>
            <a:normAutofit/>
          </a:bodyPr>
          <a:lstStyle/>
          <a:p>
            <a:r>
              <a:rPr lang="en-US" dirty="0">
                <a:latin typeface="Aptos" panose="020B0004020202020204" pitchFamily="34" charset="0"/>
              </a:rPr>
              <a:t>About our book and what inspired it</a:t>
            </a:r>
          </a:p>
          <a:p>
            <a:r>
              <a:rPr lang="en-US" dirty="0">
                <a:latin typeface="Aptos" panose="020B0004020202020204" pitchFamily="34" charset="0"/>
              </a:rPr>
              <a:t>Post-publication outcomes</a:t>
            </a:r>
          </a:p>
          <a:p>
            <a:r>
              <a:rPr lang="en-US" b="0" i="0" u="none" strike="noStrike" dirty="0">
                <a:solidFill>
                  <a:srgbClr val="000000"/>
                </a:solidFill>
                <a:effectLst/>
                <a:latin typeface="Aptos" panose="020B0004020202020204" pitchFamily="34" charset="0"/>
              </a:rPr>
              <a:t>How have wellness initiatives in academic libraries evolved</a:t>
            </a:r>
          </a:p>
          <a:p>
            <a:r>
              <a:rPr lang="en-US" dirty="0">
                <a:latin typeface="Aptos" panose="020B0004020202020204" pitchFamily="34" charset="0"/>
              </a:rPr>
              <a:t>Future wellness initiatives in libraries</a:t>
            </a:r>
          </a:p>
          <a:p>
            <a:r>
              <a:rPr lang="en-US" dirty="0">
                <a:latin typeface="Aptos" panose="020B0004020202020204" pitchFamily="34" charset="0"/>
              </a:rPr>
              <a:t>Questions</a:t>
            </a:r>
          </a:p>
        </p:txBody>
      </p:sp>
      <p:sp>
        <p:nvSpPr>
          <p:cNvPr id="39" name="Slide Number Placeholder 38">
            <a:extLst>
              <a:ext uri="{FF2B5EF4-FFF2-40B4-BE49-F238E27FC236}">
                <a16:creationId xmlns:a16="http://schemas.microsoft.com/office/drawing/2014/main" id="{86A23B90-D6E2-D980-7780-B6FC54FD8DE3}"/>
              </a:ext>
            </a:extLst>
          </p:cNvPr>
          <p:cNvSpPr>
            <a:spLocks noGrp="1"/>
          </p:cNvSpPr>
          <p:nvPr>
            <p:ph type="sldNum" sz="quarter" idx="4"/>
          </p:nvPr>
        </p:nvSpPr>
        <p:spPr/>
        <p:txBody>
          <a:bodyPr/>
          <a:lstStyle/>
          <a:p>
            <a:fld id="{3A4F6043-7A67-491B-98BC-F933DED7226D}" type="slidenum">
              <a:rPr lang="en-US" smtClean="0"/>
              <a:pPr/>
              <a:t>2</a:t>
            </a:fld>
            <a:endParaRPr lang="en-US" dirty="0"/>
          </a:p>
        </p:txBody>
      </p:sp>
      <p:sp>
        <p:nvSpPr>
          <p:cNvPr id="4" name="Slide Number Placeholder 5">
            <a:extLst>
              <a:ext uri="{FF2B5EF4-FFF2-40B4-BE49-F238E27FC236}">
                <a16:creationId xmlns:a16="http://schemas.microsoft.com/office/drawing/2014/main" id="{6E0FD4B5-4088-0CC7-E6CC-DEA779045EB0}"/>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2</a:t>
            </a:fld>
            <a:endParaRPr lang="en-US" dirty="0"/>
          </a:p>
        </p:txBody>
      </p:sp>
    </p:spTree>
    <p:extLst>
      <p:ext uri="{BB962C8B-B14F-4D97-AF65-F5344CB8AC3E}">
        <p14:creationId xmlns:p14="http://schemas.microsoft.com/office/powerpoint/2010/main" val="147630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27F5-4760-295D-DC13-CF3A3CBD8900}"/>
              </a:ext>
            </a:extLst>
          </p:cNvPr>
          <p:cNvSpPr>
            <a:spLocks noGrp="1"/>
          </p:cNvSpPr>
          <p:nvPr>
            <p:ph type="title"/>
          </p:nvPr>
        </p:nvSpPr>
        <p:spPr/>
        <p:txBody>
          <a:bodyPr/>
          <a:lstStyle/>
          <a:p>
            <a:r>
              <a:rPr lang="en-US" dirty="0">
                <a:latin typeface="Aptos" panose="020B0004020202020204" pitchFamily="34" charset="0"/>
              </a:rPr>
              <a:t>Focus on library staff wellness</a:t>
            </a:r>
            <a:endParaRPr lang="en-CA" dirty="0">
              <a:latin typeface="Aptos" panose="020B0004020202020204" pitchFamily="34" charset="0"/>
            </a:endParaRPr>
          </a:p>
        </p:txBody>
      </p:sp>
      <p:sp>
        <p:nvSpPr>
          <p:cNvPr id="3" name="Content Placeholder 2">
            <a:extLst>
              <a:ext uri="{FF2B5EF4-FFF2-40B4-BE49-F238E27FC236}">
                <a16:creationId xmlns:a16="http://schemas.microsoft.com/office/drawing/2014/main" id="{9A0140FD-4945-E7D1-C93D-C17A710D77AD}"/>
              </a:ext>
            </a:extLst>
          </p:cNvPr>
          <p:cNvSpPr>
            <a:spLocks noGrp="1"/>
          </p:cNvSpPr>
          <p:nvPr>
            <p:ph idx="1"/>
          </p:nvPr>
        </p:nvSpPr>
        <p:spPr/>
        <p:txBody>
          <a:bodyPr>
            <a:normAutofit/>
          </a:bodyPr>
          <a:lstStyle/>
          <a:p>
            <a:pPr marL="285750" indent="-285750">
              <a:buFont typeface="Arial" panose="020B0604020202020204" pitchFamily="34" charset="0"/>
              <a:buChar char="•"/>
            </a:pPr>
            <a:r>
              <a:rPr lang="en-US" sz="2000" dirty="0">
                <a:latin typeface="Aptos" panose="020B0004020202020204" pitchFamily="34" charset="0"/>
              </a:rPr>
              <a:t>Supporting students with mental health challenges can take its toll on library workers</a:t>
            </a:r>
          </a:p>
          <a:p>
            <a:pPr marL="285750" indent="-285750">
              <a:buFont typeface="Arial" panose="020B0604020202020204" pitchFamily="34" charset="0"/>
              <a:buChar char="•"/>
            </a:pPr>
            <a:r>
              <a:rPr lang="en-US" sz="2000" dirty="0">
                <a:latin typeface="Aptos" panose="020B0004020202020204" pitchFamily="34" charset="0"/>
              </a:rPr>
              <a:t>Responding to incidents where students and faculty act inappropriately is a stressor</a:t>
            </a:r>
          </a:p>
          <a:p>
            <a:pPr marL="285750" indent="-285750">
              <a:buFont typeface="Arial" panose="020B0604020202020204" pitchFamily="34" charset="0"/>
              <a:buChar char="•"/>
            </a:pPr>
            <a:r>
              <a:rPr lang="en-US" sz="2000" dirty="0">
                <a:latin typeface="Aptos" panose="020B0004020202020204" pitchFamily="34" charset="0"/>
              </a:rPr>
              <a:t>In the case of building issues and student behavior, this is especially stressful for more junior library employees or student library workers who are closer in age to the students</a:t>
            </a:r>
            <a:endParaRPr lang="en-CA" sz="2000" dirty="0">
              <a:latin typeface="Aptos" panose="020B0004020202020204" pitchFamily="34" charset="0"/>
            </a:endParaRPr>
          </a:p>
          <a:p>
            <a:pPr marL="285750" indent="-285750">
              <a:buFont typeface="Arial" panose="020B0604020202020204" pitchFamily="34" charset="0"/>
              <a:buChar char="•"/>
            </a:pPr>
            <a:r>
              <a:rPr lang="en-CA" sz="2000" dirty="0">
                <a:latin typeface="Aptos" panose="020B0004020202020204" pitchFamily="34" charset="0"/>
              </a:rPr>
              <a:t>In an environment where we ask library employees to undertake this work, wellness considerations for staff must also take a high priority</a:t>
            </a:r>
            <a:endParaRPr lang="en-US" sz="20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7124F1D7-BC63-D38E-466C-B066FCCF7743}"/>
              </a:ext>
            </a:extLst>
          </p:cNvPr>
          <p:cNvSpPr>
            <a:spLocks noGrp="1"/>
          </p:cNvSpPr>
          <p:nvPr>
            <p:ph type="sldNum" sz="quarter" idx="4"/>
          </p:nvPr>
        </p:nvSpPr>
        <p:spPr/>
        <p:txBody>
          <a:bodyPr/>
          <a:lstStyle/>
          <a:p>
            <a:fld id="{3A4F6043-7A67-491B-98BC-F933DED7226D}" type="slidenum">
              <a:rPr lang="en-US" smtClean="0"/>
              <a:pPr/>
              <a:t>20</a:t>
            </a:fld>
            <a:endParaRPr lang="en-US" dirty="0"/>
          </a:p>
        </p:txBody>
      </p:sp>
    </p:spTree>
    <p:extLst>
      <p:ext uri="{BB962C8B-B14F-4D97-AF65-F5344CB8AC3E}">
        <p14:creationId xmlns:p14="http://schemas.microsoft.com/office/powerpoint/2010/main" val="912210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422897" y="576263"/>
            <a:ext cx="5646541" cy="2772993"/>
          </a:xfrm>
        </p:spPr>
        <p:txBody>
          <a:bodyPr anchor="ctr"/>
          <a:lstStyle/>
          <a:p>
            <a:r>
              <a:rPr lang="en-US" dirty="0">
                <a:latin typeface="Aptos" panose="020B0004020202020204" pitchFamily="34" charset="0"/>
              </a:rPr>
              <a:t>Thank you and we welcome your questions!</a:t>
            </a:r>
          </a:p>
        </p:txBody>
      </p:sp>
      <p:sp>
        <p:nvSpPr>
          <p:cNvPr id="3" name="Subtitle 2">
            <a:extLst>
              <a:ext uri="{FF2B5EF4-FFF2-40B4-BE49-F238E27FC236}">
                <a16:creationId xmlns:a16="http://schemas.microsoft.com/office/drawing/2014/main" id="{9DA6A002-1BEB-AE76-169E-13071F90919E}"/>
              </a:ext>
            </a:extLst>
          </p:cNvPr>
          <p:cNvSpPr>
            <a:spLocks noGrp="1"/>
          </p:cNvSpPr>
          <p:nvPr>
            <p:ph type="body" sz="quarter" idx="10"/>
          </p:nvPr>
        </p:nvSpPr>
        <p:spPr>
          <a:xfrm>
            <a:off x="422275" y="3508745"/>
            <a:ext cx="5673726" cy="2168155"/>
          </a:xfrm>
        </p:spPr>
        <p:txBody>
          <a:bodyPr>
            <a:normAutofit/>
          </a:bodyPr>
          <a:lstStyle/>
          <a:p>
            <a:r>
              <a:rPr lang="en-US" dirty="0">
                <a:latin typeface="Aptos" panose="020B0004020202020204" pitchFamily="34" charset="0"/>
              </a:rPr>
              <a:t>Amber Butler</a:t>
            </a:r>
          </a:p>
          <a:p>
            <a:r>
              <a:rPr lang="en-US" dirty="0">
                <a:latin typeface="Aptos" panose="020B0004020202020204" pitchFamily="34" charset="0"/>
                <a:hlinkClick r:id="rId3"/>
              </a:rPr>
              <a:t>AmberButler@cunet.carleton.ca</a:t>
            </a:r>
            <a:endParaRPr lang="en-US" dirty="0">
              <a:latin typeface="Aptos" panose="020B0004020202020204" pitchFamily="34" charset="0"/>
            </a:endParaRPr>
          </a:p>
          <a:p>
            <a:r>
              <a:rPr lang="en-US" dirty="0">
                <a:latin typeface="Aptos" panose="020B0004020202020204" pitchFamily="34" charset="0"/>
              </a:rPr>
              <a:t>Sara Holder</a:t>
            </a:r>
          </a:p>
          <a:p>
            <a:r>
              <a:rPr lang="en-US" dirty="0">
                <a:latin typeface="Aptos" panose="020B0004020202020204" pitchFamily="34" charset="0"/>
                <a:hlinkClick r:id="rId4"/>
              </a:rPr>
              <a:t>sholder@illinois.edu</a:t>
            </a:r>
            <a:r>
              <a:rPr lang="en-US" dirty="0">
                <a:latin typeface="Aptos" panose="020B0004020202020204" pitchFamily="34" charset="0"/>
              </a:rPr>
              <a:t> </a:t>
            </a:r>
          </a:p>
        </p:txBody>
      </p:sp>
      <p:pic>
        <p:nvPicPr>
          <p:cNvPr id="11" name="Picture Placeholder 10" descr="A plant in a pot">
            <a:extLst>
              <a:ext uri="{FF2B5EF4-FFF2-40B4-BE49-F238E27FC236}">
                <a16:creationId xmlns:a16="http://schemas.microsoft.com/office/drawing/2014/main" id="{86E0BB36-7BDD-D349-82E5-EF4C5EC28FC0}"/>
              </a:ext>
            </a:extLst>
          </p:cNvPr>
          <p:cNvPicPr>
            <a:picLocks noGrp="1" noChangeAspect="1"/>
          </p:cNvPicPr>
          <p:nvPr>
            <p:ph type="pic" sz="quarter" idx="13"/>
          </p:nvPr>
        </p:nvPicPr>
        <p:blipFill>
          <a:blip r:embed="rId5"/>
          <a:srcRect l="13" r="13"/>
          <a:stretch/>
        </p:blipFill>
        <p:spPr/>
      </p:pic>
    </p:spTree>
    <p:extLst>
      <p:ext uri="{BB962C8B-B14F-4D97-AF65-F5344CB8AC3E}">
        <p14:creationId xmlns:p14="http://schemas.microsoft.com/office/powerpoint/2010/main" val="387496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p:txBody>
          <a:bodyPr/>
          <a:lstStyle/>
          <a:p>
            <a:r>
              <a:rPr lang="en-US" dirty="0">
                <a:latin typeface="Aptos" panose="020B0004020202020204" pitchFamily="34" charset="0"/>
              </a:rPr>
              <a:t>A little bit about the book</a:t>
            </a:r>
          </a:p>
        </p:txBody>
      </p:sp>
      <p:sp>
        <p:nvSpPr>
          <p:cNvPr id="6" name="Subtitle 5">
            <a:extLst>
              <a:ext uri="{FF2B5EF4-FFF2-40B4-BE49-F238E27FC236}">
                <a16:creationId xmlns:a16="http://schemas.microsoft.com/office/drawing/2014/main" id="{4552F1CF-68AA-447B-B5B0-C65BB72A5D6D}"/>
              </a:ext>
            </a:extLst>
          </p:cNvPr>
          <p:cNvSpPr>
            <a:spLocks noGrp="1"/>
          </p:cNvSpPr>
          <p:nvPr>
            <p:ph type="body" sz="quarter" idx="10"/>
          </p:nvPr>
        </p:nvSpPr>
        <p:spPr/>
        <p:txBody>
          <a:bodyPr vert="horz" lIns="91440" tIns="45720" rIns="91440" bIns="45720" rtlCol="0" anchor="t">
            <a:normAutofit/>
          </a:bodyPr>
          <a:lstStyle/>
          <a:p>
            <a:r>
              <a:rPr lang="en-US" dirty="0">
                <a:latin typeface="Aptos" panose="020B0004020202020204" pitchFamily="34" charset="0"/>
              </a:rPr>
              <a:t>What’s in it and why we chose this topic</a:t>
            </a:r>
          </a:p>
        </p:txBody>
      </p:sp>
    </p:spTree>
    <p:extLst>
      <p:ext uri="{BB962C8B-B14F-4D97-AF65-F5344CB8AC3E}">
        <p14:creationId xmlns:p14="http://schemas.microsoft.com/office/powerpoint/2010/main" val="404560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p:txBody>
          <a:bodyPr/>
          <a:lstStyle/>
          <a:p>
            <a:r>
              <a:rPr lang="en-US" dirty="0">
                <a:latin typeface="Aptos" panose="020B0004020202020204" pitchFamily="34" charset="0"/>
              </a:rPr>
              <a:t>About the book</a:t>
            </a:r>
          </a:p>
        </p:txBody>
      </p:sp>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solidFill>
                  <a:srgbClr val="000000"/>
                </a:solidFill>
                <a:latin typeface="Aptos" panose="020B0004020202020204" pitchFamily="34" charset="0"/>
              </a:rPr>
              <a:t>P</a:t>
            </a:r>
            <a:r>
              <a:rPr lang="en-US" sz="2000" b="0" i="0" u="none" strike="noStrike" dirty="0">
                <a:solidFill>
                  <a:srgbClr val="000000"/>
                </a:solidFill>
                <a:effectLst/>
                <a:latin typeface="Aptos" panose="020B0004020202020204" pitchFamily="34" charset="0"/>
              </a:rPr>
              <a:t>ublished in 2020 by ACRL, the chapters were written in 2018/2019.  </a:t>
            </a:r>
            <a:endParaRPr lang="en-US" sz="2000" dirty="0">
              <a:solidFill>
                <a:srgbClr val="000000"/>
              </a:solidFill>
              <a:latin typeface="Aptos" panose="020B0004020202020204" pitchFamily="34" charset="0"/>
            </a:endParaRPr>
          </a:p>
          <a:p>
            <a:pPr marL="342900" indent="-342900">
              <a:buFont typeface="Arial" panose="020B0604020202020204" pitchFamily="34" charset="0"/>
              <a:buChar char="•"/>
            </a:pPr>
            <a:r>
              <a:rPr lang="en-US" sz="2000" b="0" i="0" u="none" strike="noStrike" dirty="0">
                <a:solidFill>
                  <a:srgbClr val="000000"/>
                </a:solidFill>
                <a:effectLst/>
                <a:latin typeface="Aptos" panose="020B0004020202020204" pitchFamily="34" charset="0"/>
              </a:rPr>
              <a:t>14 chapters covering topics from supporting Trans students, to cultivating Diversity and Inclusion, family study spaces, meditation rooms, digital wellness, therapy animals and more.  </a:t>
            </a:r>
          </a:p>
          <a:p>
            <a:pPr marL="342900" indent="-342900">
              <a:buFont typeface="Arial" panose="020B0604020202020204" pitchFamily="34" charset="0"/>
              <a:buChar char="•"/>
            </a:pPr>
            <a:r>
              <a:rPr lang="en-US" sz="2000" b="0" i="0" u="none" strike="noStrike" dirty="0">
                <a:solidFill>
                  <a:srgbClr val="000000"/>
                </a:solidFill>
                <a:effectLst/>
                <a:latin typeface="Aptos" panose="020B0004020202020204" pitchFamily="34" charset="0"/>
              </a:rPr>
              <a:t>Authors were from various universities in the US and Canada.</a:t>
            </a:r>
          </a:p>
          <a:p>
            <a:pPr marL="342900" indent="-342900">
              <a:buFont typeface="Arial" panose="020B0604020202020204" pitchFamily="34" charset="0"/>
              <a:buChar char="•"/>
            </a:pPr>
            <a:r>
              <a:rPr lang="en-US" sz="2000" dirty="0">
                <a:solidFill>
                  <a:srgbClr val="000000"/>
                </a:solidFill>
                <a:latin typeface="Aptos" panose="020B0004020202020204" pitchFamily="34" charset="0"/>
              </a:rPr>
              <a:t>Lasting relevance judging by topics that are being presented for this symposium</a:t>
            </a:r>
          </a:p>
          <a:p>
            <a:pPr marL="342900" indent="-342900">
              <a:buFont typeface="Arial" panose="020B0604020202020204" pitchFamily="34" charset="0"/>
              <a:buChar char="•"/>
            </a:pPr>
            <a:r>
              <a:rPr lang="en-US" sz="2000" dirty="0">
                <a:solidFill>
                  <a:srgbClr val="000000"/>
                </a:solidFill>
                <a:latin typeface="Aptos" panose="020B0004020202020204" pitchFamily="34" charset="0"/>
              </a:rPr>
              <a:t>Need for support of student mental health and wellness needs outside of counseling centers</a:t>
            </a:r>
            <a:endParaRPr lang="en-US" sz="2000" dirty="0">
              <a:latin typeface="Aptos" panose="020B0004020202020204" pitchFamily="34" charset="0"/>
            </a:endParaRPr>
          </a:p>
        </p:txBody>
      </p:sp>
      <p:sp>
        <p:nvSpPr>
          <p:cNvPr id="35" name="Slide Number Placeholder 34">
            <a:extLst>
              <a:ext uri="{FF2B5EF4-FFF2-40B4-BE49-F238E27FC236}">
                <a16:creationId xmlns:a16="http://schemas.microsoft.com/office/drawing/2014/main" id="{253F77DE-9A00-003D-3E35-AA011DA6A27F}"/>
              </a:ext>
            </a:extLst>
          </p:cNvPr>
          <p:cNvSpPr>
            <a:spLocks noGrp="1"/>
          </p:cNvSpPr>
          <p:nvPr>
            <p:ph type="sldNum" sz="quarter" idx="4"/>
          </p:nvPr>
        </p:nvSpPr>
        <p:spPr/>
        <p:txBody>
          <a:bodyPr/>
          <a:lstStyle/>
          <a:p>
            <a:fld id="{3A4F6043-7A67-491B-98BC-F933DED7226D}" type="slidenum">
              <a:rPr lang="en-US" smtClean="0"/>
              <a:pPr/>
              <a:t>4</a:t>
            </a:fld>
            <a:endParaRPr lang="en-US" dirty="0"/>
          </a:p>
        </p:txBody>
      </p:sp>
      <p:sp>
        <p:nvSpPr>
          <p:cNvPr id="4" name="Slide Number Placeholder 5">
            <a:extLst>
              <a:ext uri="{FF2B5EF4-FFF2-40B4-BE49-F238E27FC236}">
                <a16:creationId xmlns:a16="http://schemas.microsoft.com/office/drawing/2014/main" id="{2AD73156-2390-BB42-48B5-818ECA16547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4</a:t>
            </a:fld>
            <a:endParaRPr lang="en-US" dirty="0"/>
          </a:p>
        </p:txBody>
      </p:sp>
    </p:spTree>
    <p:extLst>
      <p:ext uri="{BB962C8B-B14F-4D97-AF65-F5344CB8AC3E}">
        <p14:creationId xmlns:p14="http://schemas.microsoft.com/office/powerpoint/2010/main" val="119562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988E4-102D-E588-B236-A34D9E7E4832}"/>
              </a:ext>
            </a:extLst>
          </p:cNvPr>
          <p:cNvSpPr>
            <a:spLocks noGrp="1"/>
          </p:cNvSpPr>
          <p:nvPr>
            <p:ph type="title"/>
          </p:nvPr>
        </p:nvSpPr>
        <p:spPr/>
        <p:txBody>
          <a:bodyPr/>
          <a:lstStyle/>
          <a:p>
            <a:r>
              <a:rPr lang="en-US" dirty="0">
                <a:latin typeface="Aptos" panose="020B0004020202020204" pitchFamily="34" charset="0"/>
              </a:rPr>
              <a:t>Effects on learning</a:t>
            </a:r>
            <a:endParaRPr lang="en-US" dirty="0"/>
          </a:p>
        </p:txBody>
      </p:sp>
      <p:sp>
        <p:nvSpPr>
          <p:cNvPr id="2" name="Text Placeholder 1">
            <a:extLst>
              <a:ext uri="{FF2B5EF4-FFF2-40B4-BE49-F238E27FC236}">
                <a16:creationId xmlns:a16="http://schemas.microsoft.com/office/drawing/2014/main" id="{8233B595-DA05-C272-1C41-09A79A33C06C}"/>
              </a:ext>
            </a:extLst>
          </p:cNvPr>
          <p:cNvSpPr>
            <a:spLocks noGrp="1"/>
          </p:cNvSpPr>
          <p:nvPr>
            <p:ph type="body" sz="quarter" idx="11"/>
          </p:nvPr>
        </p:nvSpPr>
        <p:spPr>
          <a:xfrm>
            <a:off x="420624" y="2189378"/>
            <a:ext cx="3332668" cy="3118078"/>
          </a:xfrm>
        </p:spPr>
        <p:txBody>
          <a:bodyPr>
            <a:normAutofit/>
          </a:bodyPr>
          <a:lstStyle/>
          <a:p>
            <a:r>
              <a:rPr lang="en-US" sz="2000" dirty="0">
                <a:latin typeface="Aptos" panose="020B0004020202020204" pitchFamily="34" charset="0"/>
              </a:rPr>
              <a:t>From the </a:t>
            </a:r>
            <a:r>
              <a:rPr lang="en-US" sz="2000" dirty="0">
                <a:latin typeface="Aptos" panose="020B0004020202020204" pitchFamily="34" charset="0"/>
                <a:hlinkClick r:id="rId3"/>
              </a:rPr>
              <a:t>2024 Inside Higher Ed Student Voice Survey</a:t>
            </a:r>
            <a:endParaRPr lang="en-US" sz="2000" dirty="0">
              <a:latin typeface="Aptos" panose="020B0004020202020204" pitchFamily="34" charset="0"/>
            </a:endParaRPr>
          </a:p>
          <a:p>
            <a:r>
              <a:rPr lang="en-US" sz="2000" dirty="0">
                <a:latin typeface="Aptos" panose="020B0004020202020204" pitchFamily="34" charset="0"/>
              </a:rPr>
              <a:t>Mental health and stress overwhelmingly affects learning (&gt; 80%)</a:t>
            </a:r>
          </a:p>
          <a:p>
            <a:r>
              <a:rPr lang="en-US" sz="2000" dirty="0">
                <a:latin typeface="Aptos" panose="020B0004020202020204" pitchFamily="34" charset="0"/>
              </a:rPr>
              <a:t>Physical health also factors in (&gt; 60%)</a:t>
            </a:r>
          </a:p>
        </p:txBody>
      </p:sp>
      <p:sp>
        <p:nvSpPr>
          <p:cNvPr id="13" name="Slide Number Placeholder 12">
            <a:extLst>
              <a:ext uri="{FF2B5EF4-FFF2-40B4-BE49-F238E27FC236}">
                <a16:creationId xmlns:a16="http://schemas.microsoft.com/office/drawing/2014/main" id="{6EB33A8D-41A0-F72E-2DFF-C998B79C1170}"/>
              </a:ext>
            </a:extLst>
          </p:cNvPr>
          <p:cNvSpPr>
            <a:spLocks noGrp="1"/>
          </p:cNvSpPr>
          <p:nvPr>
            <p:ph type="sldNum" sz="quarter" idx="4"/>
          </p:nvPr>
        </p:nvSpPr>
        <p:spPr/>
        <p:txBody>
          <a:bodyPr/>
          <a:lstStyle/>
          <a:p>
            <a:fld id="{3A4F6043-7A67-491B-98BC-F933DED7226D}" type="slidenum">
              <a:rPr lang="en-US" smtClean="0"/>
              <a:pPr/>
              <a:t>5</a:t>
            </a:fld>
            <a:endParaRPr lang="en-US" dirty="0"/>
          </a:p>
        </p:txBody>
      </p:sp>
      <p:pic>
        <p:nvPicPr>
          <p:cNvPr id="8" name="Picture 7" descr="A graph showing student responses to the question: To what extent do the following factors impact your ability to focus, learn, and perform academically? Categories are physical health, mental health, and stress.">
            <a:extLst>
              <a:ext uri="{FF2B5EF4-FFF2-40B4-BE49-F238E27FC236}">
                <a16:creationId xmlns:a16="http://schemas.microsoft.com/office/drawing/2014/main" id="{8178D6C3-7853-B034-21EA-9EC954198E4D}"/>
              </a:ext>
            </a:extLst>
          </p:cNvPr>
          <p:cNvPicPr>
            <a:picLocks noChangeAspect="1"/>
          </p:cNvPicPr>
          <p:nvPr/>
        </p:nvPicPr>
        <p:blipFill>
          <a:blip r:embed="rId4"/>
          <a:stretch>
            <a:fillRect/>
          </a:stretch>
        </p:blipFill>
        <p:spPr>
          <a:xfrm>
            <a:off x="3593806" y="1960883"/>
            <a:ext cx="7724098" cy="3142209"/>
          </a:xfrm>
          <a:prstGeom prst="rect">
            <a:avLst/>
          </a:prstGeom>
        </p:spPr>
      </p:pic>
    </p:spTree>
    <p:extLst>
      <p:ext uri="{BB962C8B-B14F-4D97-AF65-F5344CB8AC3E}">
        <p14:creationId xmlns:p14="http://schemas.microsoft.com/office/powerpoint/2010/main" val="225511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9F325-E87B-FC00-1E39-6649562A1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28903-ECE9-C25C-8C34-CBADC18C99CA}"/>
              </a:ext>
            </a:extLst>
          </p:cNvPr>
          <p:cNvSpPr>
            <a:spLocks noGrp="1"/>
          </p:cNvSpPr>
          <p:nvPr>
            <p:ph type="title"/>
          </p:nvPr>
        </p:nvSpPr>
        <p:spPr/>
        <p:txBody>
          <a:bodyPr/>
          <a:lstStyle/>
          <a:p>
            <a:r>
              <a:rPr lang="en-US" dirty="0">
                <a:latin typeface="Aptos" panose="020B0004020202020204" pitchFamily="34" charset="0"/>
              </a:rPr>
              <a:t>Is addressing this a priority?</a:t>
            </a:r>
          </a:p>
        </p:txBody>
      </p:sp>
      <p:sp>
        <p:nvSpPr>
          <p:cNvPr id="3" name="Content Placeholder 2">
            <a:extLst>
              <a:ext uri="{FF2B5EF4-FFF2-40B4-BE49-F238E27FC236}">
                <a16:creationId xmlns:a16="http://schemas.microsoft.com/office/drawing/2014/main" id="{6C0C03A2-0244-9A80-87BA-267CD8930B7D}"/>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solidFill>
                  <a:srgbClr val="000000"/>
                </a:solidFill>
                <a:latin typeface="Aptos" panose="020B0004020202020204" pitchFamily="34" charset="0"/>
              </a:rPr>
              <a:t>S</a:t>
            </a:r>
            <a:r>
              <a:rPr lang="en-US" sz="2000" b="0" i="0" u="none" strike="noStrike" dirty="0">
                <a:solidFill>
                  <a:srgbClr val="000000"/>
                </a:solidFill>
                <a:effectLst/>
                <a:latin typeface="Aptos" panose="020B0004020202020204" pitchFamily="34" charset="0"/>
              </a:rPr>
              <a:t>trategic plans of the member universities of the BTAA mention mental health in some capacity.</a:t>
            </a:r>
          </a:p>
          <a:p>
            <a:pPr marL="342900" indent="-342900">
              <a:buFont typeface="Arial" panose="020B0604020202020204" pitchFamily="34" charset="0"/>
              <a:buChar char="•"/>
            </a:pPr>
            <a:r>
              <a:rPr lang="en-US" sz="2000" dirty="0">
                <a:solidFill>
                  <a:srgbClr val="000000"/>
                </a:solidFill>
                <a:latin typeface="Aptos" panose="020B0004020202020204" pitchFamily="34" charset="0"/>
              </a:rPr>
              <a:t>M</a:t>
            </a:r>
            <a:r>
              <a:rPr lang="en-US" sz="2000" b="0" i="0" u="none" strike="noStrike" dirty="0">
                <a:solidFill>
                  <a:srgbClr val="000000"/>
                </a:solidFill>
                <a:effectLst/>
                <a:latin typeface="Aptos" panose="020B0004020202020204" pitchFamily="34" charset="0"/>
              </a:rPr>
              <a:t>ost having a goal related to student success that includes initiatives for improving student mental health and wellness. </a:t>
            </a:r>
          </a:p>
          <a:p>
            <a:pPr marL="342900" indent="-342900">
              <a:buFont typeface="Arial" panose="020B0604020202020204" pitchFamily="34" charset="0"/>
              <a:buChar char="•"/>
            </a:pPr>
            <a:r>
              <a:rPr lang="en-US" sz="2000" dirty="0">
                <a:solidFill>
                  <a:srgbClr val="000000"/>
                </a:solidFill>
                <a:latin typeface="Aptos" panose="020B0004020202020204" pitchFamily="34" charset="0"/>
              </a:rPr>
              <a:t>Kudos to the </a:t>
            </a:r>
            <a:r>
              <a:rPr lang="en-US" sz="2000" b="0" i="0" u="none" strike="noStrike" dirty="0">
                <a:solidFill>
                  <a:srgbClr val="000000"/>
                </a:solidFill>
                <a:effectLst/>
                <a:latin typeface="Aptos" panose="020B0004020202020204" pitchFamily="34" charset="0"/>
              </a:rPr>
              <a:t>University of Iowa – “holistic well-being” </a:t>
            </a:r>
            <a:r>
              <a:rPr lang="en-US" sz="2000" dirty="0">
                <a:solidFill>
                  <a:srgbClr val="000000"/>
                </a:solidFill>
                <a:latin typeface="Aptos" panose="020B0004020202020204" pitchFamily="34" charset="0"/>
              </a:rPr>
              <a:t>is part of </a:t>
            </a:r>
            <a:r>
              <a:rPr lang="en-US" sz="2000" b="0" i="0" u="none" strike="noStrike" dirty="0">
                <a:solidFill>
                  <a:srgbClr val="000000"/>
                </a:solidFill>
                <a:effectLst/>
                <a:latin typeface="Aptos" panose="020B0004020202020204" pitchFamily="34" charset="0"/>
              </a:rPr>
              <a:t>their top-level goal related to success.</a:t>
            </a:r>
            <a:endParaRPr lang="en-US" sz="2000" dirty="0">
              <a:latin typeface="Aptos" panose="020B0004020202020204" pitchFamily="34" charset="0"/>
            </a:endParaRPr>
          </a:p>
        </p:txBody>
      </p:sp>
      <p:sp>
        <p:nvSpPr>
          <p:cNvPr id="35" name="Slide Number Placeholder 34">
            <a:extLst>
              <a:ext uri="{FF2B5EF4-FFF2-40B4-BE49-F238E27FC236}">
                <a16:creationId xmlns:a16="http://schemas.microsoft.com/office/drawing/2014/main" id="{CE0D2C37-314F-6C14-82F6-2377DF0117F6}"/>
              </a:ext>
            </a:extLst>
          </p:cNvPr>
          <p:cNvSpPr>
            <a:spLocks noGrp="1"/>
          </p:cNvSpPr>
          <p:nvPr>
            <p:ph type="sldNum" sz="quarter" idx="4"/>
          </p:nvPr>
        </p:nvSpPr>
        <p:spPr/>
        <p:txBody>
          <a:bodyPr/>
          <a:lstStyle/>
          <a:p>
            <a:fld id="{3A4F6043-7A67-491B-98BC-F933DED7226D}" type="slidenum">
              <a:rPr lang="en-US" smtClean="0"/>
              <a:pPr/>
              <a:t>6</a:t>
            </a:fld>
            <a:endParaRPr lang="en-US" dirty="0"/>
          </a:p>
        </p:txBody>
      </p:sp>
      <p:sp>
        <p:nvSpPr>
          <p:cNvPr id="4" name="Slide Number Placeholder 5">
            <a:extLst>
              <a:ext uri="{FF2B5EF4-FFF2-40B4-BE49-F238E27FC236}">
                <a16:creationId xmlns:a16="http://schemas.microsoft.com/office/drawing/2014/main" id="{DCD43CD8-3AC1-FB6A-19C8-0130038FA3A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6</a:t>
            </a:fld>
            <a:endParaRPr lang="en-US" dirty="0"/>
          </a:p>
        </p:txBody>
      </p:sp>
    </p:spTree>
    <p:extLst>
      <p:ext uri="{BB962C8B-B14F-4D97-AF65-F5344CB8AC3E}">
        <p14:creationId xmlns:p14="http://schemas.microsoft.com/office/powerpoint/2010/main" val="226470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A5221-2C74-58AF-4570-D63EE28524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32F5EA-0C09-2087-1A42-30CA19A0D0AB}"/>
              </a:ext>
            </a:extLst>
          </p:cNvPr>
          <p:cNvSpPr>
            <a:spLocks noGrp="1"/>
          </p:cNvSpPr>
          <p:nvPr>
            <p:ph type="title"/>
          </p:nvPr>
        </p:nvSpPr>
        <p:spPr/>
        <p:txBody>
          <a:bodyPr/>
          <a:lstStyle/>
          <a:p>
            <a:r>
              <a:rPr lang="en-US" dirty="0">
                <a:latin typeface="Aptos" panose="020B0004020202020204" pitchFamily="34" charset="0"/>
              </a:rPr>
              <a:t>Anxiety, then and now</a:t>
            </a:r>
            <a:endParaRPr lang="en-US" dirty="0"/>
          </a:p>
        </p:txBody>
      </p:sp>
      <p:sp>
        <p:nvSpPr>
          <p:cNvPr id="2" name="Text Placeholder 1">
            <a:extLst>
              <a:ext uri="{FF2B5EF4-FFF2-40B4-BE49-F238E27FC236}">
                <a16:creationId xmlns:a16="http://schemas.microsoft.com/office/drawing/2014/main" id="{65EC2EF3-8D7F-600B-529F-38D4B77570E8}"/>
              </a:ext>
            </a:extLst>
          </p:cNvPr>
          <p:cNvSpPr>
            <a:spLocks noGrp="1"/>
          </p:cNvSpPr>
          <p:nvPr>
            <p:ph type="body" sz="quarter" idx="11"/>
          </p:nvPr>
        </p:nvSpPr>
        <p:spPr>
          <a:xfrm>
            <a:off x="420624" y="2189378"/>
            <a:ext cx="3332668" cy="3118078"/>
          </a:xfrm>
        </p:spPr>
        <p:txBody>
          <a:bodyPr>
            <a:normAutofit lnSpcReduction="10000"/>
          </a:bodyPr>
          <a:lstStyle/>
          <a:p>
            <a:r>
              <a:rPr lang="en-US" sz="2000" dirty="0">
                <a:latin typeface="Aptos" panose="020B0004020202020204" pitchFamily="34" charset="0"/>
              </a:rPr>
              <a:t>From the </a:t>
            </a:r>
            <a:r>
              <a:rPr lang="en-US" sz="2000" dirty="0">
                <a:latin typeface="Aptos" panose="020B0004020202020204" pitchFamily="34" charset="0"/>
                <a:hlinkClick r:id="rId3"/>
              </a:rPr>
              <a:t>2024 Center for Collegiate Mental Health Annual Report</a:t>
            </a:r>
            <a:endParaRPr lang="en-US" sz="2000" dirty="0">
              <a:latin typeface="Aptos" panose="020B0004020202020204" pitchFamily="34" charset="0"/>
            </a:endParaRPr>
          </a:p>
          <a:p>
            <a:r>
              <a:rPr lang="en-US" sz="2000" dirty="0">
                <a:latin typeface="Aptos" panose="020B0004020202020204" pitchFamily="34" charset="0"/>
              </a:rPr>
              <a:t>Included a similar graph from the 2019 report in the book.</a:t>
            </a:r>
          </a:p>
          <a:p>
            <a:r>
              <a:rPr lang="en-US" sz="2000" dirty="0">
                <a:latin typeface="Aptos" panose="020B0004020202020204" pitchFamily="34" charset="0"/>
              </a:rPr>
              <a:t>Anxiety continues to be a concern – generalized and social anxiety in particular.</a:t>
            </a:r>
          </a:p>
        </p:txBody>
      </p:sp>
      <p:sp>
        <p:nvSpPr>
          <p:cNvPr id="13" name="Slide Number Placeholder 12">
            <a:extLst>
              <a:ext uri="{FF2B5EF4-FFF2-40B4-BE49-F238E27FC236}">
                <a16:creationId xmlns:a16="http://schemas.microsoft.com/office/drawing/2014/main" id="{B2698A6C-0851-323A-47BA-2F75A1D91183}"/>
              </a:ext>
            </a:extLst>
          </p:cNvPr>
          <p:cNvSpPr>
            <a:spLocks noGrp="1"/>
          </p:cNvSpPr>
          <p:nvPr>
            <p:ph type="sldNum" sz="quarter" idx="4"/>
          </p:nvPr>
        </p:nvSpPr>
        <p:spPr/>
        <p:txBody>
          <a:bodyPr/>
          <a:lstStyle/>
          <a:p>
            <a:fld id="{3A4F6043-7A67-491B-98BC-F933DED7226D}" type="slidenum">
              <a:rPr lang="en-US" smtClean="0"/>
              <a:pPr/>
              <a:t>7</a:t>
            </a:fld>
            <a:endParaRPr lang="en-US" dirty="0"/>
          </a:p>
        </p:txBody>
      </p:sp>
      <p:pic>
        <p:nvPicPr>
          <p:cNvPr id="5" name="Picture 4" descr="A graph showing the prevalence of specific types of anxiety concerns - generalized anxiety, social anxiety, panic attack(s), unspecified/other anxiety, test taking anxiety, and specific phobia - in students seen by counseling centers on college campuses.">
            <a:extLst>
              <a:ext uri="{FF2B5EF4-FFF2-40B4-BE49-F238E27FC236}">
                <a16:creationId xmlns:a16="http://schemas.microsoft.com/office/drawing/2014/main" id="{C570F0E0-0BBD-E2E6-0610-A3D6F173AE27}"/>
              </a:ext>
            </a:extLst>
          </p:cNvPr>
          <p:cNvPicPr>
            <a:picLocks noChangeAspect="1"/>
          </p:cNvPicPr>
          <p:nvPr/>
        </p:nvPicPr>
        <p:blipFill>
          <a:blip r:embed="rId4"/>
          <a:stretch>
            <a:fillRect/>
          </a:stretch>
        </p:blipFill>
        <p:spPr>
          <a:xfrm>
            <a:off x="4051003" y="2189378"/>
            <a:ext cx="7351168" cy="1934982"/>
          </a:xfrm>
          <a:prstGeom prst="rect">
            <a:avLst/>
          </a:prstGeom>
        </p:spPr>
      </p:pic>
    </p:spTree>
    <p:extLst>
      <p:ext uri="{BB962C8B-B14F-4D97-AF65-F5344CB8AC3E}">
        <p14:creationId xmlns:p14="http://schemas.microsoft.com/office/powerpoint/2010/main" val="120910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A107F-54F4-10A4-2798-CDA330D0C4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CCD4BB-DC70-A6FC-214C-AA59E49156DD}"/>
              </a:ext>
            </a:extLst>
          </p:cNvPr>
          <p:cNvSpPr>
            <a:spLocks noGrp="1"/>
          </p:cNvSpPr>
          <p:nvPr>
            <p:ph type="title"/>
          </p:nvPr>
        </p:nvSpPr>
        <p:spPr/>
        <p:txBody>
          <a:bodyPr/>
          <a:lstStyle/>
          <a:p>
            <a:r>
              <a:rPr lang="en-US" dirty="0">
                <a:latin typeface="Aptos" panose="020B0004020202020204" pitchFamily="34" charset="0"/>
              </a:rPr>
              <a:t>Not all bad news</a:t>
            </a:r>
            <a:endParaRPr lang="en-US" dirty="0"/>
          </a:p>
        </p:txBody>
      </p:sp>
      <p:sp>
        <p:nvSpPr>
          <p:cNvPr id="2" name="Text Placeholder 1">
            <a:extLst>
              <a:ext uri="{FF2B5EF4-FFF2-40B4-BE49-F238E27FC236}">
                <a16:creationId xmlns:a16="http://schemas.microsoft.com/office/drawing/2014/main" id="{8C037170-3926-1E14-A978-F423086AAAC5}"/>
              </a:ext>
            </a:extLst>
          </p:cNvPr>
          <p:cNvSpPr>
            <a:spLocks noGrp="1"/>
          </p:cNvSpPr>
          <p:nvPr>
            <p:ph type="body" sz="quarter" idx="11"/>
          </p:nvPr>
        </p:nvSpPr>
        <p:spPr>
          <a:xfrm>
            <a:off x="420624" y="1691640"/>
            <a:ext cx="3332668" cy="4283858"/>
          </a:xfrm>
        </p:spPr>
        <p:txBody>
          <a:bodyPr>
            <a:normAutofit/>
          </a:bodyPr>
          <a:lstStyle/>
          <a:p>
            <a:r>
              <a:rPr lang="en-US" sz="2000" dirty="0">
                <a:latin typeface="Aptos" panose="020B0004020202020204" pitchFamily="34" charset="0"/>
              </a:rPr>
              <a:t>Also from the </a:t>
            </a:r>
            <a:r>
              <a:rPr lang="en-US" sz="2000" dirty="0">
                <a:latin typeface="Aptos" panose="020B0004020202020204" pitchFamily="34" charset="0"/>
                <a:hlinkClick r:id="rId3"/>
              </a:rPr>
              <a:t>2024 Center for Collegiate Mental Health Annual Report</a:t>
            </a:r>
            <a:endParaRPr lang="en-US" sz="2000" dirty="0">
              <a:latin typeface="Aptos" panose="020B0004020202020204" pitchFamily="34" charset="0"/>
            </a:endParaRPr>
          </a:p>
          <a:p>
            <a:r>
              <a:rPr lang="en-US" sz="2000" dirty="0">
                <a:latin typeface="Aptos" panose="020B0004020202020204" pitchFamily="34" charset="0"/>
              </a:rPr>
              <a:t>Clinician Index of Client Concerns (CLICC) records presenting concerns of counseling center clients during first appointment</a:t>
            </a:r>
          </a:p>
          <a:p>
            <a:r>
              <a:rPr lang="en-US" sz="2000" dirty="0">
                <a:latin typeface="Aptos" panose="020B0004020202020204" pitchFamily="34" charset="0"/>
              </a:rPr>
              <a:t>Depression down markedly, suicidality and alcohol issues had a slight decrease</a:t>
            </a:r>
          </a:p>
        </p:txBody>
      </p:sp>
      <p:sp>
        <p:nvSpPr>
          <p:cNvPr id="13" name="Slide Number Placeholder 12">
            <a:extLst>
              <a:ext uri="{FF2B5EF4-FFF2-40B4-BE49-F238E27FC236}">
                <a16:creationId xmlns:a16="http://schemas.microsoft.com/office/drawing/2014/main" id="{A49A46A8-2162-1ED2-2DCD-22358A59FB22}"/>
              </a:ext>
            </a:extLst>
          </p:cNvPr>
          <p:cNvSpPr>
            <a:spLocks noGrp="1"/>
          </p:cNvSpPr>
          <p:nvPr>
            <p:ph type="sldNum" sz="quarter" idx="4"/>
          </p:nvPr>
        </p:nvSpPr>
        <p:spPr/>
        <p:txBody>
          <a:bodyPr/>
          <a:lstStyle/>
          <a:p>
            <a:fld id="{3A4F6043-7A67-491B-98BC-F933DED7226D}" type="slidenum">
              <a:rPr lang="en-US" smtClean="0"/>
              <a:pPr/>
              <a:t>8</a:t>
            </a:fld>
            <a:endParaRPr lang="en-US" dirty="0"/>
          </a:p>
        </p:txBody>
      </p:sp>
      <p:pic>
        <p:nvPicPr>
          <p:cNvPr id="6" name="Picture 5" descr="A graph showing trends in the most frequently assessed Clinician Index of Client Concerns (CLICC) items by clinicians 2013-14 through 2023-24.">
            <a:extLst>
              <a:ext uri="{FF2B5EF4-FFF2-40B4-BE49-F238E27FC236}">
                <a16:creationId xmlns:a16="http://schemas.microsoft.com/office/drawing/2014/main" id="{9DB38B47-2DB9-43B9-1C9E-D3E5C15DC482}"/>
              </a:ext>
            </a:extLst>
          </p:cNvPr>
          <p:cNvPicPr>
            <a:picLocks noChangeAspect="1"/>
          </p:cNvPicPr>
          <p:nvPr/>
        </p:nvPicPr>
        <p:blipFill>
          <a:blip r:embed="rId4"/>
          <a:stretch>
            <a:fillRect/>
          </a:stretch>
        </p:blipFill>
        <p:spPr>
          <a:xfrm>
            <a:off x="4043233" y="1435396"/>
            <a:ext cx="7269186" cy="4401878"/>
          </a:xfrm>
          <a:prstGeom prst="rect">
            <a:avLst/>
          </a:prstGeom>
        </p:spPr>
      </p:pic>
    </p:spTree>
    <p:extLst>
      <p:ext uri="{BB962C8B-B14F-4D97-AF65-F5344CB8AC3E}">
        <p14:creationId xmlns:p14="http://schemas.microsoft.com/office/powerpoint/2010/main" val="260260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6CDA-7664-E7AF-9F31-D40FC9D367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2C994F-B637-2985-B117-7DE2C066A7D1}"/>
              </a:ext>
            </a:extLst>
          </p:cNvPr>
          <p:cNvSpPr>
            <a:spLocks noGrp="1"/>
          </p:cNvSpPr>
          <p:nvPr>
            <p:ph type="ctrTitle"/>
          </p:nvPr>
        </p:nvSpPr>
        <p:spPr/>
        <p:txBody>
          <a:bodyPr/>
          <a:lstStyle/>
          <a:p>
            <a:r>
              <a:rPr lang="en-US" dirty="0">
                <a:latin typeface="Aptos" panose="020B0004020202020204" pitchFamily="34" charset="0"/>
              </a:rPr>
              <a:t>What’s come after</a:t>
            </a:r>
          </a:p>
        </p:txBody>
      </p:sp>
      <p:sp>
        <p:nvSpPr>
          <p:cNvPr id="6" name="Subtitle 5">
            <a:extLst>
              <a:ext uri="{FF2B5EF4-FFF2-40B4-BE49-F238E27FC236}">
                <a16:creationId xmlns:a16="http://schemas.microsoft.com/office/drawing/2014/main" id="{DAAC3B67-C1B5-43E3-6BCD-8B3787370342}"/>
              </a:ext>
            </a:extLst>
          </p:cNvPr>
          <p:cNvSpPr>
            <a:spLocks noGrp="1"/>
          </p:cNvSpPr>
          <p:nvPr>
            <p:ph type="body" sz="quarter" idx="10"/>
          </p:nvPr>
        </p:nvSpPr>
        <p:spPr/>
        <p:txBody>
          <a:bodyPr vert="horz" lIns="91440" tIns="45720" rIns="91440" bIns="45720" rtlCol="0" anchor="t">
            <a:normAutofit/>
          </a:bodyPr>
          <a:lstStyle/>
          <a:p>
            <a:r>
              <a:rPr lang="en-US" dirty="0">
                <a:latin typeface="Aptos" panose="020B0004020202020204" pitchFamily="34" charset="0"/>
              </a:rPr>
              <a:t>Citations and reviews</a:t>
            </a:r>
          </a:p>
        </p:txBody>
      </p:sp>
    </p:spTree>
    <p:extLst>
      <p:ext uri="{BB962C8B-B14F-4D97-AF65-F5344CB8AC3E}">
        <p14:creationId xmlns:p14="http://schemas.microsoft.com/office/powerpoint/2010/main" val="634507803"/>
      </p:ext>
    </p:extLst>
  </p:cSld>
  <p:clrMapOvr>
    <a:masterClrMapping/>
  </p:clrMapOvr>
</p:sld>
</file>

<file path=ppt/theme/theme1.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9436BC-77AE-4AEE-A282-4E162A1CA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B37DAF-AFAF-4561-A80B-C76198EBD319}">
  <ds:schemaRefs>
    <ds:schemaRef ds:uri="http://purl.org/dc/terms/"/>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30e9df3-be65-4c73-a93b-d1236ebd677e"/>
    <ds:schemaRef ds:uri="16c05727-aa75-4e4a-9b5f-8a80a1165891"/>
    <ds:schemaRef ds:uri="http://schemas.microsoft.com/office/2006/documentManagement/types"/>
    <ds:schemaRef ds:uri="71af3243-3dd4-4a8d-8c0d-dd76da1f02a5"/>
    <ds:schemaRef ds:uri="http://schemas.microsoft.com/sharepoint/v3"/>
    <ds:schemaRef ds:uri="http://purl.org/dc/dcmitype/"/>
  </ds:schemaRefs>
</ds:datastoreItem>
</file>

<file path=customXml/itemProps3.xml><?xml version="1.0" encoding="utf-8"?>
<ds:datastoreItem xmlns:ds="http://schemas.openxmlformats.org/officeDocument/2006/customXml" ds:itemID="{5B665E41-66EB-401D-940D-8E7024721B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1943</TotalTime>
  <Words>1272</Words>
  <Application>Microsoft Office PowerPoint</Application>
  <PresentationFormat>Widescreen</PresentationFormat>
  <Paragraphs>139</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Arial</vt:lpstr>
      <vt:lpstr>Calibri</vt:lpstr>
      <vt:lpstr>Dante</vt:lpstr>
      <vt:lpstr>Dante (Headings)2</vt:lpstr>
      <vt:lpstr>ElsevierGulliver</vt:lpstr>
      <vt:lpstr>Google Sans</vt:lpstr>
      <vt:lpstr>Helvetica Neue Medium</vt:lpstr>
      <vt:lpstr>Wingdings 2</vt:lpstr>
      <vt:lpstr>OffsetVTI</vt:lpstr>
      <vt:lpstr>Student Wellness &amp; Academic Libraries  Amber  Butler &amp; Sara Holder</vt:lpstr>
      <vt:lpstr>Session Outline</vt:lpstr>
      <vt:lpstr>A little bit about the book</vt:lpstr>
      <vt:lpstr>About the book</vt:lpstr>
      <vt:lpstr>Effects on learning</vt:lpstr>
      <vt:lpstr>Is addressing this a priority?</vt:lpstr>
      <vt:lpstr>Anxiety, then and now</vt:lpstr>
      <vt:lpstr>Not all bad news</vt:lpstr>
      <vt:lpstr>What’s come after</vt:lpstr>
      <vt:lpstr>From the library literature</vt:lpstr>
      <vt:lpstr>From the health literature</vt:lpstr>
      <vt:lpstr>Evolution of wellness initiatives in libraries</vt:lpstr>
      <vt:lpstr>What’s still going strong?</vt:lpstr>
      <vt:lpstr>What’s gaining ground/expanding</vt:lpstr>
      <vt:lpstr>New areas of focus</vt:lpstr>
      <vt:lpstr>Trauma Informed Librarianship</vt:lpstr>
      <vt:lpstr>Coming soon</vt:lpstr>
      <vt:lpstr>Health and wellness on the horizon</vt:lpstr>
      <vt:lpstr>Audience poll</vt:lpstr>
      <vt:lpstr>Focus on library staff wellness</vt:lpstr>
      <vt:lpstr>Thank you and we welcome your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Holder, Sara</dc:creator>
  <cp:lastModifiedBy>Holder, Sara</cp:lastModifiedBy>
  <cp:revision>7</cp:revision>
  <dcterms:created xsi:type="dcterms:W3CDTF">2025-04-18T18:43:53Z</dcterms:created>
  <dcterms:modified xsi:type="dcterms:W3CDTF">2025-04-22T01:59:18Z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