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embeddedFontLst>
    <p:embeddedFont>
      <p:font typeface="Roboto"/>
      <p:regular r:id="rId26"/>
      <p:bold r:id="rId27"/>
      <p:italic r:id="rId28"/>
      <p:boldItalic r:id="rId29"/>
    </p:embeddedFont>
    <p:embeddedFont>
      <p:font typeface="Average"/>
      <p:regular r:id="rId30"/>
    </p:embeddedFont>
    <p:embeddedFont>
      <p:font typeface="Oswald"/>
      <p:regular r:id="rId31"/>
      <p:bold r:id="rId32"/>
    </p:embeddedFont>
    <p:embeddedFont>
      <p:font typeface="Merriweather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7" roundtripDataSignature="AMtx7mjbF/IxyCVayBVz0RQiPaZ4EL7p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oboto-regular.fntdata"/><Relationship Id="rId25" Type="http://schemas.openxmlformats.org/officeDocument/2006/relationships/slide" Target="slides/slide19.xml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swald-regular.fntdata"/><Relationship Id="rId30" Type="http://schemas.openxmlformats.org/officeDocument/2006/relationships/font" Target="fonts/Average-regular.fntdata"/><Relationship Id="rId11" Type="http://schemas.openxmlformats.org/officeDocument/2006/relationships/slide" Target="slides/slide5.xml"/><Relationship Id="rId33" Type="http://schemas.openxmlformats.org/officeDocument/2006/relationships/font" Target="fonts/Merriweather-regular.fntdata"/><Relationship Id="rId10" Type="http://schemas.openxmlformats.org/officeDocument/2006/relationships/slide" Target="slides/slide4.xml"/><Relationship Id="rId32" Type="http://schemas.openxmlformats.org/officeDocument/2006/relationships/font" Target="fonts/Oswald-bold.fntdata"/><Relationship Id="rId13" Type="http://schemas.openxmlformats.org/officeDocument/2006/relationships/slide" Target="slides/slide7.xml"/><Relationship Id="rId35" Type="http://schemas.openxmlformats.org/officeDocument/2006/relationships/font" Target="fonts/Merriweather-italic.fntdata"/><Relationship Id="rId12" Type="http://schemas.openxmlformats.org/officeDocument/2006/relationships/slide" Target="slides/slide6.xml"/><Relationship Id="rId34" Type="http://schemas.openxmlformats.org/officeDocument/2006/relationships/font" Target="fonts/Merriweather-bold.fntdata"/><Relationship Id="rId15" Type="http://schemas.openxmlformats.org/officeDocument/2006/relationships/slide" Target="slides/slide9.xml"/><Relationship Id="rId37" Type="http://customschemas.google.com/relationships/presentationmetadata" Target="metadata"/><Relationship Id="rId14" Type="http://schemas.openxmlformats.org/officeDocument/2006/relationships/slide" Target="slides/slide8.xml"/><Relationship Id="rId36" Type="http://schemas.openxmlformats.org/officeDocument/2006/relationships/font" Target="fonts/Merriweather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8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" name="Google Shape;11;p11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3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53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5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0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1" name="Google Shape;61;p130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2" name="Google Shape;62;p130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3" name="Google Shape;63;p1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1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31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7" name="Google Shape;67;p1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2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32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71" name="Google Shape;71;p1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4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3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Google Shape;77;p134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8" name="Google Shape;78;p134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9" name="Google Shape;79;p1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2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82" name="Google Shape;82;p172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83" name="Google Shape;83;p172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4" name="Google Shape;84;p17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3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73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88" name="Google Shape;88;p173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89" name="Google Shape;89;p173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0" name="Google Shape;90;p173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1" name="Google Shape;91;p17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4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74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5" name="Google Shape;95;p174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96" name="Google Shape;96;p17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119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4" name="Google Shape;14;p119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19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19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17;p119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8" name="Google Shape;18;p119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9" name="Google Shape;19;p1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5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9" name="Google Shape;99;p17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76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3" name="Google Shape;103;p176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04" name="Google Shape;104;p176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5" name="Google Shape;105;p17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7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8" name="Google Shape;108;p177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09" name="Google Shape;109;p17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12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2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2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1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12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14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14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14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0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15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" name="Google Shape;41;p15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151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151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15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15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5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b="0" i="0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1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57" name="Google Shape;57;p1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8" name="Google Shape;58;p1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1"/>
          <p:cNvSpPr txBox="1"/>
          <p:nvPr>
            <p:ph type="ctrTitle"/>
          </p:nvPr>
        </p:nvSpPr>
        <p:spPr>
          <a:xfrm>
            <a:off x="311700" y="7683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Comparing Rail Transit in Seattle, WA and Singapore</a:t>
            </a:r>
            <a:endParaRPr/>
          </a:p>
        </p:txBody>
      </p:sp>
      <p:sp>
        <p:nvSpPr>
          <p:cNvPr id="115" name="Google Shape;115;p61"/>
          <p:cNvSpPr txBox="1"/>
          <p:nvPr>
            <p:ph idx="1" type="subTitle"/>
          </p:nvPr>
        </p:nvSpPr>
        <p:spPr>
          <a:xfrm>
            <a:off x="311700" y="2107160"/>
            <a:ext cx="42426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800"/>
              <a:t>Crystal Tan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300"/>
              <a:t>University of Washington, Geography</a:t>
            </a:r>
            <a:endParaRPr sz="1300"/>
          </a:p>
        </p:txBody>
      </p:sp>
      <p:sp>
        <p:nvSpPr>
          <p:cNvPr id="116" name="Google Shape;116;p61"/>
          <p:cNvSpPr/>
          <p:nvPr/>
        </p:nvSpPr>
        <p:spPr>
          <a:xfrm rot="-960333">
            <a:off x="-332387" y="2851769"/>
            <a:ext cx="9892274" cy="217744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0"/>
          <p:cNvSpPr txBox="1"/>
          <p:nvPr>
            <p:ph type="title"/>
          </p:nvPr>
        </p:nvSpPr>
        <p:spPr>
          <a:xfrm>
            <a:off x="311725" y="3485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Rail Transit in Singapore</a:t>
            </a:r>
            <a:endParaRPr/>
          </a:p>
        </p:txBody>
      </p:sp>
      <p:sp>
        <p:nvSpPr>
          <p:cNvPr id="175" name="Google Shape;175;p70"/>
          <p:cNvSpPr txBox="1"/>
          <p:nvPr/>
        </p:nvSpPr>
        <p:spPr>
          <a:xfrm>
            <a:off x="354025" y="1747275"/>
            <a:ext cx="847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76" name="Google Shape;176;p70"/>
          <p:cNvPicPr preferRelativeResize="0"/>
          <p:nvPr/>
        </p:nvPicPr>
        <p:blipFill rotWithShape="1">
          <a:blip r:embed="rId3">
            <a:alphaModFix/>
          </a:blip>
          <a:srcRect b="0" l="0" r="0" t="17026"/>
          <a:stretch/>
        </p:blipFill>
        <p:spPr>
          <a:xfrm>
            <a:off x="2395700" y="1297550"/>
            <a:ext cx="4352601" cy="3780102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70"/>
          <p:cNvSpPr txBox="1"/>
          <p:nvPr/>
        </p:nvSpPr>
        <p:spPr>
          <a:xfrm>
            <a:off x="7901050" y="3942900"/>
            <a:ext cx="12429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Data Source: ArcGIS Online Learner</a:t>
            </a:r>
            <a:endParaRPr b="0" i="0" sz="11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Map created in ArcGIS Pro</a:t>
            </a:r>
            <a:endParaRPr b="0" i="0" sz="11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1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183" name="Google Shape;183;p71"/>
          <p:cNvSpPr txBox="1"/>
          <p:nvPr/>
        </p:nvSpPr>
        <p:spPr>
          <a:xfrm>
            <a:off x="354000" y="1557625"/>
            <a:ext cx="8478300" cy="24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●"/>
            </a:pPr>
            <a:r>
              <a:rPr b="0" i="0" lang="en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To show access to transport we create a 0.5 mile buffer </a:t>
            </a:r>
            <a:endParaRPr b="0" i="0" sz="16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○"/>
            </a:pPr>
            <a:r>
              <a:rPr b="0" i="0" lang="en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Buffer represents a 10 minute walk from the station by the average person</a:t>
            </a:r>
            <a:endParaRPr b="0" i="0" sz="16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●"/>
            </a:pPr>
            <a:r>
              <a:rPr b="0" i="0" lang="en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To assess centrality we count the number of nodes and edges</a:t>
            </a:r>
            <a:endParaRPr b="0" i="0" sz="16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○"/>
            </a:pPr>
            <a:r>
              <a:rPr b="0" i="0" lang="en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Can also determine closeness and betweenness centrality </a:t>
            </a:r>
            <a:endParaRPr b="0" i="0" sz="16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●"/>
            </a:pPr>
            <a:r>
              <a:rPr b="0" i="0" lang="en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To assess accessibility we use a significant location</a:t>
            </a:r>
            <a:endParaRPr b="0" i="0" sz="16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○"/>
            </a:pPr>
            <a:r>
              <a:rPr b="0" i="0" lang="en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Pharmacies</a:t>
            </a:r>
            <a:endParaRPr b="0" i="0" sz="16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○"/>
            </a:pPr>
            <a:r>
              <a:rPr b="0" i="0" lang="en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Count the number of pharmacies within 0.5 miles from the station</a:t>
            </a:r>
            <a:endParaRPr b="0" i="0" sz="16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2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Seattle and Pharmacies</a:t>
            </a:r>
            <a:endParaRPr/>
          </a:p>
        </p:txBody>
      </p:sp>
      <p:sp>
        <p:nvSpPr>
          <p:cNvPr id="189" name="Google Shape;189;p72"/>
          <p:cNvSpPr txBox="1"/>
          <p:nvPr/>
        </p:nvSpPr>
        <p:spPr>
          <a:xfrm>
            <a:off x="354000" y="1557625"/>
            <a:ext cx="847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0" name="Google Shape;190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725" y="1595450"/>
            <a:ext cx="4559268" cy="297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0400" y="1595450"/>
            <a:ext cx="3831923" cy="29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72"/>
          <p:cNvSpPr txBox="1"/>
          <p:nvPr/>
        </p:nvSpPr>
        <p:spPr>
          <a:xfrm>
            <a:off x="924925" y="4666100"/>
            <a:ext cx="4559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Left: All Pharmacies within the Sound Transit District</a:t>
            </a:r>
            <a:endParaRPr b="0" i="0" sz="9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3" name="Google Shape;193;p72"/>
          <p:cNvSpPr txBox="1"/>
          <p:nvPr/>
        </p:nvSpPr>
        <p:spPr>
          <a:xfrm>
            <a:off x="5672525" y="4632375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Right: Pharmacies within 0.5 miles of a station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3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Singapore and Pharmacies</a:t>
            </a:r>
            <a:endParaRPr/>
          </a:p>
        </p:txBody>
      </p:sp>
      <p:sp>
        <p:nvSpPr>
          <p:cNvPr id="199" name="Google Shape;199;p73"/>
          <p:cNvSpPr txBox="1"/>
          <p:nvPr/>
        </p:nvSpPr>
        <p:spPr>
          <a:xfrm>
            <a:off x="354000" y="1557625"/>
            <a:ext cx="847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0" name="Google Shape;200;p73"/>
          <p:cNvPicPr preferRelativeResize="0"/>
          <p:nvPr/>
        </p:nvPicPr>
        <p:blipFill rotWithShape="1">
          <a:blip r:embed="rId3">
            <a:alphaModFix/>
          </a:blip>
          <a:srcRect b="2214" l="0" r="6085" t="3886"/>
          <a:stretch/>
        </p:blipFill>
        <p:spPr>
          <a:xfrm>
            <a:off x="76550" y="1646700"/>
            <a:ext cx="4553052" cy="270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73577" y="1646700"/>
            <a:ext cx="4209597" cy="270499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73"/>
          <p:cNvSpPr txBox="1"/>
          <p:nvPr/>
        </p:nvSpPr>
        <p:spPr>
          <a:xfrm>
            <a:off x="1358275" y="4433625"/>
            <a:ext cx="4256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Left: All pharmacies in Singapore</a:t>
            </a:r>
            <a:endParaRPr b="0" i="0" sz="10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3" name="Google Shape;203;p73"/>
          <p:cNvSpPr txBox="1"/>
          <p:nvPr/>
        </p:nvSpPr>
        <p:spPr>
          <a:xfrm>
            <a:off x="5326275" y="4433625"/>
            <a:ext cx="3221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Right: Pharmacies within 0.5 miles of a station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209" name="Google Shape;209;p74"/>
          <p:cNvSpPr txBox="1"/>
          <p:nvPr/>
        </p:nvSpPr>
        <p:spPr>
          <a:xfrm>
            <a:off x="354000" y="1557625"/>
            <a:ext cx="847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0" name="Google Shape;210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3763" y="1557625"/>
            <a:ext cx="5996474" cy="330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New Transit Plans</a:t>
            </a:r>
            <a:endParaRPr/>
          </a:p>
        </p:txBody>
      </p:sp>
      <p:sp>
        <p:nvSpPr>
          <p:cNvPr id="216" name="Google Shape;216;p75"/>
          <p:cNvSpPr txBox="1"/>
          <p:nvPr/>
        </p:nvSpPr>
        <p:spPr>
          <a:xfrm>
            <a:off x="354000" y="1557625"/>
            <a:ext cx="4904100" cy="28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"/>
              <a:buChar char="●"/>
            </a:pPr>
            <a:r>
              <a:rPr b="0" i="0" lang="en" sz="15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This project was made in AU 2022</a:t>
            </a:r>
            <a:endParaRPr b="0" i="0" sz="15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"/>
              <a:buChar char="●"/>
            </a:pPr>
            <a:r>
              <a:rPr b="0" i="0" lang="en" sz="15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Data did not include the new additions made recently</a:t>
            </a:r>
            <a:endParaRPr b="0" i="0" sz="15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"/>
              <a:buChar char="●"/>
            </a:pPr>
            <a:r>
              <a:rPr b="0" i="0" lang="en" sz="15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Number of stations and routes increase significantly </a:t>
            </a:r>
            <a:endParaRPr b="0" i="0" sz="15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38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"/>
              <a:buChar char="○"/>
            </a:pPr>
            <a:r>
              <a:rPr b="0" i="0" lang="en" sz="15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Reaches more neighboring cities </a:t>
            </a:r>
            <a:endParaRPr b="0" i="0" sz="15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"/>
              <a:buChar char="●"/>
            </a:pPr>
            <a:r>
              <a:rPr b="0" i="0" lang="en" sz="15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More connectivity in stations </a:t>
            </a:r>
            <a:endParaRPr b="0" i="0" sz="15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38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"/>
              <a:buChar char="○"/>
            </a:pPr>
            <a:r>
              <a:rPr b="0" i="0" lang="en" sz="15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Many lines overlap </a:t>
            </a:r>
            <a:endParaRPr b="0" i="0" sz="15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"/>
              <a:buChar char="●"/>
            </a:pPr>
            <a:r>
              <a:rPr b="0" i="0" lang="en" sz="15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Current design requires many transfers</a:t>
            </a:r>
            <a:endParaRPr b="0" i="0" sz="15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38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"/>
              <a:buChar char="○"/>
            </a:pPr>
            <a:r>
              <a:rPr b="0" i="0" lang="en" sz="15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Still follows linear designs</a:t>
            </a:r>
            <a:endParaRPr b="0" i="0" sz="15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17" name="Google Shape;217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1900" y="1288125"/>
            <a:ext cx="2869432" cy="3714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75"/>
          <p:cNvSpPr txBox="1"/>
          <p:nvPr/>
        </p:nvSpPr>
        <p:spPr>
          <a:xfrm>
            <a:off x="5656600" y="4820400"/>
            <a:ext cx="2049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Source: soundtransit.org</a:t>
            </a:r>
            <a:endParaRPr b="0" i="0" sz="9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224" name="Google Shape;224;p76"/>
          <p:cNvSpPr txBox="1"/>
          <p:nvPr/>
        </p:nvSpPr>
        <p:spPr>
          <a:xfrm>
            <a:off x="354000" y="1557625"/>
            <a:ext cx="8478300" cy="30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●"/>
            </a:pPr>
            <a:r>
              <a:rPr b="0" i="0" lang="en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As Seattle expands link, it is important to account for accessibility along with interconnectedness</a:t>
            </a:r>
            <a:endParaRPr b="0" i="0" sz="16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●"/>
            </a:pPr>
            <a:r>
              <a:rPr b="0" i="0" lang="en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Seattle’s population is increasing</a:t>
            </a:r>
            <a:endParaRPr b="0" i="0" sz="16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○"/>
            </a:pPr>
            <a:r>
              <a:rPr b="0" i="0" lang="en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Increased public transit decreases reliance on personal vehicles</a:t>
            </a:r>
            <a:endParaRPr b="0" i="0" sz="16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●"/>
            </a:pPr>
            <a:r>
              <a:rPr b="0" i="0" lang="en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Comparing to Singapore we can gain insights on improving our rail transit</a:t>
            </a:r>
            <a:endParaRPr b="0" i="0" sz="16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○"/>
            </a:pPr>
            <a:r>
              <a:rPr b="0" i="0" lang="en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Extend beyond Link’s linear routes</a:t>
            </a:r>
            <a:endParaRPr b="0" i="0" sz="16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○"/>
            </a:pPr>
            <a:r>
              <a:rPr b="0" i="0" lang="en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More connectivity among routes </a:t>
            </a:r>
            <a:endParaRPr b="0" i="0" sz="16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●"/>
            </a:pPr>
            <a:r>
              <a:rPr b="0" i="0" lang="en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Main goal: connecting residents to the city</a:t>
            </a:r>
            <a:endParaRPr b="0" i="0" sz="16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230" name="Google Shape;230;p77"/>
          <p:cNvSpPr txBox="1"/>
          <p:nvPr/>
        </p:nvSpPr>
        <p:spPr>
          <a:xfrm>
            <a:off x="168650" y="1444350"/>
            <a:ext cx="84783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Chanel, T. and Moynihan, Q. (2021). 15 cities that are home to some of the world’s best transport solutions. Business Insider France.  https://www.businessinsider.com/15-cities-worlds-best-transport-solutions-2019-12 </a:t>
            </a:r>
            <a:endParaRPr b="0" i="0" sz="11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Currie, G. (2010). Quantifying spatial gaps in public transport supply based on social needs. Journal of Transport Geography. 18(1), 31-41.  https://doi.org/10.1016/j.jtrangeo.2008.12.002 </a:t>
            </a:r>
            <a:endParaRPr b="0" i="0" sz="11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Hawas, Y. E., Hussan, M. N., and Abulibdeh, A. (2016). A multi-criteria approach of assessing public transport accessibility at a strategic level. Journal of Transport Geography, 57, 19-34. Doi:  https://doi.org/10.1016/j.jtrangeo.2016.09.011 </a:t>
            </a:r>
            <a:endParaRPr b="0" i="0" sz="11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Miller, E. J. (2018). Accessibility: measurement and application in transportation planning. Transport Reviews. 38(5), 551-555.  https://doi.org/10.1080/01441647.2018.1492778 </a:t>
            </a:r>
            <a:endParaRPr b="0" i="0" sz="11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Puspas, J. (2020). Measuring Quality of Urban Public Transport. Medium.  https://medium.com/vesputi/measuring-quality-of-urban-public-transport-3f2e5fda666a </a:t>
            </a:r>
            <a:endParaRPr b="0" i="0" sz="11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Westneat, D. (2021). Seattle shrinking? Seattleites moved out in droves in 2020, though most didn’t go far. The Seattle Times.  https://www.seattletimes.com/seattle-news/seattle-shrinking-seattleites-moved-out-in-droves-in-2020-though-they-didnt-go-far/</a:t>
            </a:r>
            <a:endParaRPr b="0" i="0" sz="11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Data Sources</a:t>
            </a:r>
            <a:endParaRPr/>
          </a:p>
        </p:txBody>
      </p:sp>
      <p:sp>
        <p:nvSpPr>
          <p:cNvPr id="236" name="Google Shape;236;p78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9815"/>
              <a:buNone/>
            </a:pPr>
            <a:r>
              <a:rPr lang="en" sz="1408" u="sng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Seattle Data Sources</a:t>
            </a:r>
            <a:endParaRPr sz="1408" u="sng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7"/>
              <a:buNone/>
            </a:pP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Pharmacies: https://doh.wa.gov/data-statistical-reports/data-systems/geographic-information-system/downloadable-data-sets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7"/>
              <a:buNone/>
            </a:pP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Transit data: https://www.soundtransit.org/help-contacts/business-information/open-transit-data-otd/otd-downloads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7"/>
              <a:buNone/>
            </a:pP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Vehicle counts: https://data.census.gov/table?tid=ACSDP5Y2021.DP04&amp;g=0400000US53_1600000US5363000&amp;hidePreview=true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08107"/>
              <a:buNone/>
            </a:pPr>
            <a:r>
              <a:t/>
            </a:r>
            <a:endParaRPr/>
          </a:p>
        </p:txBody>
      </p:sp>
      <p:sp>
        <p:nvSpPr>
          <p:cNvPr id="237" name="Google Shape;237;p78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1100" u="sng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Singapore Data Sources</a:t>
            </a:r>
            <a:endParaRPr sz="1100" u="sng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" sz="1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Vehicle counts: https://data.gov.sg/dataset/annual-motor-vehicle-population-by-vehicle-type</a:t>
            </a:r>
            <a:endParaRPr sz="11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" sz="1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Pharmacies: https://www.onemap.gov.sg/home/</a:t>
            </a:r>
            <a:endParaRPr sz="11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" sz="1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Transit stations and routes: https://www.arcgis.com/home/item.html?id=b6c521bf02fc46b8887c7af0d071b483</a:t>
            </a:r>
            <a:endParaRPr sz="11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79"/>
          <p:cNvSpPr txBox="1"/>
          <p:nvPr/>
        </p:nvSpPr>
        <p:spPr>
          <a:xfrm>
            <a:off x="3197250" y="2210100"/>
            <a:ext cx="2749500" cy="72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" sz="35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Thank you!</a:t>
            </a:r>
            <a:endParaRPr b="0" i="0" sz="35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2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122" name="Google Shape;122;p62"/>
          <p:cNvSpPr txBox="1"/>
          <p:nvPr/>
        </p:nvSpPr>
        <p:spPr>
          <a:xfrm>
            <a:off x="354000" y="1557625"/>
            <a:ext cx="84783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erriweather"/>
              <a:buChar char="●"/>
            </a:pPr>
            <a:r>
              <a:rPr b="0" i="0" lang="en" sz="17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Public transportation connects people without the reliance on personal vehicles</a:t>
            </a:r>
            <a:endParaRPr b="0" i="0" sz="17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erriweather"/>
              <a:buChar char="●"/>
            </a:pPr>
            <a:r>
              <a:rPr b="0" i="0" lang="en" sz="17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Benefits of public transit</a:t>
            </a:r>
            <a:endParaRPr b="0" i="0" sz="17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erriweather"/>
              <a:buChar char="○"/>
            </a:pPr>
            <a:r>
              <a:rPr b="0" i="0" lang="en" sz="17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Reduce carbon emissions</a:t>
            </a:r>
            <a:endParaRPr b="0" i="0" sz="17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erriweather"/>
              <a:buChar char="○"/>
            </a:pPr>
            <a:r>
              <a:rPr b="0" i="0" lang="en" sz="17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Decrease road congestion</a:t>
            </a:r>
            <a:endParaRPr b="0" i="0" sz="17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erriweather"/>
              <a:buChar char="○"/>
            </a:pPr>
            <a:r>
              <a:rPr b="0" i="0" lang="en" sz="17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“The right to move” (Hawas et. al. 2016)</a:t>
            </a:r>
            <a:endParaRPr b="0" i="0" sz="17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3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Why is Public Transportation Important in Seattle?</a:t>
            </a:r>
            <a:endParaRPr/>
          </a:p>
        </p:txBody>
      </p:sp>
      <p:sp>
        <p:nvSpPr>
          <p:cNvPr id="128" name="Google Shape;128;p63"/>
          <p:cNvSpPr txBox="1"/>
          <p:nvPr/>
        </p:nvSpPr>
        <p:spPr>
          <a:xfrm>
            <a:off x="354000" y="1557625"/>
            <a:ext cx="84783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●"/>
            </a:pPr>
            <a:r>
              <a:rPr b="0" i="0" lang="en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There are more people moving into suburban cities such as Kirkland, Lynwood, Renton, and Kent (Westneat 2021)</a:t>
            </a:r>
            <a:endParaRPr b="0" i="0" sz="16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●"/>
            </a:pPr>
            <a:r>
              <a:rPr b="0" i="0" lang="en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Main area of work still within City Center</a:t>
            </a:r>
            <a:endParaRPr b="0" i="0" sz="16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●"/>
            </a:pPr>
            <a:r>
              <a:rPr b="0" i="0" lang="en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Lack of public transit accessibility leads to increased car usage</a:t>
            </a:r>
            <a:endParaRPr b="0" i="0" sz="16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○"/>
            </a:pPr>
            <a:r>
              <a:rPr b="0" i="0" lang="en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Results in increased road congestion </a:t>
            </a:r>
            <a:endParaRPr b="0" i="0" sz="16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4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/>
              <a:t>                                                    Chart of Vehicle Count in Seattle Made in R Studio</a:t>
            </a:r>
            <a:endParaRPr/>
          </a:p>
        </p:txBody>
      </p:sp>
      <p:pic>
        <p:nvPicPr>
          <p:cNvPr id="134" name="Google Shape;134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1926" y="160375"/>
            <a:ext cx="5420125" cy="384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64"/>
          <p:cNvSpPr txBox="1"/>
          <p:nvPr/>
        </p:nvSpPr>
        <p:spPr>
          <a:xfrm>
            <a:off x="4686450" y="3934075"/>
            <a:ext cx="2595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Data Source: American Community Survey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Why Singapore?</a:t>
            </a:r>
            <a:endParaRPr/>
          </a:p>
        </p:txBody>
      </p:sp>
      <p:sp>
        <p:nvSpPr>
          <p:cNvPr id="141" name="Google Shape;141;p65"/>
          <p:cNvSpPr txBox="1"/>
          <p:nvPr/>
        </p:nvSpPr>
        <p:spPr>
          <a:xfrm>
            <a:off x="354000" y="1557625"/>
            <a:ext cx="84783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"/>
              <a:buChar char="●"/>
            </a:pPr>
            <a:r>
              <a:rPr b="0" i="0" lang="en" sz="15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According to CNN, Singapore has the 6th best rail transit in the world</a:t>
            </a:r>
            <a:endParaRPr b="0" i="0" sz="15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"/>
              <a:buChar char="●"/>
            </a:pPr>
            <a:r>
              <a:rPr b="0" i="0" lang="en" sz="15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Small city state </a:t>
            </a:r>
            <a:endParaRPr b="0" i="0" sz="15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38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"/>
              <a:buChar char="○"/>
            </a:pPr>
            <a:r>
              <a:rPr b="0" i="0" lang="en" sz="15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Area of Singapore is less than the Sound Transit District</a:t>
            </a:r>
            <a:endParaRPr b="0" i="0" sz="15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"/>
              <a:buChar char="●"/>
            </a:pPr>
            <a:r>
              <a:rPr b="0" i="0" lang="en" sz="15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In recent years, Seattle has been focusing on expanding the Light Rail above all other public transit</a:t>
            </a:r>
            <a:endParaRPr b="0" i="0" sz="15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38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"/>
              <a:buChar char="○"/>
            </a:pPr>
            <a:r>
              <a:rPr b="0" i="0" lang="en" sz="15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Beneficial to look at an area where the rail system is one of the best globally</a:t>
            </a:r>
            <a:endParaRPr b="0" i="0" sz="15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38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"/>
              <a:buChar char="○"/>
            </a:pPr>
            <a:r>
              <a:rPr b="0" i="0" lang="en" sz="15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We can compare the differences to find improvements in Seattle</a:t>
            </a:r>
            <a:endParaRPr b="0" i="0" sz="15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Methodology</a:t>
            </a:r>
            <a:endParaRPr/>
          </a:p>
        </p:txBody>
      </p:sp>
      <p:sp>
        <p:nvSpPr>
          <p:cNvPr id="147" name="Google Shape;147;p66"/>
          <p:cNvSpPr txBox="1"/>
          <p:nvPr/>
        </p:nvSpPr>
        <p:spPr>
          <a:xfrm>
            <a:off x="354000" y="1473350"/>
            <a:ext cx="8478300" cy="35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"/>
              <a:buChar char="●"/>
            </a:pPr>
            <a:r>
              <a:rPr b="0" i="0" lang="en" sz="15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Plot the Link and Sounder stations along with their routes</a:t>
            </a:r>
            <a:endParaRPr b="0" i="0" sz="15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"/>
              <a:buChar char="●"/>
            </a:pPr>
            <a:r>
              <a:rPr b="0" i="0" lang="en" sz="15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Create a 0.5 mile buffer </a:t>
            </a:r>
            <a:endParaRPr b="0" i="0" sz="15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38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"/>
              <a:buChar char="○"/>
            </a:pPr>
            <a:r>
              <a:rPr b="0" i="0" lang="en" sz="15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Represents 10 minute walk from the station</a:t>
            </a:r>
            <a:endParaRPr b="0" i="0" sz="15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"/>
              <a:buChar char="●"/>
            </a:pPr>
            <a:r>
              <a:rPr b="0" i="0" lang="en" sz="15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Add pharmacy locations within the Sound Transit station and record how many are within 10 minute walk from a station</a:t>
            </a:r>
            <a:endParaRPr b="0" i="0" sz="15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38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"/>
              <a:buChar char="○"/>
            </a:pPr>
            <a:r>
              <a:rPr b="0" i="0" lang="en" sz="15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Accessibility can be measured with how easily a ‘significant location’ is reachable </a:t>
            </a:r>
            <a:endParaRPr b="0" i="0" sz="15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"/>
              <a:buChar char="●"/>
            </a:pPr>
            <a:r>
              <a:rPr b="0" i="0" lang="en" sz="15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Same will be done with stations in Singapore</a:t>
            </a:r>
            <a:endParaRPr b="0" i="0" sz="15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"/>
              <a:buChar char="●"/>
            </a:pPr>
            <a:r>
              <a:rPr b="0" i="0" lang="en" sz="15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To measure quality of transit we use access to transport, centrality, and accessibility measures (Puspas, 2020)</a:t>
            </a:r>
            <a:endParaRPr b="0" i="0" sz="15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0488" y="152400"/>
            <a:ext cx="524303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Rail Transit in Seattle</a:t>
            </a:r>
            <a:endParaRPr/>
          </a:p>
        </p:txBody>
      </p:sp>
      <p:sp>
        <p:nvSpPr>
          <p:cNvPr id="158" name="Google Shape;158;p68"/>
          <p:cNvSpPr txBox="1"/>
          <p:nvPr/>
        </p:nvSpPr>
        <p:spPr>
          <a:xfrm>
            <a:off x="354000" y="1557625"/>
            <a:ext cx="847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9" name="Google Shape;159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8400" y="1486775"/>
            <a:ext cx="2378650" cy="35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27075" y="1482669"/>
            <a:ext cx="2378650" cy="356520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68"/>
          <p:cNvSpPr txBox="1"/>
          <p:nvPr/>
        </p:nvSpPr>
        <p:spPr>
          <a:xfrm>
            <a:off x="182600" y="1557625"/>
            <a:ext cx="1875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Link Light Rail Stations</a:t>
            </a:r>
            <a:endParaRPr b="0" i="0" sz="14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2" name="Google Shape;162;p68"/>
          <p:cNvSpPr txBox="1"/>
          <p:nvPr/>
        </p:nvSpPr>
        <p:spPr>
          <a:xfrm>
            <a:off x="4572000" y="1557625"/>
            <a:ext cx="1453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Sounder Train Stations</a:t>
            </a:r>
            <a:endParaRPr b="0" i="0" sz="14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3" name="Google Shape;163;p68"/>
          <p:cNvSpPr txBox="1"/>
          <p:nvPr/>
        </p:nvSpPr>
        <p:spPr>
          <a:xfrm>
            <a:off x="-27000" y="4846275"/>
            <a:ext cx="2517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Images from soundtransit.org</a:t>
            </a:r>
            <a:endParaRPr b="0" i="0" sz="9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675" y="152400"/>
            <a:ext cx="3738855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69"/>
          <p:cNvSpPr txBox="1"/>
          <p:nvPr/>
        </p:nvSpPr>
        <p:spPr>
          <a:xfrm>
            <a:off x="7819425" y="4189200"/>
            <a:ext cx="1290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Data source: soundtransit.org</a:t>
            </a:r>
            <a:endParaRPr b="0" i="0" sz="10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Map created in ArcGIS Pro</a:t>
            </a:r>
            <a:endParaRPr b="0" i="0" sz="10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Rosa Yin</dc:creator>
</cp:coreProperties>
</file>