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5312ec2d8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5312ec2d8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5312ec2d8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5312ec2d8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2a486c2a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2a486c2a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5312ec2d8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5312ec2d8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2a486c2a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2a486c2a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5312ec2d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5312ec2d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5312ec2d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5312ec2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5312ec2d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5312ec2d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5312ec2d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5312ec2d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5312ec2d8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5312ec2d8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5312ec2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5312ec2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5312ec2d8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5312ec2d8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Farewell Victoria: Quantifying the Value of Foreign Names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            Zhaowen Guo                                      C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henyue Cao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Department of Political Science       Evans School of Public Policy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Descriptive patterns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76200" y="934175"/>
            <a:ext cx="8991600" cy="11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75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30"/>
              <a:buFont typeface="Georgia"/>
              <a:buChar char="●"/>
            </a:pPr>
            <a:r>
              <a:rPr lang="en" sz="2029">
                <a:latin typeface="Georgia"/>
                <a:ea typeface="Georgia"/>
                <a:cs typeface="Georgia"/>
                <a:sym typeface="Georgia"/>
              </a:rPr>
              <a:t>The proportion of  foreign-named residential complexes is increasing, especially in Western China and Tier-2 cities</a:t>
            </a:r>
            <a:endParaRPr sz="2029">
              <a:latin typeface="Georgia"/>
              <a:ea typeface="Georgia"/>
              <a:cs typeface="Georgia"/>
              <a:sym typeface="Georgia"/>
            </a:endParaRPr>
          </a:p>
          <a:p>
            <a:pPr indent="-3575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30"/>
              <a:buFont typeface="Georgia"/>
              <a:buChar char="●"/>
            </a:pPr>
            <a:r>
              <a:rPr lang="en" sz="2029">
                <a:latin typeface="Georgia"/>
                <a:ea typeface="Georgia"/>
                <a:cs typeface="Georgia"/>
                <a:sym typeface="Georgia"/>
              </a:rPr>
              <a:t>Our buffer analyses indicate that foreign-named residential complexes command a price premium compared to those without within each </a:t>
            </a:r>
            <a:r>
              <a:rPr lang="en" sz="2029">
                <a:latin typeface="Georgia"/>
                <a:ea typeface="Georgia"/>
                <a:cs typeface="Georgia"/>
                <a:sym typeface="Georgia"/>
              </a:rPr>
              <a:t>buffering</a:t>
            </a:r>
            <a:r>
              <a:rPr lang="en" sz="2029">
                <a:latin typeface="Georgia"/>
                <a:ea typeface="Georgia"/>
                <a:cs typeface="Georgia"/>
                <a:sym typeface="Georgia"/>
              </a:rPr>
              <a:t> range</a:t>
            </a:r>
            <a:endParaRPr sz="2029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900" y="2909975"/>
            <a:ext cx="2869873" cy="210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909975"/>
            <a:ext cx="2869873" cy="210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8473" y="2909975"/>
            <a:ext cx="2947026" cy="21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6900" y="983150"/>
            <a:ext cx="5154900" cy="3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Foreign-named residential buildings command a 11% price premium compared to those without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The price premium is primarily driven by residential buildings excluding villas (别墅)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The price premium is the most significant in Western China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●"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The price premium is the most significant for houses with lower prices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900" y="1394900"/>
            <a:ext cx="3966725" cy="27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159300" y="1152475"/>
            <a:ext cx="884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ated communities with foreign names command a price premium of up to 11% compared to those without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Contrary to the prevailing notion that conspicuous consumption is mainly practiced by the wealthy (Zahirovic-Herbert and Chatterjee, 2011; Kim, 2019), the price premium associated with foreign names is mainly driven by buyers with lower socioeconomic status and those from underdeveloped areas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152475"/>
            <a:ext cx="4269700" cy="32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325" y="1152475"/>
            <a:ext cx="4526079" cy="32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83100" y="989575"/>
            <a:ext cx="88209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 2018, the government issued the “Notice from the Ministry of Civil Affairs and Five Other Departments on Disposing of and Rectifying Irregular Place Names”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51557" l="0" r="0" t="0"/>
          <a:stretch/>
        </p:blipFill>
        <p:spPr>
          <a:xfrm>
            <a:off x="642900" y="2556825"/>
            <a:ext cx="3359074" cy="193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53334"/>
          <a:stretch/>
        </p:blipFill>
        <p:spPr>
          <a:xfrm>
            <a:off x="5048325" y="2556800"/>
            <a:ext cx="3486242" cy="1932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4254225" y="3523276"/>
            <a:ext cx="56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83100" y="989575"/>
            <a:ext cx="88209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Place names do not only reflect the physical characteristics of a place, but also embody people’s relationship with their culture and their worldview (Cooper and Knotts, 2010)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Cultural patterns are encoded in place names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place names are shaped by nation-building efforts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place names are markers of regional identity and local culture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83100" y="989575"/>
            <a:ext cx="88209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Place names do not only reflect the physical characteristics of a place, but also embody people’s relationship with their culture and their worldview (Cooper and Knotts, 2010)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Cultural patterns are encoded in place names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place names are shaped by nation-building efforts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 u="sng">
                <a:latin typeface="Georgia"/>
                <a:ea typeface="Georgia"/>
                <a:cs typeface="Georgia"/>
                <a:sym typeface="Georgia"/>
              </a:rPr>
              <a:t>place names are markers of regional identity and local culture</a:t>
            </a:r>
            <a:endParaRPr sz="2000" u="sng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question: what are the values of foreign names in China’s housing market?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measures</a:t>
            </a:r>
            <a:endParaRPr/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83100" y="989575"/>
            <a:ext cx="9144000" cy="3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Scraped ~900,000 records of residential dwellings constructed since the 1970s in China from a real estate broker’s website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Unit prices, names, locations, ratings, built years, and types of housing units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Scraped other housing units’ attributes and matched with the original data source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Floor area ratio, green space ratio, parking availability, and access to schools in the neighborhood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Constructed two geographic measures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Nighttime light brightness, and transport accessibility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76200" y="158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 in our work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152400" y="1170875"/>
            <a:ext cx="472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Measurement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Create buffers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Nighttime light brightness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Number of subway stations nearby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486800" y="1228675"/>
            <a:ext cx="480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Analysis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Buffer analysis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Geographically weighted regressions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foreign names</a:t>
            </a:r>
            <a:endParaRPr/>
          </a:p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4351400" y="1228675"/>
            <a:ext cx="41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Machine learning-based approach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Encode names as dense vectors using a pre-trained Chinese language model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Predict the probability of being a foreign name using a trained two-layer Feedforward Neural Network classifier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53900" y="12286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Dictionary-based approach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Flagged foreign names in government documents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Manual examination of ~6,000 random sample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Removal of false positives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