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ucTNsVRjWqwdrBQGEcIDOtLeZ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My project was on monitoring the </a:t>
            </a:r>
            <a:r>
              <a:rPr b="1" lang="en-US"/>
              <a:t>Enhanced Bloom Index</a:t>
            </a:r>
            <a:r>
              <a:rPr lang="en-US"/>
              <a:t> and the </a:t>
            </a:r>
            <a:r>
              <a:rPr b="1" lang="en-US"/>
              <a:t>Green Normalized Difference Vegetation Index</a:t>
            </a:r>
            <a:r>
              <a:rPr lang="en-US"/>
              <a:t> in California, specifically in the </a:t>
            </a:r>
            <a:r>
              <a:rPr b="1" lang="en-US"/>
              <a:t>Antelope Valley California Poppy Reserve</a:t>
            </a:r>
            <a:r>
              <a:rPr lang="en-US"/>
              <a:t>, which is part of the Mojave Desert region in southern California.</a:t>
            </a:r>
            <a:endParaRPr/>
          </a:p>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I created </a:t>
            </a:r>
            <a:r>
              <a:rPr b="1" lang="en-US"/>
              <a:t>time-series charts</a:t>
            </a:r>
            <a:r>
              <a:rPr lang="en-US"/>
              <a:t> for EBI and GNDVI to identify </a:t>
            </a:r>
            <a:r>
              <a:rPr b="1" lang="en-US"/>
              <a:t>phenological events</a:t>
            </a:r>
            <a:r>
              <a:rPr lang="en-US"/>
              <a:t>. Specifically for this project, I was interested in looking at the shifts in </a:t>
            </a:r>
            <a:r>
              <a:rPr b="1" lang="en-US"/>
              <a:t>peak bloom dates</a:t>
            </a:r>
            <a:r>
              <a:rPr lang="en-US"/>
              <a:t> and </a:t>
            </a:r>
            <a:r>
              <a:rPr b="1" lang="en-US"/>
              <a:t>bloom periods</a:t>
            </a:r>
            <a:r>
              <a:rPr lang="en-US"/>
              <a:t>.</a:t>
            </a:r>
            <a:endParaRPr/>
          </a:p>
          <a:p>
            <a:pPr indent="0" lvl="0" marL="0" rtl="0" algn="l">
              <a:lnSpc>
                <a:spcPct val="100000"/>
              </a:lnSpc>
              <a:spcBef>
                <a:spcPts val="0"/>
              </a:spcBef>
              <a:spcAft>
                <a:spcPts val="0"/>
              </a:spcAft>
              <a:buSzPts val="1400"/>
              <a:buNone/>
            </a:pPr>
            <a:r>
              <a:t/>
            </a:r>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lastly as a bonus, I created some </a:t>
            </a:r>
            <a:r>
              <a:rPr b="1" lang="en-US"/>
              <a:t>time-lapse animations</a:t>
            </a:r>
            <a:r>
              <a:rPr lang="en-US"/>
              <a:t> for each year to see a </a:t>
            </a:r>
            <a:r>
              <a:rPr b="1" lang="en-US"/>
              <a:t>change in EBI</a:t>
            </a:r>
            <a:r>
              <a:rPr lang="en-US"/>
              <a:t> through each image of the collection for each year.</a:t>
            </a:r>
            <a:endParaRPr/>
          </a:p>
          <a:p>
            <a:pPr indent="0" lvl="0" marL="0" rtl="0" algn="l">
              <a:lnSpc>
                <a:spcPct val="100000"/>
              </a:lnSpc>
              <a:spcBef>
                <a:spcPts val="0"/>
              </a:spcBef>
              <a:spcAft>
                <a:spcPts val="0"/>
              </a:spcAft>
              <a:buSzPts val="1400"/>
              <a:buNone/>
            </a:pPr>
            <a:r>
              <a:t/>
            </a:r>
            <a:endParaRPr/>
          </a:p>
        </p:txBody>
      </p:sp>
      <p:sp>
        <p:nvSpPr>
          <p:cNvPr id="275" name="Google Shape;2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was </a:t>
            </a:r>
            <a:r>
              <a:rPr b="1" lang="en-US"/>
              <a:t>one example</a:t>
            </a:r>
            <a:r>
              <a:rPr lang="en-US"/>
              <a:t> of the images that I wanted to highlight. From using </a:t>
            </a:r>
            <a:r>
              <a:rPr b="1" lang="en-US"/>
              <a:t>Planet Explorer</a:t>
            </a:r>
            <a:r>
              <a:rPr lang="en-US"/>
              <a:t>, the peak bloom date (visually) for </a:t>
            </a:r>
            <a:r>
              <a:rPr b="1" lang="en-US"/>
              <a:t>2019 was March 31</a:t>
            </a:r>
            <a:r>
              <a:rPr lang="en-US"/>
              <a:t>, and here you can see the comparison between the </a:t>
            </a:r>
            <a:r>
              <a:rPr b="1" lang="en-US"/>
              <a:t>true color image on the left</a:t>
            </a:r>
            <a:r>
              <a:rPr lang="en-US"/>
              <a:t> of the poppy blooms and the </a:t>
            </a:r>
            <a:r>
              <a:rPr b="1" lang="en-US"/>
              <a:t>EBI image on the right</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a:t>
            </a:r>
            <a:r>
              <a:rPr b="1" lang="en-US"/>
              <a:t>blues</a:t>
            </a:r>
            <a:r>
              <a:rPr lang="en-US"/>
              <a:t> indicate areas with</a:t>
            </a:r>
            <a:r>
              <a:rPr b="1" lang="en-US"/>
              <a:t> low bloom intensities</a:t>
            </a:r>
            <a:r>
              <a:rPr lang="en-US"/>
              <a:t>, and the </a:t>
            </a:r>
            <a:r>
              <a:rPr b="1" lang="en-US"/>
              <a:t>reds and oranges</a:t>
            </a:r>
            <a:r>
              <a:rPr lang="en-US"/>
              <a:t> indicate areas with </a:t>
            </a:r>
            <a:r>
              <a:rPr b="1" lang="en-US"/>
              <a:t>high bloom intensities</a:t>
            </a:r>
            <a:r>
              <a:rPr lang="en-US"/>
              <a:t>. And as you can see, EBI did relatively well in detecting only the areas with poppy blooms, and EBI values ranged from about </a:t>
            </a:r>
            <a:r>
              <a:rPr b="1" lang="en-US"/>
              <a:t>0.23 to 0.64</a:t>
            </a:r>
            <a:r>
              <a:rPr lang="en-US"/>
              <a:t>.</a:t>
            </a:r>
            <a:endParaRPr/>
          </a:p>
          <a:p>
            <a:pPr indent="0" lvl="0" marL="0" rtl="0" algn="l">
              <a:lnSpc>
                <a:spcPct val="100000"/>
              </a:lnSpc>
              <a:spcBef>
                <a:spcPts val="0"/>
              </a:spcBef>
              <a:spcAft>
                <a:spcPts val="0"/>
              </a:spcAft>
              <a:buSzPts val="1400"/>
              <a:buNone/>
            </a:pPr>
            <a:r>
              <a:t/>
            </a:r>
            <a:endParaRPr/>
          </a:p>
        </p:txBody>
      </p:sp>
      <p:sp>
        <p:nvSpPr>
          <p:cNvPr id="303" name="Google Shape;3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2020, the peak bloom date visually using Planet Explorer was April 15. And it appeared that the blooms in 2020 was noticeably less intense than those in 2019, and about two weeks later. The EBI range for 2020 was around 0.25 to 0.58. So while the low value of EBI remained similar to 2019, the high value was relatively lower, quantitatively indicating a lower bloom intensity for 2020.</a:t>
            </a:r>
            <a:endParaRPr/>
          </a:p>
          <a:p>
            <a:pPr indent="0" lvl="0" marL="0" rtl="0" algn="l">
              <a:lnSpc>
                <a:spcPct val="100000"/>
              </a:lnSpc>
              <a:spcBef>
                <a:spcPts val="0"/>
              </a:spcBef>
              <a:spcAft>
                <a:spcPts val="0"/>
              </a:spcAft>
              <a:buSzPts val="1400"/>
              <a:buNone/>
            </a:pPr>
            <a:r>
              <a:t/>
            </a:r>
            <a:endParaRPr/>
          </a:p>
        </p:txBody>
      </p:sp>
      <p:sp>
        <p:nvSpPr>
          <p:cNvPr id="313" name="Google Shape;3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2022, the peak bloom date appeared to be March 23, and the intensity visually looked to be similar to that from 2019. EBI values for 2022 ranged from about 0.24 to 0.48, which was surprising to me, because while the blooms looked to be more intense in this year than 2020, the high value of EBI was lower. This might be explained by the hue of the poppy bloom, with the blooms for 2022 being more yellow in color than previous years.</a:t>
            </a:r>
            <a:endParaRPr/>
          </a:p>
          <a:p>
            <a:pPr indent="0" lvl="0" marL="0" rtl="0" algn="l">
              <a:lnSpc>
                <a:spcPct val="100000"/>
              </a:lnSpc>
              <a:spcBef>
                <a:spcPts val="0"/>
              </a:spcBef>
              <a:spcAft>
                <a:spcPts val="0"/>
              </a:spcAft>
              <a:buSzPts val="1400"/>
              <a:buNone/>
            </a:pPr>
            <a:r>
              <a:t/>
            </a:r>
            <a:endParaRPr/>
          </a:p>
        </p:txBody>
      </p:sp>
      <p:sp>
        <p:nvSpPr>
          <p:cNvPr id="323" name="Google Shape;32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you can see </a:t>
            </a:r>
            <a:r>
              <a:rPr b="1" lang="en-US"/>
              <a:t>another example, from 2023</a:t>
            </a:r>
            <a:r>
              <a:rPr lang="en-US"/>
              <a:t>, where EBI can pick out more of the </a:t>
            </a:r>
            <a:r>
              <a:rPr b="1" lang="en-US"/>
              <a:t>subtle blooms</a:t>
            </a:r>
            <a:r>
              <a:rPr lang="en-US"/>
              <a:t> in the midst of all the greenness around the reserve.</a:t>
            </a:r>
            <a:endParaRPr/>
          </a:p>
          <a:p>
            <a:pPr indent="0" lvl="0" marL="0" rtl="0" algn="l">
              <a:lnSpc>
                <a:spcPct val="100000"/>
              </a:lnSpc>
              <a:spcBef>
                <a:spcPts val="0"/>
              </a:spcBef>
              <a:spcAft>
                <a:spcPts val="0"/>
              </a:spcAft>
              <a:buSzPts val="1400"/>
              <a:buNone/>
            </a:pPr>
            <a:r>
              <a:t/>
            </a:r>
            <a:endParaRPr/>
          </a:p>
        </p:txBody>
      </p:sp>
      <p:sp>
        <p:nvSpPr>
          <p:cNvPr id="333" name="Google Shape;3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also wanted to highlight the time series generated for the 2020 bloom season, because it was the season that matched up the closest to what I visually saw using Planet Explorer. And as you can see, the peak bloom date occurred in early- to mid-April, and the period of bloom occurred from the end of March to the end of April. And while EBI was relatively good at picking out the petal signature of the California poppy, it also seemed to pick up general background noise, which is seen by the general baseline of the time series curve remaining at around an EBI value of 0.35.</a:t>
            </a:r>
            <a:endParaRPr/>
          </a:p>
          <a:p>
            <a:pPr indent="0" lvl="0" marL="0" rtl="0" algn="l">
              <a:lnSpc>
                <a:spcPct val="100000"/>
              </a:lnSpc>
              <a:spcBef>
                <a:spcPts val="0"/>
              </a:spcBef>
              <a:spcAft>
                <a:spcPts val="0"/>
              </a:spcAft>
              <a:buSzPts val="1400"/>
              <a:buNone/>
            </a:pPr>
            <a:r>
              <a:t/>
            </a:r>
            <a:endParaRPr/>
          </a:p>
        </p:txBody>
      </p:sp>
      <p:sp>
        <p:nvSpPr>
          <p:cNvPr id="344" name="Google Shape;34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GNDVI time series for 2020 was slightly different. While the peak greenness date coincided with the peak bloom date, the period of greenness lasted longer than the period of blooming. This was also generally the case with what I saw of the other years, that the peak greenness date was similar to the peak bloom date, but that the period of greenness lasted longer than the period of flowering.</a:t>
            </a:r>
            <a:endParaRPr/>
          </a:p>
          <a:p>
            <a:pPr indent="0" lvl="0" marL="0" rtl="0" algn="l">
              <a:lnSpc>
                <a:spcPct val="100000"/>
              </a:lnSpc>
              <a:spcBef>
                <a:spcPts val="0"/>
              </a:spcBef>
              <a:spcAft>
                <a:spcPts val="0"/>
              </a:spcAft>
              <a:buSzPts val="1400"/>
              <a:buNone/>
            </a:pPr>
            <a:r>
              <a:t/>
            </a:r>
            <a:endParaRPr/>
          </a:p>
        </p:txBody>
      </p:sp>
      <p:sp>
        <p:nvSpPr>
          <p:cNvPr id="352" name="Google Shape;3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 summarize, based on the </a:t>
            </a:r>
            <a:r>
              <a:rPr b="1" lang="en-US"/>
              <a:t>time series charts</a:t>
            </a:r>
            <a:r>
              <a:rPr lang="en-US"/>
              <a:t>, while there was </a:t>
            </a:r>
            <a:r>
              <a:rPr b="1" lang="en-US"/>
              <a:t>no general trend </a:t>
            </a:r>
            <a:r>
              <a:rPr lang="en-US"/>
              <a:t>in bloom intensity through the years (seen on the top right), there seemed to be a </a:t>
            </a:r>
            <a:r>
              <a:rPr b="1" lang="en-US"/>
              <a:t>shift of peak bloom date to earlier</a:t>
            </a:r>
            <a:r>
              <a:rPr lang="en-US"/>
              <a:t> in the flowering season (seen on the bottom right).</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360" name="Google Shape;3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58910518d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58910518d0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noticed that </a:t>
            </a:r>
            <a:r>
              <a:rPr b="1" lang="en-US"/>
              <a:t>EBI captured the floral bloom in areas where GNDVI did not</a:t>
            </a:r>
            <a:r>
              <a:rPr lang="en-US"/>
              <a:t>, and that while their peak dates coincided, </a:t>
            </a:r>
            <a:r>
              <a:rPr b="1" lang="en-US"/>
              <a:t>GNDVI</a:t>
            </a:r>
            <a:r>
              <a:rPr lang="en-US"/>
              <a:t> was </a:t>
            </a:r>
            <a:r>
              <a:rPr b="1" lang="en-US"/>
              <a:t>relatively less accurate</a:t>
            </a:r>
            <a:r>
              <a:rPr lang="en-US"/>
              <a:t> in determining flowering periods.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Besides 2020, the other years of interest were around </a:t>
            </a:r>
            <a:r>
              <a:rPr b="1" lang="en-US"/>
              <a:t>2 weeks varied</a:t>
            </a:r>
            <a:r>
              <a:rPr lang="en-US"/>
              <a:t> between the </a:t>
            </a:r>
            <a:r>
              <a:rPr b="1" lang="en-US"/>
              <a:t>peak bloom date detected</a:t>
            </a:r>
            <a:r>
              <a:rPr lang="en-US"/>
              <a:t> in the time series and the </a:t>
            </a:r>
            <a:r>
              <a:rPr b="1" lang="en-US"/>
              <a:t>peak bloom date visually</a:t>
            </a:r>
            <a:r>
              <a:rPr lang="en-US"/>
              <a:t> picked out using Planet Explorer. But a 2-week error is also around the general average for most phenology models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might be due to </a:t>
            </a:r>
            <a:r>
              <a:rPr b="1" lang="en-US"/>
              <a:t>additional noise</a:t>
            </a:r>
            <a:r>
              <a:rPr lang="en-US"/>
              <a:t> that was captured, such as the </a:t>
            </a:r>
            <a:r>
              <a:rPr b="1" lang="en-US"/>
              <a:t>red desert hue</a:t>
            </a:r>
            <a:r>
              <a:rPr lang="en-US"/>
              <a:t> that was present in some (but not all) images.</a:t>
            </a:r>
            <a:endParaRPr/>
          </a:p>
          <a:p>
            <a:pPr indent="0" lvl="0" marL="0" rtl="0" algn="l">
              <a:lnSpc>
                <a:spcPct val="100000"/>
              </a:lnSpc>
              <a:spcBef>
                <a:spcPts val="0"/>
              </a:spcBef>
              <a:spcAft>
                <a:spcPts val="0"/>
              </a:spcAft>
              <a:buSzPts val="1400"/>
              <a:buNone/>
            </a:pPr>
            <a:r>
              <a:t/>
            </a:r>
            <a:endParaRPr/>
          </a:p>
        </p:txBody>
      </p:sp>
      <p:sp>
        <p:nvSpPr>
          <p:cNvPr id="370" name="Google Shape;370;g358910518d0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question I wanted to investigate was how the </a:t>
            </a:r>
            <a:r>
              <a:rPr b="1" lang="en-US"/>
              <a:t>phenology</a:t>
            </a:r>
            <a:r>
              <a:rPr lang="en-US"/>
              <a:t> of the California poppy shifted in time from </a:t>
            </a:r>
            <a:r>
              <a:rPr b="1" lang="en-US"/>
              <a:t>recent superbloom years</a:t>
            </a:r>
            <a:r>
              <a:rPr lang="en-US"/>
              <a:t> (from 2019 to 2023), and whether there was an </a:t>
            </a:r>
            <a:r>
              <a:rPr b="1" lang="en-US"/>
              <a:t>increase or decrease in bloom intensities</a:t>
            </a:r>
            <a:r>
              <a:rPr lang="en-US"/>
              <a:t> as well.</a:t>
            </a:r>
            <a:endParaRPr/>
          </a:p>
          <a:p>
            <a:pPr indent="0" lvl="0" marL="0" rtl="0" algn="l">
              <a:lnSpc>
                <a:spcPct val="100000"/>
              </a:lnSpc>
              <a:spcBef>
                <a:spcPts val="0"/>
              </a:spcBef>
              <a:spcAft>
                <a:spcPts val="0"/>
              </a:spcAft>
              <a:buSzPts val="1400"/>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the future, I would want to reduce the </a:t>
            </a:r>
            <a:r>
              <a:rPr b="1" lang="en-US"/>
              <a:t>background noise</a:t>
            </a:r>
            <a:r>
              <a:rPr lang="en-US"/>
              <a:t> that EBI might also detect, which could coincide with picking out the orange poppy blooms and skew the detection of peak bloom dates. This would also mean further </a:t>
            </a:r>
            <a:r>
              <a:rPr b="1" lang="en-US"/>
              <a:t>exploring the customizations</a:t>
            </a:r>
            <a:r>
              <a:rPr lang="en-US"/>
              <a:t> for the Enhanced Bloom Index.</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would also like to </a:t>
            </a:r>
            <a:r>
              <a:rPr b="1" lang="en-US"/>
              <a:t>add more data</a:t>
            </a:r>
            <a:r>
              <a:rPr lang="en-US"/>
              <a:t> to the pipeline, to see whether the trend I found holds true for further years in the past, and to </a:t>
            </a:r>
            <a:r>
              <a:rPr b="1" lang="en-US"/>
              <a:t>ground truth</a:t>
            </a:r>
            <a:r>
              <a:rPr lang="en-US"/>
              <a:t> the data with maybe some herbarium and phenology network datasets as well.</a:t>
            </a:r>
            <a:endParaRPr/>
          </a:p>
          <a:p>
            <a:pPr indent="0" lvl="0" marL="0" rtl="0" algn="l">
              <a:lnSpc>
                <a:spcPct val="100000"/>
              </a:lnSpc>
              <a:spcBef>
                <a:spcPts val="0"/>
              </a:spcBef>
              <a:spcAft>
                <a:spcPts val="0"/>
              </a:spcAft>
              <a:buSzPts val="1400"/>
              <a:buNone/>
            </a:pPr>
            <a:r>
              <a:t/>
            </a:r>
            <a:endParaRPr/>
          </a:p>
        </p:txBody>
      </p:sp>
      <p:sp>
        <p:nvSpPr>
          <p:cNvPr id="380" name="Google Shape;3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steps for this project would be </a:t>
            </a:r>
            <a:r>
              <a:rPr b="1" lang="en-US"/>
              <a:t>collecting environmental data</a:t>
            </a:r>
            <a:r>
              <a:rPr lang="en-US"/>
              <a:t>, as I am interested in seeing how </a:t>
            </a:r>
            <a:r>
              <a:rPr b="1" lang="en-US"/>
              <a:t>climate stressors</a:t>
            </a:r>
            <a:r>
              <a:rPr lang="en-US"/>
              <a:t> affect the phenology of the California poppy, and </a:t>
            </a:r>
            <a:r>
              <a:rPr b="1" lang="en-US"/>
              <a:t>creating a phenology model</a:t>
            </a:r>
            <a:r>
              <a:rPr lang="en-US"/>
              <a:t> that can predict phenological events.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lastly, to take it even further, I am interested in </a:t>
            </a:r>
            <a:r>
              <a:rPr b="1" lang="en-US"/>
              <a:t>forecasting future bloom dates</a:t>
            </a:r>
            <a:r>
              <a:rPr lang="en-US"/>
              <a:t> using climate projections. Since I am interested in the astrobiological implications of plant phenology, I am considering both climate projections in the Mojave Desert and that of exoplanets.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Thank you for listening.</a:t>
            </a:r>
            <a:endParaRPr/>
          </a:p>
          <a:p>
            <a:pPr indent="0" lvl="0" marL="0" rtl="0" algn="l">
              <a:lnSpc>
                <a:spcPct val="100000"/>
              </a:lnSpc>
              <a:spcBef>
                <a:spcPts val="0"/>
              </a:spcBef>
              <a:spcAft>
                <a:spcPts val="0"/>
              </a:spcAft>
              <a:buSzPts val="1400"/>
              <a:buNone/>
            </a:pPr>
            <a:r>
              <a:t/>
            </a:r>
            <a:endParaRPr/>
          </a:p>
        </p:txBody>
      </p:sp>
      <p:sp>
        <p:nvSpPr>
          <p:cNvPr id="387" name="Google Shape;38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reason why I’m interested in this is due to its </a:t>
            </a:r>
            <a:r>
              <a:rPr b="1" lang="en-US"/>
              <a:t>relation to my Master’s project</a:t>
            </a:r>
            <a:r>
              <a:rPr lang="en-US"/>
              <a:t>, where I aim to investigate how California poppy phenology might translate to an </a:t>
            </a:r>
            <a:r>
              <a:rPr b="1" lang="en-US"/>
              <a:t>exoplanetary setting</a:t>
            </a:r>
            <a:r>
              <a:rPr lang="en-US"/>
              <a:t> similar to the Mojave Desert.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large knowledge gap in wildflower phenology is that there is </a:t>
            </a:r>
            <a:r>
              <a:rPr b="1" lang="en-US"/>
              <a:t>limited data</a:t>
            </a:r>
            <a:r>
              <a:rPr lang="en-US"/>
              <a:t> on phenology specifically in </a:t>
            </a:r>
            <a:r>
              <a:rPr b="1" lang="en-US"/>
              <a:t>extreme environments</a:t>
            </a:r>
            <a:r>
              <a:rPr lang="en-US"/>
              <a:t>, but wildflowers ecosystems in these environments are rare and especially </a:t>
            </a:r>
            <a:r>
              <a:rPr b="1" lang="en-US"/>
              <a:t>sensitive to climate variability</a:t>
            </a:r>
            <a:r>
              <a:rPr lang="en-US"/>
              <a:t>, so more data is imperative to understanding wildflower phenology.</a:t>
            </a:r>
            <a:endParaRPr/>
          </a:p>
          <a:p>
            <a:pPr indent="0" lvl="0" marL="0" rtl="0" algn="l">
              <a:lnSpc>
                <a:spcPct val="100000"/>
              </a:lnSpc>
              <a:spcBef>
                <a:spcPts val="0"/>
              </a:spcBef>
              <a:spcAft>
                <a:spcPts val="0"/>
              </a:spcAft>
              <a:buSzPts val="1400"/>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chose to monitor the California poppy not only because it’s a </a:t>
            </a:r>
            <a:r>
              <a:rPr b="1" lang="en-US"/>
              <a:t>model organism</a:t>
            </a:r>
            <a:r>
              <a:rPr lang="en-US"/>
              <a:t> that acts as a representative plant for broader fundamental plant functions, but that its </a:t>
            </a:r>
            <a:r>
              <a:rPr b="1" lang="en-US"/>
              <a:t>bright orange petals</a:t>
            </a:r>
            <a:r>
              <a:rPr lang="en-US"/>
              <a:t>, </a:t>
            </a:r>
            <a:r>
              <a:rPr b="1" lang="en-US"/>
              <a:t>dark green foliage</a:t>
            </a:r>
            <a:r>
              <a:rPr lang="en-US"/>
              <a:t>, and </a:t>
            </a:r>
            <a:r>
              <a:rPr b="1" lang="en-US"/>
              <a:t>landscape-scale blooms</a:t>
            </a:r>
            <a:r>
              <a:rPr lang="en-US"/>
              <a:t> make detection and observation using space-borne imagery feasible.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It is also a plant with </a:t>
            </a:r>
            <a:r>
              <a:rPr b="1" lang="en-US"/>
              <a:t>medicinal purposes</a:t>
            </a:r>
            <a:r>
              <a:rPr lang="en-US"/>
              <a:t>, which provides an opportunity to explore how small plants with multifunctional roles can be used in </a:t>
            </a:r>
            <a:r>
              <a:rPr b="1" lang="en-US"/>
              <a:t>space-based agriculture and sustainability</a:t>
            </a:r>
            <a:r>
              <a:rPr lang="en-US"/>
              <a:t>.</a:t>
            </a:r>
            <a:endParaRPr/>
          </a:p>
          <a:p>
            <a:pPr indent="0" lvl="0" marL="0" rtl="0" algn="l">
              <a:lnSpc>
                <a:spcPct val="100000"/>
              </a:lnSpc>
              <a:spcBef>
                <a:spcPts val="0"/>
              </a:spcBef>
              <a:spcAft>
                <a:spcPts val="0"/>
              </a:spcAft>
              <a:buSzPts val="1400"/>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Antelope Valley California Poppy Reserve is the area of interest for a number of reasons. As part of the Mojave Desert, it’s classified as a </a:t>
            </a:r>
            <a:r>
              <a:rPr b="1" lang="en-US"/>
              <a:t>high desert environment</a:t>
            </a:r>
            <a:r>
              <a:rPr lang="en-US"/>
              <a:t>, with </a:t>
            </a:r>
            <a:r>
              <a:rPr b="1" lang="en-US"/>
              <a:t>extremely arid</a:t>
            </a:r>
            <a:r>
              <a:rPr lang="en-US"/>
              <a:t> conditions and </a:t>
            </a:r>
            <a:r>
              <a:rPr b="1" lang="en-US"/>
              <a:t>limited water</a:t>
            </a:r>
            <a:r>
              <a:rPr lang="en-US"/>
              <a:t> availability. This region is also trending towards </a:t>
            </a:r>
            <a:r>
              <a:rPr b="1" lang="en-US"/>
              <a:t>even warmer climates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Mojave Desert is also a well-known analog site for </a:t>
            </a:r>
            <a:r>
              <a:rPr b="1" lang="en-US"/>
              <a:t>exoplanetary terrestrial processes</a:t>
            </a:r>
            <a:r>
              <a:rPr lang="en-US"/>
              <a:t>, which pairs well with the California poppy for my graduate research.</a:t>
            </a:r>
            <a:endParaRPr/>
          </a:p>
          <a:p>
            <a:pPr indent="0" lvl="0" marL="0" rtl="0" algn="l">
              <a:lnSpc>
                <a:spcPct val="100000"/>
              </a:lnSpc>
              <a:spcBef>
                <a:spcPts val="0"/>
              </a:spcBef>
              <a:spcAft>
                <a:spcPts val="0"/>
              </a:spcAft>
              <a:buSzPts val="1400"/>
              <a:buNone/>
            </a:pPr>
            <a:r>
              <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Since the poppy reserve is around 7.2 square kilometers, I selected data from </a:t>
            </a:r>
            <a:r>
              <a:rPr b="1" lang="en-US"/>
              <a:t>PlanetScope’s 3-meter resolution surface reflectance</a:t>
            </a:r>
            <a:r>
              <a:rPr lang="en-US"/>
              <a:t> product, and filtering those results for </a:t>
            </a:r>
            <a:r>
              <a:rPr b="1" lang="en-US"/>
              <a:t>standard image quality</a:t>
            </a:r>
            <a:r>
              <a:rPr lang="en-US"/>
              <a:t>, </a:t>
            </a:r>
            <a:r>
              <a:rPr b="1" lang="en-US"/>
              <a:t>100% area coverage</a:t>
            </a:r>
            <a:r>
              <a:rPr lang="en-US"/>
              <a:t>, and </a:t>
            </a:r>
            <a:r>
              <a:rPr b="1" lang="en-US"/>
              <a:t>less than 5% cloud coverage</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Google Earth Engine</a:t>
            </a:r>
            <a:r>
              <a:rPr lang="en-US"/>
              <a:t> was then used to analyze the data, repeating the process for each year.</a:t>
            </a:r>
            <a:endParaRPr/>
          </a:p>
          <a:p>
            <a:pPr indent="0" lvl="0" marL="0" rtl="0" algn="l">
              <a:lnSpc>
                <a:spcPct val="100000"/>
              </a:lnSpc>
              <a:spcBef>
                <a:spcPts val="0"/>
              </a:spcBef>
              <a:spcAft>
                <a:spcPts val="0"/>
              </a:spcAft>
              <a:buSzPts val="1400"/>
              <a:buNone/>
            </a:pPr>
            <a:r>
              <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I calculated the </a:t>
            </a:r>
            <a:r>
              <a:rPr b="1" lang="en-US"/>
              <a:t>Enhanced Bloom Index</a:t>
            </a:r>
            <a:r>
              <a:rPr lang="en-US"/>
              <a:t>, which is a quantitative measurement of bloom intensity. EBI is calculated using the ratio of </a:t>
            </a:r>
            <a:r>
              <a:rPr b="1" lang="en-US"/>
              <a:t>petal brightness</a:t>
            </a:r>
            <a:r>
              <a:rPr lang="en-US"/>
              <a:t> to the product of </a:t>
            </a:r>
            <a:r>
              <a:rPr b="1" lang="en-US"/>
              <a:t>leaf greenness</a:t>
            </a:r>
            <a:r>
              <a:rPr lang="en-US"/>
              <a:t> and </a:t>
            </a:r>
            <a:r>
              <a:rPr b="1" lang="en-US"/>
              <a:t>soil signature</a:t>
            </a:r>
            <a:r>
              <a:rPr lang="en-US"/>
              <a:t>, and is customizable to the color of the petal. In my project, I adjusted this formula to detect </a:t>
            </a:r>
            <a:r>
              <a:rPr b="1" lang="en-US"/>
              <a:t>orange petals</a:t>
            </a:r>
            <a:r>
              <a:rPr lang="en-US"/>
              <a:t>, using the sum of red and green values and dividing them by blue values to minimizing blue signatures.</a:t>
            </a:r>
            <a:endParaRPr/>
          </a:p>
          <a:p>
            <a:pPr indent="0" lvl="0" marL="0" rtl="0" algn="l">
              <a:lnSpc>
                <a:spcPct val="100000"/>
              </a:lnSpc>
              <a:spcBef>
                <a:spcPts val="0"/>
              </a:spcBef>
              <a:spcAft>
                <a:spcPts val="0"/>
              </a:spcAft>
              <a:buSzPts val="1400"/>
              <a:buNone/>
            </a:pPr>
            <a:r>
              <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I calculated the </a:t>
            </a:r>
            <a:r>
              <a:rPr b="1" lang="en-US"/>
              <a:t>Green Normalized Difference Vegetation Index</a:t>
            </a:r>
            <a:r>
              <a:rPr lang="en-US"/>
              <a:t> to compare both whether if there was a </a:t>
            </a:r>
            <a:r>
              <a:rPr b="1" lang="en-US"/>
              <a:t>correlation between bloom and greenness</a:t>
            </a:r>
            <a:r>
              <a:rPr lang="en-US"/>
              <a:t>, and whether </a:t>
            </a:r>
            <a:r>
              <a:rPr b="1" lang="en-US"/>
              <a:t>vegetation indices in general</a:t>
            </a:r>
            <a:r>
              <a:rPr lang="en-US"/>
              <a:t> are able to pick out the bloom signatures that are unique only to the petals.</a:t>
            </a:r>
            <a:endParaRPr/>
          </a:p>
          <a:p>
            <a:pPr indent="0" lvl="0" marL="0" rtl="0" algn="l">
              <a:lnSpc>
                <a:spcPct val="100000"/>
              </a:lnSpc>
              <a:spcBef>
                <a:spcPts val="0"/>
              </a:spcBef>
              <a:spcAft>
                <a:spcPts val="0"/>
              </a:spcAft>
              <a:buSzPts val="1400"/>
              <a:buNone/>
            </a:pPr>
            <a:r>
              <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also created </a:t>
            </a:r>
            <a:r>
              <a:rPr b="1" lang="en-US"/>
              <a:t>mean composite images</a:t>
            </a:r>
            <a:r>
              <a:rPr lang="en-US"/>
              <a:t> for each year, for the true color, EBI, and GNDVI images, to see if there was a </a:t>
            </a:r>
            <a:r>
              <a:rPr b="1" lang="en-US"/>
              <a:t>visual difference</a:t>
            </a:r>
            <a:r>
              <a:rPr lang="en-US"/>
              <a:t> in bloom intensities over the five years.</a:t>
            </a:r>
            <a:endParaRPr/>
          </a:p>
          <a:p>
            <a:pPr indent="0" lvl="0" marL="0" rtl="0" algn="l">
              <a:lnSpc>
                <a:spcPct val="100000"/>
              </a:lnSpc>
              <a:spcBef>
                <a:spcPts val="0"/>
              </a:spcBef>
              <a:spcAft>
                <a:spcPts val="0"/>
              </a:spcAft>
              <a:buSzPts val="1400"/>
              <a:buNone/>
            </a:pPr>
            <a:r>
              <a:t/>
            </a:r>
            <a:endParaRPr/>
          </a:p>
        </p:txBody>
      </p:sp>
      <p:sp>
        <p:nvSpPr>
          <p:cNvPr id="217" name="Google Shape;2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2301923" y="1122363"/>
            <a:ext cx="7588155" cy="26211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2301923" y="3843708"/>
            <a:ext cx="7588155" cy="1414091"/>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1800"/>
              <a:buNone/>
              <a:defRPr sz="18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612648" y="548640"/>
            <a:ext cx="10515600"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622415" y="-1328869"/>
            <a:ext cx="4496065"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859174" y="2354212"/>
            <a:ext cx="5598466" cy="204703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2437312" y="-1020615"/>
            <a:ext cx="5598465" cy="879668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6"/>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612648"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7"/>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7"/>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603381" y="553616"/>
            <a:ext cx="8273140" cy="400885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603380" y="4589463"/>
            <a:ext cx="8273140" cy="1384617"/>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000"/>
              <a:buNone/>
              <a:defRPr sz="2000">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8"/>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609600" y="547396"/>
            <a:ext cx="10745788" cy="114329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 type="body"/>
          </p:nvPr>
        </p:nvSpPr>
        <p:spPr>
          <a:xfrm>
            <a:off x="609600" y="1685735"/>
            <a:ext cx="5157787" cy="559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609600" y="2386894"/>
            <a:ext cx="5157787" cy="376508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6172200" y="1685735"/>
            <a:ext cx="5183188" cy="559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6172199" y="2386894"/>
            <a:ext cx="5183189" cy="376508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597160" y="553616"/>
            <a:ext cx="3595634" cy="17575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5134708" y="553616"/>
            <a:ext cx="6279741" cy="5486400"/>
          </a:xfrm>
          <a:prstGeom prst="rect">
            <a:avLst/>
          </a:prstGeom>
          <a:noFill/>
          <a:ln>
            <a:noFill/>
          </a:ln>
        </p:spPr>
        <p:txBody>
          <a:bodyPr anchorCtr="0" anchor="t" bIns="45700" lIns="91425" spcFirstLastPara="1" rIns="91425" wrap="square" tIns="45700">
            <a:normAutofit/>
          </a:bodyPr>
          <a:lstStyle>
            <a:lvl1pPr indent="-406400" lvl="0" marL="457200" algn="l">
              <a:lnSpc>
                <a:spcPct val="120000"/>
              </a:lnSpc>
              <a:spcBef>
                <a:spcPts val="1000"/>
              </a:spcBef>
              <a:spcAft>
                <a:spcPts val="0"/>
              </a:spcAft>
              <a:buClr>
                <a:schemeClr val="dk1"/>
              </a:buClr>
              <a:buSzPts val="2800"/>
              <a:buChar char="•"/>
              <a:defRPr sz="2800"/>
            </a:lvl1pPr>
            <a:lvl2pPr indent="-381000" lvl="1" marL="914400" algn="l">
              <a:lnSpc>
                <a:spcPct val="120000"/>
              </a:lnSpc>
              <a:spcBef>
                <a:spcPts val="500"/>
              </a:spcBef>
              <a:spcAft>
                <a:spcPts val="0"/>
              </a:spcAft>
              <a:buClr>
                <a:schemeClr val="dk1"/>
              </a:buClr>
              <a:buSzPts val="2400"/>
              <a:buChar char="•"/>
              <a:defRPr sz="2400"/>
            </a:lvl2pPr>
            <a:lvl3pPr indent="-355600" lvl="2" marL="1371600" algn="l">
              <a:lnSpc>
                <a:spcPct val="120000"/>
              </a:lnSpc>
              <a:spcBef>
                <a:spcPts val="500"/>
              </a:spcBef>
              <a:spcAft>
                <a:spcPts val="0"/>
              </a:spcAft>
              <a:buClr>
                <a:schemeClr val="dk1"/>
              </a:buClr>
              <a:buSzPts val="2000"/>
              <a:buChar char="•"/>
              <a:defRPr sz="20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597160" y="2311121"/>
            <a:ext cx="3595634" cy="372889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594360" y="557784"/>
            <a:ext cx="3595634" cy="221231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5063319" y="657103"/>
            <a:ext cx="6483687" cy="5555904"/>
          </a:xfrm>
          <a:prstGeom prst="rect">
            <a:avLst/>
          </a:prstGeom>
          <a:noFill/>
          <a:ln>
            <a:noFill/>
          </a:ln>
        </p:spPr>
      </p:sp>
      <p:sp>
        <p:nvSpPr>
          <p:cNvPr id="68" name="Google Shape;68;p33"/>
          <p:cNvSpPr txBox="1"/>
          <p:nvPr>
            <p:ph idx="1" type="body"/>
          </p:nvPr>
        </p:nvSpPr>
        <p:spPr>
          <a:xfrm>
            <a:off x="609601" y="2826137"/>
            <a:ext cx="3585586" cy="3434638"/>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4"/>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4"/>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4"/>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field of orange flowers with Antelope Valley California Poppy Reserve in the background&#10;&#10;AI-generated content may be incorrect." id="90" name="Google Shape;90;p1"/>
          <p:cNvPicPr preferRelativeResize="0"/>
          <p:nvPr/>
        </p:nvPicPr>
        <p:blipFill rotWithShape="1">
          <a:blip r:embed="rId3">
            <a:alphaModFix/>
          </a:blip>
          <a:srcRect b="0" l="14208" r="14208" t="0"/>
          <a:stretch/>
        </p:blipFill>
        <p:spPr>
          <a:xfrm>
            <a:off x="2" y="10"/>
            <a:ext cx="7367752" cy="6857990"/>
          </a:xfrm>
          <a:prstGeom prst="rect">
            <a:avLst/>
          </a:prstGeom>
          <a:noFill/>
          <a:ln>
            <a:noFill/>
          </a:ln>
        </p:spPr>
      </p:pic>
      <p:sp>
        <p:nvSpPr>
          <p:cNvPr id="91" name="Google Shape;91;p1"/>
          <p:cNvSpPr txBox="1"/>
          <p:nvPr>
            <p:ph type="ctrTitle"/>
          </p:nvPr>
        </p:nvSpPr>
        <p:spPr>
          <a:xfrm>
            <a:off x="7843394" y="1585762"/>
            <a:ext cx="3937480" cy="2811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t>Monitoring EBI/GNDVI in the Antelope Valley California Poppy Reserve</a:t>
            </a:r>
            <a:endParaRPr/>
          </a:p>
        </p:txBody>
      </p:sp>
      <p:sp>
        <p:nvSpPr>
          <p:cNvPr id="92" name="Google Shape;92;p1"/>
          <p:cNvSpPr txBox="1"/>
          <p:nvPr>
            <p:ph idx="1" type="subTitle"/>
          </p:nvPr>
        </p:nvSpPr>
        <p:spPr>
          <a:xfrm>
            <a:off x="7843395" y="4524046"/>
            <a:ext cx="3614857" cy="1319951"/>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800"/>
              <a:buNone/>
            </a:pPr>
            <a:r>
              <a:rPr lang="en-US"/>
              <a:t>UW GIS Symposium 2025</a:t>
            </a:r>
            <a:endParaRPr/>
          </a:p>
          <a:p>
            <a:pPr indent="0" lvl="0" marL="0" rtl="0" algn="l">
              <a:lnSpc>
                <a:spcPct val="120000"/>
              </a:lnSpc>
              <a:spcBef>
                <a:spcPts val="1000"/>
              </a:spcBef>
              <a:spcAft>
                <a:spcPts val="0"/>
              </a:spcAft>
              <a:buClr>
                <a:schemeClr val="dk1"/>
              </a:buClr>
              <a:buSzPts val="1800"/>
              <a:buNone/>
            </a:pPr>
            <a:r>
              <a:rPr lang="en-US"/>
              <a:t>Jin Yeh</a:t>
            </a:r>
            <a:endParaRPr/>
          </a:p>
          <a:p>
            <a:pPr indent="0" lvl="0" marL="0" rtl="0" algn="l">
              <a:lnSpc>
                <a:spcPct val="120000"/>
              </a:lnSpc>
              <a:spcBef>
                <a:spcPts val="1000"/>
              </a:spcBef>
              <a:spcAft>
                <a:spcPts val="0"/>
              </a:spcAft>
              <a:buClr>
                <a:schemeClr val="dk1"/>
              </a:buClr>
              <a:buSzPts val="1800"/>
              <a:buNone/>
            </a:pPr>
            <a:r>
              <a:rPr lang="en-US"/>
              <a:t>School of Environmental and Forest Sciences (SEFS)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0"/>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249" name="Google Shape;249;p10"/>
          <p:cNvGrpSpPr/>
          <p:nvPr/>
        </p:nvGrpSpPr>
        <p:grpSpPr>
          <a:xfrm>
            <a:off x="636839" y="1716651"/>
            <a:ext cx="10653713" cy="4591510"/>
            <a:chOff x="0" y="563"/>
            <a:chExt cx="10653713" cy="4591510"/>
          </a:xfrm>
        </p:grpSpPr>
        <p:cxnSp>
          <p:nvCxnSpPr>
            <p:cNvPr id="250" name="Google Shape;250;p10"/>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51" name="Google Shape;251;p10"/>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52" name="Google Shape;252;p10"/>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253" name="Google Shape;253;p10"/>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0"/>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Average bloom values</a:t>
              </a:r>
              <a:endParaRPr b="0" i="0" sz="1400" u="none" cap="none" strike="noStrike">
                <a:solidFill>
                  <a:srgbClr val="000000"/>
                </a:solidFill>
                <a:latin typeface="Arial"/>
                <a:ea typeface="Arial"/>
                <a:cs typeface="Arial"/>
                <a:sym typeface="Arial"/>
              </a:endParaRPr>
            </a:p>
          </p:txBody>
        </p:sp>
        <p:sp>
          <p:nvSpPr>
            <p:cNvPr id="255" name="Google Shape;255;p10"/>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0"/>
            <p:cNvSpPr txBox="1"/>
            <p:nvPr/>
          </p:nvSpPr>
          <p:spPr>
            <a:xfrm>
              <a:off x="24633" y="25196"/>
              <a:ext cx="2720699" cy="47987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Create composite images</a:t>
              </a:r>
              <a:endParaRPr b="0" i="0" sz="2000" u="none" cap="none" strike="noStrike">
                <a:solidFill>
                  <a:schemeClr val="lt1"/>
                </a:solidFill>
                <a:latin typeface="Arial"/>
                <a:ea typeface="Arial"/>
                <a:cs typeface="Arial"/>
                <a:sym typeface="Arial"/>
              </a:endParaRPr>
            </a:p>
          </p:txBody>
        </p:sp>
        <p:sp>
          <p:nvSpPr>
            <p:cNvPr id="257" name="Google Shape;257;p10"/>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0"/>
            <p:cNvSpPr txBox="1"/>
            <p:nvPr/>
          </p:nvSpPr>
          <p:spPr>
            <a:xfrm>
              <a:off x="0" y="505074"/>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Compare mean composites for each year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True color, EBI, GNDVI</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0"/>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EBI + GNDVI</a:t>
              </a:r>
              <a:endParaRPr b="0" i="0" sz="1400" u="none" cap="none" strike="noStrike">
                <a:solidFill>
                  <a:srgbClr val="000000"/>
                </a:solidFill>
                <a:latin typeface="Arial"/>
                <a:ea typeface="Arial"/>
                <a:cs typeface="Arial"/>
                <a:sym typeface="Arial"/>
              </a:endParaRPr>
            </a:p>
          </p:txBody>
        </p:sp>
        <p:sp>
          <p:nvSpPr>
            <p:cNvPr id="261" name="Google Shape;261;p10"/>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0"/>
            <p:cNvSpPr txBox="1"/>
            <p:nvPr/>
          </p:nvSpPr>
          <p:spPr>
            <a:xfrm>
              <a:off x="24633" y="1564108"/>
              <a:ext cx="2720699" cy="47987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Create time series</a:t>
              </a:r>
              <a:endParaRPr b="0" i="0" sz="2600" u="none" cap="none" strike="noStrike">
                <a:solidFill>
                  <a:schemeClr val="lt1"/>
                </a:solidFill>
                <a:latin typeface="Arial"/>
                <a:ea typeface="Arial"/>
                <a:cs typeface="Arial"/>
                <a:sym typeface="Arial"/>
              </a:endParaRPr>
            </a:p>
          </p:txBody>
        </p:sp>
        <p:sp>
          <p:nvSpPr>
            <p:cNvPr id="263" name="Google Shape;263;p10"/>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0"/>
            <p:cNvSpPr txBox="1"/>
            <p:nvPr/>
          </p:nvSpPr>
          <p:spPr>
            <a:xfrm>
              <a:off x="0" y="2043986"/>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 phenological events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Particularly: peak bloom dates and periods</a:t>
              </a:r>
              <a:endParaRPr b="0" i="0" sz="1400" u="none" cap="none" strike="noStrike">
                <a:solidFill>
                  <a:srgbClr val="000000"/>
                </a:solidFill>
                <a:latin typeface="Arial"/>
                <a:ea typeface="Arial"/>
                <a:cs typeface="Arial"/>
                <a:sym typeface="Arial"/>
              </a:endParaRPr>
            </a:p>
          </p:txBody>
        </p:sp>
        <p:sp>
          <p:nvSpPr>
            <p:cNvPr id="265" name="Google Shape;265;p10"/>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0"/>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Time-lapse animations</a:t>
              </a:r>
              <a:endParaRPr b="0" i="0" sz="1400" u="none" cap="none" strike="noStrike">
                <a:solidFill>
                  <a:srgbClr val="000000"/>
                </a:solidFill>
                <a:latin typeface="Arial"/>
                <a:ea typeface="Arial"/>
                <a:cs typeface="Arial"/>
                <a:sym typeface="Arial"/>
              </a:endParaRPr>
            </a:p>
          </p:txBody>
        </p:sp>
        <p:sp>
          <p:nvSpPr>
            <p:cNvPr id="267" name="Google Shape;267;p10"/>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Detect change</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txBox="1"/>
            <p:nvPr/>
          </p:nvSpPr>
          <p:spPr>
            <a:xfrm>
              <a:off x="0" y="3582899"/>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Create animations of EBI through time</a:t>
              </a:r>
              <a:endParaRPr b="0" i="0" sz="1400" u="none" cap="none" strike="noStrike">
                <a:solidFill>
                  <a:srgbClr val="000000"/>
                </a:solidFill>
                <a:latin typeface="Arial"/>
                <a:ea typeface="Arial"/>
                <a:cs typeface="Arial"/>
                <a:sym typeface="Arial"/>
              </a:endParaRPr>
            </a:p>
          </p:txBody>
        </p:sp>
      </p:grpSp>
      <p:sp>
        <p:nvSpPr>
          <p:cNvPr id="271" name="Google Shape;271;p10"/>
          <p:cNvSpPr txBox="1"/>
          <p:nvPr/>
        </p:nvSpPr>
        <p:spPr>
          <a:xfrm>
            <a:off x="387458" y="4610746"/>
            <a:ext cx="11290515" cy="127861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1"/>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278" name="Google Shape;278;p11"/>
          <p:cNvGrpSpPr/>
          <p:nvPr/>
        </p:nvGrpSpPr>
        <p:grpSpPr>
          <a:xfrm>
            <a:off x="636839" y="1716651"/>
            <a:ext cx="10653713" cy="4591510"/>
            <a:chOff x="0" y="563"/>
            <a:chExt cx="10653713" cy="4591510"/>
          </a:xfrm>
        </p:grpSpPr>
        <p:cxnSp>
          <p:nvCxnSpPr>
            <p:cNvPr id="279" name="Google Shape;279;p11"/>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80" name="Google Shape;280;p11"/>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81" name="Google Shape;281;p11"/>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282" name="Google Shape;282;p11"/>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Average bloom values</a:t>
              </a:r>
              <a:endParaRPr b="0" i="0" sz="1400" u="none" cap="none" strike="noStrike">
                <a:solidFill>
                  <a:srgbClr val="000000"/>
                </a:solidFill>
                <a:latin typeface="Arial"/>
                <a:ea typeface="Arial"/>
                <a:cs typeface="Arial"/>
                <a:sym typeface="Arial"/>
              </a:endParaRPr>
            </a:p>
          </p:txBody>
        </p:sp>
        <p:sp>
          <p:nvSpPr>
            <p:cNvPr id="284" name="Google Shape;284;p11"/>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txBox="1"/>
            <p:nvPr/>
          </p:nvSpPr>
          <p:spPr>
            <a:xfrm>
              <a:off x="24633" y="25196"/>
              <a:ext cx="2720699" cy="47987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Create composite images</a:t>
              </a:r>
              <a:endParaRPr b="0" i="0" sz="2000" u="none" cap="none" strike="noStrike">
                <a:solidFill>
                  <a:schemeClr val="lt1"/>
                </a:solidFill>
                <a:latin typeface="Arial"/>
                <a:ea typeface="Arial"/>
                <a:cs typeface="Arial"/>
                <a:sym typeface="Arial"/>
              </a:endParaRPr>
            </a:p>
          </p:txBody>
        </p:sp>
        <p:sp>
          <p:nvSpPr>
            <p:cNvPr id="286" name="Google Shape;286;p11"/>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txBox="1"/>
            <p:nvPr/>
          </p:nvSpPr>
          <p:spPr>
            <a:xfrm>
              <a:off x="0" y="505074"/>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Compare mean composites for each year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True color, EBI, GNDVI</a:t>
              </a:r>
              <a:endParaRPr b="0" i="0" sz="1400" u="none" cap="none" strike="noStrike">
                <a:solidFill>
                  <a:srgbClr val="000000"/>
                </a:solidFill>
                <a:latin typeface="Arial"/>
                <a:ea typeface="Arial"/>
                <a:cs typeface="Arial"/>
                <a:sym typeface="Arial"/>
              </a:endParaRPr>
            </a:p>
          </p:txBody>
        </p:sp>
        <p:sp>
          <p:nvSpPr>
            <p:cNvPr id="288" name="Google Shape;288;p11"/>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EBI + GNDVI</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txBox="1"/>
            <p:nvPr/>
          </p:nvSpPr>
          <p:spPr>
            <a:xfrm>
              <a:off x="24633" y="1564108"/>
              <a:ext cx="2720699" cy="47987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Create time series</a:t>
              </a:r>
              <a:endParaRPr b="0" i="0" sz="2600" u="none" cap="none" strike="noStrike">
                <a:solidFill>
                  <a:schemeClr val="lt1"/>
                </a:solidFill>
                <a:latin typeface="Arial"/>
                <a:ea typeface="Arial"/>
                <a:cs typeface="Arial"/>
                <a:sym typeface="Arial"/>
              </a:endParaRPr>
            </a:p>
          </p:txBody>
        </p:sp>
        <p:sp>
          <p:nvSpPr>
            <p:cNvPr id="292" name="Google Shape;292;p11"/>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0" y="2043986"/>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 phenological events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Particularly: peak bloom dates and periods</a:t>
              </a:r>
              <a:endParaRPr b="0" i="0" sz="1400" u="none" cap="none" strike="noStrike">
                <a:solidFill>
                  <a:srgbClr val="000000"/>
                </a:solidFill>
                <a:latin typeface="Arial"/>
                <a:ea typeface="Arial"/>
                <a:cs typeface="Arial"/>
                <a:sym typeface="Arial"/>
              </a:endParaRPr>
            </a:p>
          </p:txBody>
        </p:sp>
        <p:sp>
          <p:nvSpPr>
            <p:cNvPr id="294" name="Google Shape;294;p11"/>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Time-lapse animations</a:t>
              </a:r>
              <a:endParaRPr b="0" i="0" sz="1400" u="none" cap="none" strike="noStrike">
                <a:solidFill>
                  <a:srgbClr val="000000"/>
                </a:solidFill>
                <a:latin typeface="Arial"/>
                <a:ea typeface="Arial"/>
                <a:cs typeface="Arial"/>
                <a:sym typeface="Arial"/>
              </a:endParaRPr>
            </a:p>
          </p:txBody>
        </p:sp>
        <p:sp>
          <p:nvSpPr>
            <p:cNvPr id="296" name="Google Shape;296;p11"/>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Detect change</a:t>
              </a:r>
              <a:endParaRPr b="0" i="0" sz="1400" u="none" cap="none" strike="noStrike">
                <a:solidFill>
                  <a:srgbClr val="000000"/>
                </a:solidFill>
                <a:latin typeface="Arial"/>
                <a:ea typeface="Arial"/>
                <a:cs typeface="Arial"/>
                <a:sym typeface="Arial"/>
              </a:endParaRPr>
            </a:p>
          </p:txBody>
        </p:sp>
        <p:sp>
          <p:nvSpPr>
            <p:cNvPr id="298" name="Google Shape;298;p11"/>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txBox="1"/>
            <p:nvPr/>
          </p:nvSpPr>
          <p:spPr>
            <a:xfrm>
              <a:off x="0" y="3582899"/>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Create animations of EBI through time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2"/>
          <p:cNvPicPr preferRelativeResize="0"/>
          <p:nvPr/>
        </p:nvPicPr>
        <p:blipFill rotWithShape="1">
          <a:blip r:embed="rId3">
            <a:alphaModFix/>
          </a:blip>
          <a:srcRect b="0" l="0" r="0" t="0"/>
          <a:stretch/>
        </p:blipFill>
        <p:spPr>
          <a:xfrm>
            <a:off x="6217606" y="1787797"/>
            <a:ext cx="5546189" cy="3822193"/>
          </a:xfrm>
          <a:prstGeom prst="rect">
            <a:avLst/>
          </a:prstGeom>
          <a:noFill/>
          <a:ln>
            <a:noFill/>
          </a:ln>
        </p:spPr>
      </p:pic>
      <p:pic>
        <p:nvPicPr>
          <p:cNvPr id="306" name="Google Shape;306;p12"/>
          <p:cNvPicPr preferRelativeResize="0"/>
          <p:nvPr/>
        </p:nvPicPr>
        <p:blipFill rotWithShape="1">
          <a:blip r:embed="rId4">
            <a:alphaModFix/>
          </a:blip>
          <a:srcRect b="0" l="0" r="0" t="0"/>
          <a:stretch/>
        </p:blipFill>
        <p:spPr>
          <a:xfrm>
            <a:off x="570278" y="1843392"/>
            <a:ext cx="5404875" cy="3711003"/>
          </a:xfrm>
          <a:prstGeom prst="rect">
            <a:avLst/>
          </a:prstGeom>
          <a:noFill/>
          <a:ln>
            <a:noFill/>
          </a:ln>
        </p:spPr>
      </p:pic>
      <p:sp>
        <p:nvSpPr>
          <p:cNvPr id="307" name="Google Shape;307;p12"/>
          <p:cNvSpPr txBox="1"/>
          <p:nvPr>
            <p:ph type="title"/>
          </p:nvPr>
        </p:nvSpPr>
        <p:spPr>
          <a:xfrm>
            <a:off x="492940" y="473829"/>
            <a:ext cx="11294162" cy="11702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March 31, 2019</a:t>
            </a:r>
            <a:endParaRPr/>
          </a:p>
        </p:txBody>
      </p:sp>
      <p:sp>
        <p:nvSpPr>
          <p:cNvPr id="308" name="Google Shape;308;p12"/>
          <p:cNvSpPr txBox="1"/>
          <p:nvPr/>
        </p:nvSpPr>
        <p:spPr>
          <a:xfrm>
            <a:off x="492940" y="5554395"/>
            <a:ext cx="55595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1. true color Planet image of Antelope Valley California Poppy Reserve; Red: B3, Green: B2, Blue: B1.</a:t>
            </a:r>
            <a:endParaRPr b="0" i="0" sz="1800" u="none" cap="none" strike="noStrike">
              <a:solidFill>
                <a:schemeClr val="dk1"/>
              </a:solidFill>
              <a:latin typeface="Arial"/>
              <a:ea typeface="Arial"/>
              <a:cs typeface="Arial"/>
              <a:sym typeface="Arial"/>
            </a:endParaRPr>
          </a:p>
        </p:txBody>
      </p:sp>
      <p:sp>
        <p:nvSpPr>
          <p:cNvPr id="309" name="Google Shape;309;p12"/>
          <p:cNvSpPr txBox="1"/>
          <p:nvPr/>
        </p:nvSpPr>
        <p:spPr>
          <a:xfrm>
            <a:off x="6210924" y="5554395"/>
            <a:ext cx="55761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2. Calculated EBI image of Antelope Valley California Poppy Reserve; values range 0-1; Red = high bloom intensity, Blue = low bloom intensity.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pic>
        <p:nvPicPr>
          <p:cNvPr id="315" name="Google Shape;315;p13"/>
          <p:cNvPicPr preferRelativeResize="0"/>
          <p:nvPr/>
        </p:nvPicPr>
        <p:blipFill rotWithShape="1">
          <a:blip r:embed="rId3">
            <a:alphaModFix/>
          </a:blip>
          <a:srcRect b="0" l="0" r="0" t="0"/>
          <a:stretch/>
        </p:blipFill>
        <p:spPr>
          <a:xfrm>
            <a:off x="6210925" y="1787797"/>
            <a:ext cx="5559552" cy="3822193"/>
          </a:xfrm>
          <a:prstGeom prst="rect">
            <a:avLst/>
          </a:prstGeom>
          <a:noFill/>
          <a:ln>
            <a:noFill/>
          </a:ln>
        </p:spPr>
      </p:pic>
      <p:pic>
        <p:nvPicPr>
          <p:cNvPr id="316" name="Google Shape;316;p13"/>
          <p:cNvPicPr preferRelativeResize="0"/>
          <p:nvPr/>
        </p:nvPicPr>
        <p:blipFill rotWithShape="1">
          <a:blip r:embed="rId4">
            <a:alphaModFix/>
          </a:blip>
          <a:srcRect b="0" l="0" r="0" t="0"/>
          <a:stretch/>
        </p:blipFill>
        <p:spPr>
          <a:xfrm>
            <a:off x="492940" y="1843392"/>
            <a:ext cx="5559552" cy="3711003"/>
          </a:xfrm>
          <a:prstGeom prst="rect">
            <a:avLst/>
          </a:prstGeom>
          <a:noFill/>
          <a:ln>
            <a:noFill/>
          </a:ln>
        </p:spPr>
      </p:pic>
      <p:sp>
        <p:nvSpPr>
          <p:cNvPr id="317" name="Google Shape;317;p13"/>
          <p:cNvSpPr txBox="1"/>
          <p:nvPr>
            <p:ph type="title"/>
          </p:nvPr>
        </p:nvSpPr>
        <p:spPr>
          <a:xfrm>
            <a:off x="492940" y="473829"/>
            <a:ext cx="11294162" cy="11702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April 15, 2020</a:t>
            </a:r>
            <a:endParaRPr/>
          </a:p>
        </p:txBody>
      </p:sp>
      <p:sp>
        <p:nvSpPr>
          <p:cNvPr id="318" name="Google Shape;318;p13"/>
          <p:cNvSpPr txBox="1"/>
          <p:nvPr/>
        </p:nvSpPr>
        <p:spPr>
          <a:xfrm>
            <a:off x="492940" y="5554395"/>
            <a:ext cx="55595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3. true color Planet image of Antelope Valley California Poppy Reserve; Red: B3, Green: B2, Blue: B1.</a:t>
            </a:r>
            <a:endParaRPr b="0" i="0" sz="1800" u="none" cap="none" strike="noStrike">
              <a:solidFill>
                <a:schemeClr val="dk1"/>
              </a:solidFill>
              <a:latin typeface="Arial"/>
              <a:ea typeface="Arial"/>
              <a:cs typeface="Arial"/>
              <a:sym typeface="Arial"/>
            </a:endParaRPr>
          </a:p>
        </p:txBody>
      </p:sp>
      <p:sp>
        <p:nvSpPr>
          <p:cNvPr id="319" name="Google Shape;319;p13"/>
          <p:cNvSpPr txBox="1"/>
          <p:nvPr/>
        </p:nvSpPr>
        <p:spPr>
          <a:xfrm>
            <a:off x="6210924" y="5554395"/>
            <a:ext cx="55761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4. Calculated EBI image of Antelope Valley California Poppy Reserve; values range 0-1; Red = high bloom intensity, Blue = low bloom intensity.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4" name="Shape 324"/>
        <p:cNvGrpSpPr/>
        <p:nvPr/>
      </p:nvGrpSpPr>
      <p:grpSpPr>
        <a:xfrm>
          <a:off x="0" y="0"/>
          <a:ext cx="0" cy="0"/>
          <a:chOff x="0" y="0"/>
          <a:chExt cx="0" cy="0"/>
        </a:xfrm>
      </p:grpSpPr>
      <p:pic>
        <p:nvPicPr>
          <p:cNvPr id="325" name="Google Shape;325;p14"/>
          <p:cNvPicPr preferRelativeResize="0"/>
          <p:nvPr/>
        </p:nvPicPr>
        <p:blipFill rotWithShape="1">
          <a:blip r:embed="rId3">
            <a:alphaModFix/>
          </a:blip>
          <a:srcRect b="0" l="0" r="0" t="0"/>
          <a:stretch/>
        </p:blipFill>
        <p:spPr>
          <a:xfrm>
            <a:off x="6210925" y="1825995"/>
            <a:ext cx="5559552" cy="3745797"/>
          </a:xfrm>
          <a:prstGeom prst="rect">
            <a:avLst/>
          </a:prstGeom>
          <a:noFill/>
          <a:ln>
            <a:noFill/>
          </a:ln>
        </p:spPr>
      </p:pic>
      <p:pic>
        <p:nvPicPr>
          <p:cNvPr id="326" name="Google Shape;326;p14"/>
          <p:cNvPicPr preferRelativeResize="0"/>
          <p:nvPr/>
        </p:nvPicPr>
        <p:blipFill rotWithShape="1">
          <a:blip r:embed="rId4">
            <a:alphaModFix/>
          </a:blip>
          <a:srcRect b="0" l="0" r="0" t="0"/>
          <a:stretch/>
        </p:blipFill>
        <p:spPr>
          <a:xfrm>
            <a:off x="528942" y="1843392"/>
            <a:ext cx="5487547" cy="3711003"/>
          </a:xfrm>
          <a:prstGeom prst="rect">
            <a:avLst/>
          </a:prstGeom>
          <a:noFill/>
          <a:ln>
            <a:noFill/>
          </a:ln>
        </p:spPr>
      </p:pic>
      <p:sp>
        <p:nvSpPr>
          <p:cNvPr id="327" name="Google Shape;327;p14"/>
          <p:cNvSpPr txBox="1"/>
          <p:nvPr>
            <p:ph type="title"/>
          </p:nvPr>
        </p:nvSpPr>
        <p:spPr>
          <a:xfrm>
            <a:off x="492940" y="473829"/>
            <a:ext cx="11294162" cy="11702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March 23, 2022</a:t>
            </a:r>
            <a:endParaRPr/>
          </a:p>
        </p:txBody>
      </p:sp>
      <p:sp>
        <p:nvSpPr>
          <p:cNvPr id="328" name="Google Shape;328;p14"/>
          <p:cNvSpPr txBox="1"/>
          <p:nvPr/>
        </p:nvSpPr>
        <p:spPr>
          <a:xfrm>
            <a:off x="492940" y="5554395"/>
            <a:ext cx="55595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5. true color Planet image of Antelope Valley California Poppy Reserve; Red: B3, Green: B2, Blue: B1.</a:t>
            </a:r>
            <a:endParaRPr b="0" i="0" sz="1800" u="none" cap="none" strike="noStrike">
              <a:solidFill>
                <a:schemeClr val="dk1"/>
              </a:solidFill>
              <a:latin typeface="Arial"/>
              <a:ea typeface="Arial"/>
              <a:cs typeface="Arial"/>
              <a:sym typeface="Arial"/>
            </a:endParaRPr>
          </a:p>
        </p:txBody>
      </p:sp>
      <p:sp>
        <p:nvSpPr>
          <p:cNvPr id="329" name="Google Shape;329;p14"/>
          <p:cNvSpPr txBox="1"/>
          <p:nvPr/>
        </p:nvSpPr>
        <p:spPr>
          <a:xfrm>
            <a:off x="6210924" y="5554395"/>
            <a:ext cx="55761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6. Calculated EBI image of Antelope Valley California Poppy Reserve; values range 0-1; Red = high bloom intensity, Blue = low bloom intensity.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6" name="Google Shape;336;p15"/>
          <p:cNvPicPr preferRelativeResize="0"/>
          <p:nvPr/>
        </p:nvPicPr>
        <p:blipFill rotWithShape="1">
          <a:blip r:embed="rId3">
            <a:alphaModFix/>
          </a:blip>
          <a:srcRect b="0" l="0" r="0" t="0"/>
          <a:stretch/>
        </p:blipFill>
        <p:spPr>
          <a:xfrm>
            <a:off x="6210925" y="1830192"/>
            <a:ext cx="5559552" cy="3737402"/>
          </a:xfrm>
          <a:prstGeom prst="rect">
            <a:avLst/>
          </a:prstGeom>
          <a:noFill/>
          <a:ln>
            <a:noFill/>
          </a:ln>
        </p:spPr>
      </p:pic>
      <p:pic>
        <p:nvPicPr>
          <p:cNvPr id="337" name="Google Shape;337;p15"/>
          <p:cNvPicPr preferRelativeResize="0"/>
          <p:nvPr/>
        </p:nvPicPr>
        <p:blipFill rotWithShape="1">
          <a:blip r:embed="rId4">
            <a:alphaModFix/>
          </a:blip>
          <a:srcRect b="0" l="0" r="0" t="0"/>
          <a:stretch/>
        </p:blipFill>
        <p:spPr>
          <a:xfrm>
            <a:off x="512575" y="1843392"/>
            <a:ext cx="5520282" cy="3711003"/>
          </a:xfrm>
          <a:prstGeom prst="rect">
            <a:avLst/>
          </a:prstGeom>
          <a:noFill/>
          <a:ln>
            <a:noFill/>
          </a:ln>
        </p:spPr>
      </p:pic>
      <p:sp>
        <p:nvSpPr>
          <p:cNvPr id="338" name="Google Shape;338;p15"/>
          <p:cNvSpPr txBox="1"/>
          <p:nvPr>
            <p:ph type="title"/>
          </p:nvPr>
        </p:nvSpPr>
        <p:spPr>
          <a:xfrm>
            <a:off x="492940" y="473829"/>
            <a:ext cx="11294162" cy="11702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April 10, 2023</a:t>
            </a:r>
            <a:endParaRPr/>
          </a:p>
        </p:txBody>
      </p:sp>
      <p:sp>
        <p:nvSpPr>
          <p:cNvPr id="339" name="Google Shape;339;p15"/>
          <p:cNvSpPr txBox="1"/>
          <p:nvPr/>
        </p:nvSpPr>
        <p:spPr>
          <a:xfrm>
            <a:off x="492940" y="5554395"/>
            <a:ext cx="55595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7. true color Planet image of Antelope Valley California Poppy Reserve; Red: B3, Green: B2, Blue: B1.</a:t>
            </a:r>
            <a:endParaRPr b="0" i="0" sz="1800" u="none" cap="none" strike="noStrike">
              <a:solidFill>
                <a:schemeClr val="dk1"/>
              </a:solidFill>
              <a:latin typeface="Arial"/>
              <a:ea typeface="Arial"/>
              <a:cs typeface="Arial"/>
              <a:sym typeface="Arial"/>
            </a:endParaRPr>
          </a:p>
        </p:txBody>
      </p:sp>
      <p:sp>
        <p:nvSpPr>
          <p:cNvPr id="340" name="Google Shape;340;p15"/>
          <p:cNvSpPr txBox="1"/>
          <p:nvPr/>
        </p:nvSpPr>
        <p:spPr>
          <a:xfrm>
            <a:off x="6210924" y="5554395"/>
            <a:ext cx="55761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8. Calculated EBI image of Antelope Valley California Poppy Reserve; values range 0-1; Red = high bloom intensity, Blue = low bloom intensity.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16"/>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Results - 2020</a:t>
            </a:r>
            <a:endParaRPr/>
          </a:p>
        </p:txBody>
      </p:sp>
      <p:pic>
        <p:nvPicPr>
          <p:cNvPr id="347" name="Google Shape;347;p16"/>
          <p:cNvPicPr preferRelativeResize="0"/>
          <p:nvPr/>
        </p:nvPicPr>
        <p:blipFill rotWithShape="1">
          <a:blip r:embed="rId3">
            <a:alphaModFix/>
          </a:blip>
          <a:srcRect b="0" l="0" r="0" t="0"/>
          <a:stretch/>
        </p:blipFill>
        <p:spPr>
          <a:xfrm>
            <a:off x="612648" y="1412481"/>
            <a:ext cx="10539441" cy="4509990"/>
          </a:xfrm>
          <a:prstGeom prst="rect">
            <a:avLst/>
          </a:prstGeom>
          <a:noFill/>
          <a:ln>
            <a:noFill/>
          </a:ln>
        </p:spPr>
      </p:pic>
      <p:sp>
        <p:nvSpPr>
          <p:cNvPr id="348" name="Google Shape;348;p16"/>
          <p:cNvSpPr txBox="1"/>
          <p:nvPr/>
        </p:nvSpPr>
        <p:spPr>
          <a:xfrm>
            <a:off x="612646" y="5922470"/>
            <a:ext cx="1065357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9. EBI time series for the 2020 poppy bloom season using Planet imagery. Peak bloom date occurred in early- to mid-April; period of bloom occurred from end of March to end of April.</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3" name="Shape 353"/>
        <p:cNvGrpSpPr/>
        <p:nvPr/>
      </p:nvGrpSpPr>
      <p:grpSpPr>
        <a:xfrm>
          <a:off x="0" y="0"/>
          <a:ext cx="0" cy="0"/>
          <a:chOff x="0" y="0"/>
          <a:chExt cx="0" cy="0"/>
        </a:xfrm>
      </p:grpSpPr>
      <p:sp>
        <p:nvSpPr>
          <p:cNvPr id="354" name="Google Shape;354;p17"/>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Results - 2020</a:t>
            </a:r>
            <a:endParaRPr/>
          </a:p>
        </p:txBody>
      </p:sp>
      <p:pic>
        <p:nvPicPr>
          <p:cNvPr id="355" name="Google Shape;355;p17"/>
          <p:cNvPicPr preferRelativeResize="0"/>
          <p:nvPr/>
        </p:nvPicPr>
        <p:blipFill rotWithShape="1">
          <a:blip r:embed="rId3">
            <a:alphaModFix/>
          </a:blip>
          <a:srcRect b="0" l="0" r="0" t="0"/>
          <a:stretch/>
        </p:blipFill>
        <p:spPr>
          <a:xfrm>
            <a:off x="804988" y="1457751"/>
            <a:ext cx="10582023" cy="4409176"/>
          </a:xfrm>
          <a:prstGeom prst="rect">
            <a:avLst/>
          </a:prstGeom>
          <a:noFill/>
          <a:ln>
            <a:noFill/>
          </a:ln>
        </p:spPr>
      </p:pic>
      <p:sp>
        <p:nvSpPr>
          <p:cNvPr id="356" name="Google Shape;356;p17"/>
          <p:cNvSpPr txBox="1"/>
          <p:nvPr/>
        </p:nvSpPr>
        <p:spPr>
          <a:xfrm>
            <a:off x="612646" y="5922470"/>
            <a:ext cx="1065357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Figure 10. GNDVI time series for the 2020 poppy bloom season using Planet imagery. Peak greenness date occurred in early- to mid-April; period of greenness occurred from start of March to start of May.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1"/>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Discussion</a:t>
            </a:r>
            <a:endParaRPr/>
          </a:p>
        </p:txBody>
      </p:sp>
      <p:sp>
        <p:nvSpPr>
          <p:cNvPr id="363" name="Google Shape;363;p21"/>
          <p:cNvSpPr txBox="1"/>
          <p:nvPr>
            <p:ph idx="1" type="body"/>
          </p:nvPr>
        </p:nvSpPr>
        <p:spPr>
          <a:xfrm>
            <a:off x="612649" y="1715525"/>
            <a:ext cx="5323200" cy="45939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Results:</a:t>
            </a:r>
            <a:endParaRPr/>
          </a:p>
          <a:p>
            <a:pPr indent="-228600" lvl="1" marL="457200" rtl="0" algn="l">
              <a:lnSpc>
                <a:spcPct val="120000"/>
              </a:lnSpc>
              <a:spcBef>
                <a:spcPts val="500"/>
              </a:spcBef>
              <a:spcAft>
                <a:spcPts val="0"/>
              </a:spcAft>
              <a:buClr>
                <a:schemeClr val="dk1"/>
              </a:buClr>
              <a:buSzPts val="1800"/>
              <a:buChar char="•"/>
            </a:pPr>
            <a:r>
              <a:rPr lang="en-US"/>
              <a:t>General early shift in peak bloom date</a:t>
            </a:r>
            <a:endParaRPr/>
          </a:p>
          <a:p>
            <a:pPr indent="-228600" lvl="1" marL="457200" rtl="0" algn="l">
              <a:lnSpc>
                <a:spcPct val="120000"/>
              </a:lnSpc>
              <a:spcBef>
                <a:spcPts val="500"/>
              </a:spcBef>
              <a:spcAft>
                <a:spcPts val="0"/>
              </a:spcAft>
              <a:buClr>
                <a:schemeClr val="dk1"/>
              </a:buClr>
              <a:buSzPts val="1800"/>
              <a:buChar char="•"/>
            </a:pPr>
            <a:r>
              <a:rPr lang="en-US"/>
              <a:t>No trend in intensity increase or decrease</a:t>
            </a:r>
            <a:endParaRPr/>
          </a:p>
        </p:txBody>
      </p:sp>
      <p:pic>
        <p:nvPicPr>
          <p:cNvPr id="364" name="Google Shape;364;p21"/>
          <p:cNvPicPr preferRelativeResize="0"/>
          <p:nvPr/>
        </p:nvPicPr>
        <p:blipFill rotWithShape="1">
          <a:blip r:embed="rId3">
            <a:alphaModFix/>
          </a:blip>
          <a:srcRect b="0" l="0" r="0" t="0"/>
          <a:stretch/>
        </p:blipFill>
        <p:spPr>
          <a:xfrm>
            <a:off x="6707637" y="126438"/>
            <a:ext cx="5129481" cy="2902500"/>
          </a:xfrm>
          <a:prstGeom prst="rect">
            <a:avLst/>
          </a:prstGeom>
          <a:noFill/>
          <a:ln>
            <a:noFill/>
          </a:ln>
        </p:spPr>
      </p:pic>
      <p:pic>
        <p:nvPicPr>
          <p:cNvPr id="365" name="Google Shape;365;p21"/>
          <p:cNvPicPr preferRelativeResize="0"/>
          <p:nvPr/>
        </p:nvPicPr>
        <p:blipFill rotWithShape="1">
          <a:blip r:embed="rId4">
            <a:alphaModFix/>
          </a:blip>
          <a:srcRect b="0" l="0" r="0" t="0"/>
          <a:stretch/>
        </p:blipFill>
        <p:spPr>
          <a:xfrm>
            <a:off x="6722477" y="3073563"/>
            <a:ext cx="5099800" cy="2902500"/>
          </a:xfrm>
          <a:prstGeom prst="rect">
            <a:avLst/>
          </a:prstGeom>
          <a:noFill/>
          <a:ln>
            <a:noFill/>
          </a:ln>
        </p:spPr>
      </p:pic>
      <p:sp>
        <p:nvSpPr>
          <p:cNvPr id="366" name="Google Shape;366;p21"/>
          <p:cNvSpPr txBox="1"/>
          <p:nvPr/>
        </p:nvSpPr>
        <p:spPr>
          <a:xfrm>
            <a:off x="6886800" y="6020725"/>
            <a:ext cx="5099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Figures 3, 4. (Top) EBI time series for 2019-2023 poppy bloom seasons using Planet imagery. (Bottom) Peak bloom dates displayed an overall trend of earlier peak bloom dates.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58910518d0_0_15"/>
          <p:cNvSpPr txBox="1"/>
          <p:nvPr>
            <p:ph type="title"/>
          </p:nvPr>
        </p:nvSpPr>
        <p:spPr>
          <a:xfrm>
            <a:off x="612648" y="548640"/>
            <a:ext cx="10653600" cy="113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Discussion</a:t>
            </a:r>
            <a:endParaRPr/>
          </a:p>
        </p:txBody>
      </p:sp>
      <p:sp>
        <p:nvSpPr>
          <p:cNvPr id="373" name="Google Shape;373;g358910518d0_0_15"/>
          <p:cNvSpPr txBox="1"/>
          <p:nvPr>
            <p:ph idx="1" type="body"/>
          </p:nvPr>
        </p:nvSpPr>
        <p:spPr>
          <a:xfrm>
            <a:off x="612649" y="1715525"/>
            <a:ext cx="5323200" cy="45939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Results:</a:t>
            </a:r>
            <a:endParaRPr/>
          </a:p>
          <a:p>
            <a:pPr indent="-228600" lvl="1" marL="457200" rtl="0" algn="l">
              <a:lnSpc>
                <a:spcPct val="120000"/>
              </a:lnSpc>
              <a:spcBef>
                <a:spcPts val="500"/>
              </a:spcBef>
              <a:spcAft>
                <a:spcPts val="0"/>
              </a:spcAft>
              <a:buClr>
                <a:schemeClr val="dk1"/>
              </a:buClr>
              <a:buSzPts val="1800"/>
              <a:buChar char="•"/>
            </a:pPr>
            <a:r>
              <a:rPr lang="en-US"/>
              <a:t>General early shift in peak bloom date</a:t>
            </a:r>
            <a:endParaRPr/>
          </a:p>
          <a:p>
            <a:pPr indent="-228600" lvl="1" marL="457200" rtl="0" algn="l">
              <a:lnSpc>
                <a:spcPct val="120000"/>
              </a:lnSpc>
              <a:spcBef>
                <a:spcPts val="500"/>
              </a:spcBef>
              <a:spcAft>
                <a:spcPts val="0"/>
              </a:spcAft>
              <a:buClr>
                <a:schemeClr val="dk1"/>
              </a:buClr>
              <a:buSzPts val="1800"/>
              <a:buChar char="•"/>
            </a:pPr>
            <a:r>
              <a:rPr lang="en-US"/>
              <a:t>No trend in intensity increase or decrease</a:t>
            </a:r>
            <a:endParaRPr/>
          </a:p>
          <a:p>
            <a:pPr indent="-228600" lvl="0" marL="228600" rtl="0" algn="l">
              <a:lnSpc>
                <a:spcPct val="120000"/>
              </a:lnSpc>
              <a:spcBef>
                <a:spcPts val="1000"/>
              </a:spcBef>
              <a:spcAft>
                <a:spcPts val="0"/>
              </a:spcAft>
              <a:buClr>
                <a:schemeClr val="dk1"/>
              </a:buClr>
              <a:buSzPts val="2000"/>
              <a:buChar char="•"/>
            </a:pPr>
            <a:r>
              <a:rPr lang="en-US"/>
              <a:t>What worked / what did not work:</a:t>
            </a:r>
            <a:endParaRPr/>
          </a:p>
          <a:p>
            <a:pPr indent="-228600" lvl="1" marL="457200" rtl="0" algn="l">
              <a:lnSpc>
                <a:spcPct val="120000"/>
              </a:lnSpc>
              <a:spcBef>
                <a:spcPts val="500"/>
              </a:spcBef>
              <a:spcAft>
                <a:spcPts val="0"/>
              </a:spcAft>
              <a:buClr>
                <a:schemeClr val="dk1"/>
              </a:buClr>
              <a:buSzPts val="1800"/>
              <a:buChar char="•"/>
            </a:pPr>
            <a:r>
              <a:rPr lang="en-US"/>
              <a:t>EBI captured specific floral bloom than GNDVI</a:t>
            </a:r>
            <a:endParaRPr/>
          </a:p>
          <a:p>
            <a:pPr indent="-228600" lvl="1" marL="457200" rtl="0" algn="l">
              <a:lnSpc>
                <a:spcPct val="120000"/>
              </a:lnSpc>
              <a:spcBef>
                <a:spcPts val="500"/>
              </a:spcBef>
              <a:spcAft>
                <a:spcPts val="0"/>
              </a:spcAft>
              <a:buClr>
                <a:schemeClr val="dk1"/>
              </a:buClr>
              <a:buSzPts val="1800"/>
              <a:buChar char="•"/>
            </a:pPr>
            <a:r>
              <a:rPr lang="en-US"/>
              <a:t>Peak bloom date and period was able to be determined</a:t>
            </a:r>
            <a:endParaRPr/>
          </a:p>
          <a:p>
            <a:pPr indent="-228600" lvl="2" marL="685800" rtl="0" algn="l">
              <a:lnSpc>
                <a:spcPct val="120000"/>
              </a:lnSpc>
              <a:spcBef>
                <a:spcPts val="500"/>
              </a:spcBef>
              <a:spcAft>
                <a:spcPts val="0"/>
              </a:spcAft>
              <a:buClr>
                <a:schemeClr val="dk1"/>
              </a:buClr>
              <a:buSzPts val="1600"/>
              <a:buChar char="•"/>
            </a:pPr>
            <a:r>
              <a:rPr lang="en-US"/>
              <a:t>Within an error of ~2 weeks</a:t>
            </a:r>
            <a:endParaRPr/>
          </a:p>
          <a:p>
            <a:pPr indent="-228600" lvl="1" marL="457200" rtl="0" algn="l">
              <a:lnSpc>
                <a:spcPct val="120000"/>
              </a:lnSpc>
              <a:spcBef>
                <a:spcPts val="500"/>
              </a:spcBef>
              <a:spcAft>
                <a:spcPts val="0"/>
              </a:spcAft>
              <a:buClr>
                <a:schemeClr val="dk1"/>
              </a:buClr>
              <a:buSzPts val="1800"/>
              <a:buChar char="•"/>
            </a:pPr>
            <a:r>
              <a:rPr lang="en-US"/>
              <a:t>Additional noise captured</a:t>
            </a:r>
            <a:endParaRPr/>
          </a:p>
        </p:txBody>
      </p:sp>
      <p:pic>
        <p:nvPicPr>
          <p:cNvPr id="374" name="Google Shape;374;g358910518d0_0_15"/>
          <p:cNvPicPr preferRelativeResize="0"/>
          <p:nvPr/>
        </p:nvPicPr>
        <p:blipFill rotWithShape="1">
          <a:blip r:embed="rId3">
            <a:alphaModFix/>
          </a:blip>
          <a:srcRect b="0" l="0" r="0" t="0"/>
          <a:stretch/>
        </p:blipFill>
        <p:spPr>
          <a:xfrm>
            <a:off x="6707637" y="126438"/>
            <a:ext cx="5129481" cy="2902500"/>
          </a:xfrm>
          <a:prstGeom prst="rect">
            <a:avLst/>
          </a:prstGeom>
          <a:noFill/>
          <a:ln>
            <a:noFill/>
          </a:ln>
        </p:spPr>
      </p:pic>
      <p:pic>
        <p:nvPicPr>
          <p:cNvPr id="375" name="Google Shape;375;g358910518d0_0_15"/>
          <p:cNvPicPr preferRelativeResize="0"/>
          <p:nvPr/>
        </p:nvPicPr>
        <p:blipFill rotWithShape="1">
          <a:blip r:embed="rId4">
            <a:alphaModFix/>
          </a:blip>
          <a:srcRect b="0" l="0" r="0" t="0"/>
          <a:stretch/>
        </p:blipFill>
        <p:spPr>
          <a:xfrm>
            <a:off x="6722477" y="3073563"/>
            <a:ext cx="5099800" cy="2902500"/>
          </a:xfrm>
          <a:prstGeom prst="rect">
            <a:avLst/>
          </a:prstGeom>
          <a:noFill/>
          <a:ln>
            <a:noFill/>
          </a:ln>
        </p:spPr>
      </p:pic>
      <p:sp>
        <p:nvSpPr>
          <p:cNvPr id="376" name="Google Shape;376;g358910518d0_0_15"/>
          <p:cNvSpPr txBox="1"/>
          <p:nvPr/>
        </p:nvSpPr>
        <p:spPr>
          <a:xfrm>
            <a:off x="6886800" y="6020725"/>
            <a:ext cx="5099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Figures 3, 4. (Top) EBI time series for 2019-2023 poppy bloom seasons using Planet imagery. (Bottom) Peak bloom dates displayed an overall trend of earlier peak bloom dates.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Motivation</a:t>
            </a:r>
            <a:endParaRPr/>
          </a:p>
        </p:txBody>
      </p:sp>
      <p:sp>
        <p:nvSpPr>
          <p:cNvPr id="99" name="Google Shape;99;p2"/>
          <p:cNvSpPr txBox="1"/>
          <p:nvPr/>
        </p:nvSpPr>
        <p:spPr>
          <a:xfrm>
            <a:off x="612649" y="1442594"/>
            <a:ext cx="10741152"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Question: how does the phenology of the California poppy shift through time?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Is there an increase or decrease in bloom intensity too?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2"/>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Next Steps</a:t>
            </a:r>
            <a:endParaRPr/>
          </a:p>
        </p:txBody>
      </p:sp>
      <p:sp>
        <p:nvSpPr>
          <p:cNvPr id="383" name="Google Shape;383;p22"/>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Further noise reduction</a:t>
            </a:r>
            <a:endParaRPr/>
          </a:p>
          <a:p>
            <a:pPr indent="-228600" lvl="0" marL="228600" rtl="0" algn="l">
              <a:lnSpc>
                <a:spcPct val="120000"/>
              </a:lnSpc>
              <a:spcBef>
                <a:spcPts val="1000"/>
              </a:spcBef>
              <a:spcAft>
                <a:spcPts val="0"/>
              </a:spcAft>
              <a:buClr>
                <a:schemeClr val="dk1"/>
              </a:buClr>
              <a:buSzPts val="2000"/>
              <a:buChar char="•"/>
            </a:pPr>
            <a:r>
              <a:rPr lang="en-US"/>
              <a:t>Input more data</a:t>
            </a:r>
            <a:endParaRPr/>
          </a:p>
          <a:p>
            <a:pPr indent="-228600" lvl="0" marL="228600" rtl="0" algn="l">
              <a:lnSpc>
                <a:spcPct val="120000"/>
              </a:lnSpc>
              <a:spcBef>
                <a:spcPts val="1000"/>
              </a:spcBef>
              <a:spcAft>
                <a:spcPts val="0"/>
              </a:spcAft>
              <a:buClr>
                <a:schemeClr val="dk1"/>
              </a:buClr>
              <a:buSzPts val="2000"/>
              <a:buChar char="•"/>
            </a:pPr>
            <a:r>
              <a:rPr lang="en-US"/>
              <a:t>Ground-truth imagery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3"/>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Next Steps</a:t>
            </a:r>
            <a:endParaRPr/>
          </a:p>
        </p:txBody>
      </p:sp>
      <p:sp>
        <p:nvSpPr>
          <p:cNvPr id="390" name="Google Shape;390;p23"/>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Further noise reduction</a:t>
            </a:r>
            <a:endParaRPr/>
          </a:p>
          <a:p>
            <a:pPr indent="-228600" lvl="0" marL="228600" rtl="0" algn="l">
              <a:lnSpc>
                <a:spcPct val="120000"/>
              </a:lnSpc>
              <a:spcBef>
                <a:spcPts val="1000"/>
              </a:spcBef>
              <a:spcAft>
                <a:spcPts val="0"/>
              </a:spcAft>
              <a:buClr>
                <a:schemeClr val="dk1"/>
              </a:buClr>
              <a:buSzPts val="2000"/>
              <a:buChar char="•"/>
            </a:pPr>
            <a:r>
              <a:rPr lang="en-US"/>
              <a:t>Input more data</a:t>
            </a:r>
            <a:endParaRPr/>
          </a:p>
          <a:p>
            <a:pPr indent="-228600" lvl="0" marL="228600" rtl="0" algn="l">
              <a:lnSpc>
                <a:spcPct val="120000"/>
              </a:lnSpc>
              <a:spcBef>
                <a:spcPts val="1000"/>
              </a:spcBef>
              <a:spcAft>
                <a:spcPts val="0"/>
              </a:spcAft>
              <a:buClr>
                <a:schemeClr val="dk1"/>
              </a:buClr>
              <a:buSzPts val="2000"/>
              <a:buChar char="•"/>
            </a:pPr>
            <a:r>
              <a:rPr lang="en-US"/>
              <a:t>Ground-truth imagery</a:t>
            </a:r>
            <a:endParaRPr/>
          </a:p>
          <a:p>
            <a:pPr indent="-228600" lvl="0" marL="228600" rtl="0" algn="l">
              <a:lnSpc>
                <a:spcPct val="120000"/>
              </a:lnSpc>
              <a:spcBef>
                <a:spcPts val="1000"/>
              </a:spcBef>
              <a:spcAft>
                <a:spcPts val="0"/>
              </a:spcAft>
              <a:buClr>
                <a:schemeClr val="dk1"/>
              </a:buClr>
              <a:buSzPts val="2000"/>
              <a:buChar char="•"/>
            </a:pPr>
            <a:r>
              <a:rPr lang="en-US"/>
              <a:t>Collect data on environmental conditions</a:t>
            </a:r>
            <a:endParaRPr/>
          </a:p>
          <a:p>
            <a:pPr indent="-228600" lvl="0" marL="228600" rtl="0" algn="l">
              <a:lnSpc>
                <a:spcPct val="120000"/>
              </a:lnSpc>
              <a:spcBef>
                <a:spcPts val="1000"/>
              </a:spcBef>
              <a:spcAft>
                <a:spcPts val="0"/>
              </a:spcAft>
              <a:buClr>
                <a:schemeClr val="dk1"/>
              </a:buClr>
              <a:buSzPts val="2000"/>
              <a:buChar char="•"/>
            </a:pPr>
            <a:r>
              <a:rPr lang="en-US"/>
              <a:t>Generate a phenological model for bloom events</a:t>
            </a:r>
            <a:endParaRPr/>
          </a:p>
          <a:p>
            <a:pPr indent="-228600" lvl="0" marL="228600" rtl="0" algn="l">
              <a:lnSpc>
                <a:spcPct val="120000"/>
              </a:lnSpc>
              <a:spcBef>
                <a:spcPts val="1000"/>
              </a:spcBef>
              <a:spcAft>
                <a:spcPts val="0"/>
              </a:spcAft>
              <a:buClr>
                <a:schemeClr val="dk1"/>
              </a:buClr>
              <a:buSzPts val="2000"/>
              <a:buChar char="•"/>
            </a:pPr>
            <a:r>
              <a:rPr lang="en-US"/>
              <a:t>Forecast future bloom dates (+ climate projections)</a:t>
            </a:r>
            <a:endParaRPr/>
          </a:p>
          <a:p>
            <a:pPr indent="-228600" lvl="1" marL="457200" rtl="0" algn="l">
              <a:lnSpc>
                <a:spcPct val="120000"/>
              </a:lnSpc>
              <a:spcBef>
                <a:spcPts val="500"/>
              </a:spcBef>
              <a:spcAft>
                <a:spcPts val="0"/>
              </a:spcAft>
              <a:buClr>
                <a:schemeClr val="dk1"/>
              </a:buClr>
              <a:buSzPts val="1800"/>
              <a:buChar char="•"/>
            </a:pPr>
            <a:r>
              <a:rPr lang="en-US"/>
              <a:t>Climate variability on Earth</a:t>
            </a:r>
            <a:endParaRPr/>
          </a:p>
          <a:p>
            <a:pPr indent="-228600" lvl="1" marL="457200" rtl="0" algn="l">
              <a:lnSpc>
                <a:spcPct val="120000"/>
              </a:lnSpc>
              <a:spcBef>
                <a:spcPts val="500"/>
              </a:spcBef>
              <a:spcAft>
                <a:spcPts val="0"/>
              </a:spcAft>
              <a:buClr>
                <a:schemeClr val="dk1"/>
              </a:buClr>
              <a:buSzPts val="1800"/>
              <a:buChar char="•"/>
            </a:pPr>
            <a:r>
              <a:rPr lang="en-US"/>
              <a:t>Analog site for exoplanets</a:t>
            </a:r>
            <a:endParaRPr/>
          </a:p>
        </p:txBody>
      </p:sp>
      <p:pic>
        <p:nvPicPr>
          <p:cNvPr id="391" name="Google Shape;391;p23" title="Figure 2.png"/>
          <p:cNvPicPr preferRelativeResize="0"/>
          <p:nvPr/>
        </p:nvPicPr>
        <p:blipFill rotWithShape="1">
          <a:blip r:embed="rId3">
            <a:alphaModFix/>
          </a:blip>
          <a:srcRect b="0" l="0" r="0" t="0"/>
          <a:stretch/>
        </p:blipFill>
        <p:spPr>
          <a:xfrm>
            <a:off x="7250925" y="404575"/>
            <a:ext cx="4569426" cy="5134726"/>
          </a:xfrm>
          <a:prstGeom prst="rect">
            <a:avLst/>
          </a:prstGeom>
          <a:noFill/>
          <a:ln cap="flat" cmpd="sng" w="28575">
            <a:solidFill>
              <a:srgbClr val="F0A167"/>
            </a:solidFill>
            <a:prstDash val="solid"/>
            <a:round/>
            <a:headEnd len="sm" w="sm" type="none"/>
            <a:tailEnd len="sm" w="sm" type="none"/>
          </a:ln>
        </p:spPr>
      </p:pic>
      <p:sp>
        <p:nvSpPr>
          <p:cNvPr id="392" name="Google Shape;392;p23"/>
          <p:cNvSpPr txBox="1"/>
          <p:nvPr/>
        </p:nvSpPr>
        <p:spPr>
          <a:xfrm>
            <a:off x="7250925" y="5616425"/>
            <a:ext cx="4688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Figure 5. Conceptualized phenology model using EBI/GNDVI (top) and predicting first flowering dates (bottom). Climate and planetary climate projections will be used as parameter inputs.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Motivation</a:t>
            </a:r>
            <a:endParaRPr/>
          </a:p>
        </p:txBody>
      </p:sp>
      <p:sp>
        <p:nvSpPr>
          <p:cNvPr id="106" name="Google Shape;106;p3"/>
          <p:cNvSpPr txBox="1"/>
          <p:nvPr/>
        </p:nvSpPr>
        <p:spPr>
          <a:xfrm>
            <a:off x="612649" y="1442594"/>
            <a:ext cx="10741152"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Question: how does the phenology of the California poppy shift through time?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Is there an increase or decrease in bloom intensity too?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Background / interest: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Related to MS thesis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Limited data in wildflower phenology in extreme environments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Motivation</a:t>
            </a:r>
            <a:endParaRPr/>
          </a:p>
        </p:txBody>
      </p:sp>
      <p:sp>
        <p:nvSpPr>
          <p:cNvPr id="113" name="Google Shape;113;p4"/>
          <p:cNvSpPr txBox="1"/>
          <p:nvPr>
            <p:ph idx="1" type="body"/>
          </p:nvPr>
        </p:nvSpPr>
        <p:spPr>
          <a:xfrm>
            <a:off x="612648" y="3845023"/>
            <a:ext cx="5181600" cy="233193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California poppy</a:t>
            </a:r>
            <a:endParaRPr/>
          </a:p>
          <a:p>
            <a:pPr indent="-228600" lvl="1" marL="457200" rtl="0" algn="l">
              <a:lnSpc>
                <a:spcPct val="120000"/>
              </a:lnSpc>
              <a:spcBef>
                <a:spcPts val="500"/>
              </a:spcBef>
              <a:spcAft>
                <a:spcPts val="0"/>
              </a:spcAft>
              <a:buClr>
                <a:schemeClr val="dk1"/>
              </a:buClr>
              <a:buSzPts val="1800"/>
              <a:buChar char="•"/>
            </a:pPr>
            <a:r>
              <a:rPr lang="en-US"/>
              <a:t>Model organism</a:t>
            </a:r>
            <a:endParaRPr/>
          </a:p>
          <a:p>
            <a:pPr indent="-228600" lvl="1" marL="457200" rtl="0" algn="l">
              <a:lnSpc>
                <a:spcPct val="120000"/>
              </a:lnSpc>
              <a:spcBef>
                <a:spcPts val="500"/>
              </a:spcBef>
              <a:spcAft>
                <a:spcPts val="0"/>
              </a:spcAft>
              <a:buClr>
                <a:schemeClr val="dk1"/>
              </a:buClr>
              <a:buSzPts val="1800"/>
              <a:buChar char="•"/>
            </a:pPr>
            <a:r>
              <a:rPr lang="en-US"/>
              <a:t>Bright petals and dark foliage</a:t>
            </a:r>
            <a:endParaRPr/>
          </a:p>
          <a:p>
            <a:pPr indent="-228600" lvl="1" marL="457200" rtl="0" algn="l">
              <a:lnSpc>
                <a:spcPct val="120000"/>
              </a:lnSpc>
              <a:spcBef>
                <a:spcPts val="500"/>
              </a:spcBef>
              <a:spcAft>
                <a:spcPts val="0"/>
              </a:spcAft>
              <a:buClr>
                <a:schemeClr val="dk1"/>
              </a:buClr>
              <a:buSzPts val="1800"/>
              <a:buChar char="•"/>
            </a:pPr>
            <a:r>
              <a:rPr lang="en-US"/>
              <a:t>Landscape-scale growth</a:t>
            </a:r>
            <a:endParaRPr/>
          </a:p>
        </p:txBody>
      </p:sp>
      <p:pic>
        <p:nvPicPr>
          <p:cNvPr descr="California poppy | Description &amp; Facts | Britannica" id="114" name="Google Shape;114;p4"/>
          <p:cNvPicPr preferRelativeResize="0"/>
          <p:nvPr/>
        </p:nvPicPr>
        <p:blipFill rotWithShape="1">
          <a:blip r:embed="rId3">
            <a:alphaModFix/>
          </a:blip>
          <a:srcRect b="0" l="0" r="0" t="0"/>
          <a:stretch/>
        </p:blipFill>
        <p:spPr>
          <a:xfrm>
            <a:off x="1898939" y="1680898"/>
            <a:ext cx="2609017" cy="19567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Motivation</a:t>
            </a:r>
            <a:endParaRPr/>
          </a:p>
        </p:txBody>
      </p:sp>
      <p:sp>
        <p:nvSpPr>
          <p:cNvPr id="121" name="Google Shape;121;p5"/>
          <p:cNvSpPr txBox="1"/>
          <p:nvPr>
            <p:ph idx="2" type="body"/>
          </p:nvPr>
        </p:nvSpPr>
        <p:spPr>
          <a:xfrm>
            <a:off x="6172200" y="3845023"/>
            <a:ext cx="5181600" cy="233193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Antelope Valley California Poppy Reserve</a:t>
            </a:r>
            <a:endParaRPr/>
          </a:p>
          <a:p>
            <a:pPr indent="-228600" lvl="1" marL="457200" rtl="0" algn="l">
              <a:lnSpc>
                <a:spcPct val="120000"/>
              </a:lnSpc>
              <a:spcBef>
                <a:spcPts val="500"/>
              </a:spcBef>
              <a:spcAft>
                <a:spcPts val="0"/>
              </a:spcAft>
              <a:buClr>
                <a:schemeClr val="dk1"/>
              </a:buClr>
              <a:buSzPts val="1800"/>
              <a:buChar char="•"/>
            </a:pPr>
            <a:r>
              <a:rPr lang="en-US"/>
              <a:t>High desert climate</a:t>
            </a:r>
            <a:endParaRPr/>
          </a:p>
          <a:p>
            <a:pPr indent="-228600" lvl="1" marL="457200" rtl="0" algn="l">
              <a:lnSpc>
                <a:spcPct val="120000"/>
              </a:lnSpc>
              <a:spcBef>
                <a:spcPts val="500"/>
              </a:spcBef>
              <a:spcAft>
                <a:spcPts val="0"/>
              </a:spcAft>
              <a:buClr>
                <a:schemeClr val="dk1"/>
              </a:buClr>
              <a:buSzPts val="1800"/>
              <a:buChar char="•"/>
            </a:pPr>
            <a:r>
              <a:rPr lang="en-US"/>
              <a:t>Arid conditions and limited water</a:t>
            </a:r>
            <a:endParaRPr/>
          </a:p>
          <a:p>
            <a:pPr indent="-228600" lvl="1" marL="457200" rtl="0" algn="l">
              <a:lnSpc>
                <a:spcPct val="120000"/>
              </a:lnSpc>
              <a:spcBef>
                <a:spcPts val="500"/>
              </a:spcBef>
              <a:spcAft>
                <a:spcPts val="0"/>
              </a:spcAft>
              <a:buClr>
                <a:schemeClr val="dk1"/>
              </a:buClr>
              <a:buSzPts val="1800"/>
              <a:buChar char="•"/>
            </a:pPr>
            <a:r>
              <a:rPr lang="en-US"/>
              <a:t>Trends towards warming climate</a:t>
            </a:r>
            <a:endParaRPr/>
          </a:p>
        </p:txBody>
      </p:sp>
      <p:sp>
        <p:nvSpPr>
          <p:cNvPr id="122" name="Google Shape;122;p5"/>
          <p:cNvSpPr txBox="1"/>
          <p:nvPr>
            <p:ph idx="1" type="body"/>
          </p:nvPr>
        </p:nvSpPr>
        <p:spPr>
          <a:xfrm>
            <a:off x="612648" y="3845023"/>
            <a:ext cx="5181600" cy="233193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California poppy</a:t>
            </a:r>
            <a:endParaRPr/>
          </a:p>
          <a:p>
            <a:pPr indent="-228600" lvl="1" marL="457200" rtl="0" algn="l">
              <a:lnSpc>
                <a:spcPct val="120000"/>
              </a:lnSpc>
              <a:spcBef>
                <a:spcPts val="500"/>
              </a:spcBef>
              <a:spcAft>
                <a:spcPts val="0"/>
              </a:spcAft>
              <a:buClr>
                <a:schemeClr val="dk1"/>
              </a:buClr>
              <a:buSzPts val="1800"/>
              <a:buChar char="•"/>
            </a:pPr>
            <a:r>
              <a:rPr lang="en-US"/>
              <a:t>Model organism</a:t>
            </a:r>
            <a:endParaRPr/>
          </a:p>
          <a:p>
            <a:pPr indent="-228600" lvl="1" marL="457200" rtl="0" algn="l">
              <a:lnSpc>
                <a:spcPct val="120000"/>
              </a:lnSpc>
              <a:spcBef>
                <a:spcPts val="500"/>
              </a:spcBef>
              <a:spcAft>
                <a:spcPts val="0"/>
              </a:spcAft>
              <a:buClr>
                <a:schemeClr val="dk1"/>
              </a:buClr>
              <a:buSzPts val="1800"/>
              <a:buChar char="•"/>
            </a:pPr>
            <a:r>
              <a:rPr lang="en-US"/>
              <a:t>Bright petals and dark foliage</a:t>
            </a:r>
            <a:endParaRPr/>
          </a:p>
          <a:p>
            <a:pPr indent="-228600" lvl="1" marL="457200" rtl="0" algn="l">
              <a:lnSpc>
                <a:spcPct val="120000"/>
              </a:lnSpc>
              <a:spcBef>
                <a:spcPts val="500"/>
              </a:spcBef>
              <a:spcAft>
                <a:spcPts val="0"/>
              </a:spcAft>
              <a:buClr>
                <a:schemeClr val="dk1"/>
              </a:buClr>
              <a:buSzPts val="1800"/>
              <a:buChar char="•"/>
            </a:pPr>
            <a:r>
              <a:rPr lang="en-US"/>
              <a:t>Landscape-scale growth</a:t>
            </a:r>
            <a:endParaRPr/>
          </a:p>
        </p:txBody>
      </p:sp>
      <p:pic>
        <p:nvPicPr>
          <p:cNvPr descr="California poppy | Description &amp; Facts | Britannica" id="123" name="Google Shape;123;p5"/>
          <p:cNvPicPr preferRelativeResize="0"/>
          <p:nvPr/>
        </p:nvPicPr>
        <p:blipFill rotWithShape="1">
          <a:blip r:embed="rId3">
            <a:alphaModFix/>
          </a:blip>
          <a:srcRect b="0" l="0" r="0" t="0"/>
          <a:stretch/>
        </p:blipFill>
        <p:spPr>
          <a:xfrm>
            <a:off x="1898939" y="1680898"/>
            <a:ext cx="2609017" cy="1956763"/>
          </a:xfrm>
          <a:prstGeom prst="rect">
            <a:avLst/>
          </a:prstGeom>
          <a:noFill/>
          <a:ln>
            <a:noFill/>
          </a:ln>
        </p:spPr>
      </p:pic>
      <p:pic>
        <p:nvPicPr>
          <p:cNvPr id="124" name="Google Shape;124;p5"/>
          <p:cNvPicPr preferRelativeResize="0"/>
          <p:nvPr/>
        </p:nvPicPr>
        <p:blipFill rotWithShape="1">
          <a:blip r:embed="rId4">
            <a:alphaModFix/>
          </a:blip>
          <a:srcRect b="0" l="0" r="0" t="0"/>
          <a:stretch/>
        </p:blipFill>
        <p:spPr>
          <a:xfrm>
            <a:off x="7273046" y="1680898"/>
            <a:ext cx="2979907" cy="19567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131" name="Google Shape;131;p6"/>
          <p:cNvGrpSpPr/>
          <p:nvPr/>
        </p:nvGrpSpPr>
        <p:grpSpPr>
          <a:xfrm>
            <a:off x="612775" y="1716651"/>
            <a:ext cx="10653713" cy="4591510"/>
            <a:chOff x="0" y="563"/>
            <a:chExt cx="10653713" cy="4591510"/>
          </a:xfrm>
        </p:grpSpPr>
        <p:cxnSp>
          <p:nvCxnSpPr>
            <p:cNvPr id="132" name="Google Shape;132;p6"/>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33" name="Google Shape;133;p6"/>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34" name="Google Shape;134;p6"/>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135" name="Google Shape;135;p6"/>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Data source: PlanetScope</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24633" y="25196"/>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Collect data</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txBox="1"/>
            <p:nvPr/>
          </p:nvSpPr>
          <p:spPr>
            <a:xfrm>
              <a:off x="0" y="505074"/>
              <a:ext cx="10653713" cy="1009174"/>
            </a:xfrm>
            <a:prstGeom prst="rect">
              <a:avLst/>
            </a:prstGeom>
            <a:noFill/>
            <a:ln>
              <a:noFill/>
            </a:ln>
          </p:spPr>
          <p:txBody>
            <a:bodyPr anchorCtr="0" anchor="t" bIns="49525" lIns="49525" spcFirstLastPara="1" rIns="49525" wrap="square" tIns="49525">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Explorer: order images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API: upload directly into GEE image collection</a:t>
              </a:r>
              <a:endParaRPr b="0" i="0" sz="1400" u="none" cap="none" strike="noStrike">
                <a:solidFill>
                  <a:srgbClr val="000000"/>
                </a:solidFill>
                <a:latin typeface="Arial"/>
                <a:ea typeface="Arial"/>
                <a:cs typeface="Arial"/>
                <a:sym typeface="Arial"/>
              </a:endParaRPr>
            </a:p>
          </p:txBody>
        </p:sp>
        <p:sp>
          <p:nvSpPr>
            <p:cNvPr id="141" name="Google Shape;141;p6"/>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Enhanced Bloom Index</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txBox="1"/>
            <p:nvPr/>
          </p:nvSpPr>
          <p:spPr>
            <a:xfrm>
              <a:off x="24633" y="1564108"/>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EBI</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0" y="2043986"/>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47" name="Google Shape;147;p6"/>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Green Normalized Difference Vegetation Index</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GNDVI</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0" y="3582899"/>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grpSp>
      <p:sp>
        <p:nvSpPr>
          <p:cNvPr id="153" name="Google Shape;153;p6"/>
          <p:cNvSpPr txBox="1"/>
          <p:nvPr/>
        </p:nvSpPr>
        <p:spPr>
          <a:xfrm>
            <a:off x="178231" y="3014420"/>
            <a:ext cx="11400994" cy="31384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160" name="Google Shape;160;p7"/>
          <p:cNvGrpSpPr/>
          <p:nvPr/>
        </p:nvGrpSpPr>
        <p:grpSpPr>
          <a:xfrm>
            <a:off x="612775" y="1716651"/>
            <a:ext cx="10653713" cy="4591510"/>
            <a:chOff x="0" y="563"/>
            <a:chExt cx="10653713" cy="4591510"/>
          </a:xfrm>
        </p:grpSpPr>
        <p:cxnSp>
          <p:nvCxnSpPr>
            <p:cNvPr id="161" name="Google Shape;161;p7"/>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62" name="Google Shape;162;p7"/>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63" name="Google Shape;163;p7"/>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164" name="Google Shape;164;p7"/>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Data source: PlanetScope</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txBox="1"/>
            <p:nvPr/>
          </p:nvSpPr>
          <p:spPr>
            <a:xfrm>
              <a:off x="24633" y="25196"/>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Collect data</a:t>
              </a:r>
              <a:endParaRPr b="0" i="0" sz="1400" u="none" cap="none" strike="noStrike">
                <a:solidFill>
                  <a:srgbClr val="000000"/>
                </a:solidFill>
                <a:latin typeface="Arial"/>
                <a:ea typeface="Arial"/>
                <a:cs typeface="Arial"/>
                <a:sym typeface="Arial"/>
              </a:endParaRPr>
            </a:p>
          </p:txBody>
        </p:sp>
        <p:sp>
          <p:nvSpPr>
            <p:cNvPr id="168" name="Google Shape;168;p7"/>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0" y="505074"/>
              <a:ext cx="10653713" cy="1009174"/>
            </a:xfrm>
            <a:prstGeom prst="rect">
              <a:avLst/>
            </a:prstGeom>
            <a:noFill/>
            <a:ln>
              <a:noFill/>
            </a:ln>
          </p:spPr>
          <p:txBody>
            <a:bodyPr anchorCtr="0" anchor="t" bIns="49525" lIns="49525" spcFirstLastPara="1" rIns="49525" wrap="square" tIns="49525">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Explorer: order images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API: upload directly into GEE image collection</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Enhanced Bloom Index</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24633" y="1564108"/>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EBI</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txBox="1"/>
            <p:nvPr/>
          </p:nvSpPr>
          <p:spPr>
            <a:xfrm>
              <a:off x="0" y="2043986"/>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76" name="Google Shape;176;p7"/>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Green Normalized Difference Vegetation Index</a:t>
              </a:r>
              <a:endParaRPr b="0" i="0" sz="1400" u="none" cap="none" strike="noStrike">
                <a:solidFill>
                  <a:srgbClr val="000000"/>
                </a:solidFill>
                <a:latin typeface="Arial"/>
                <a:ea typeface="Arial"/>
                <a:cs typeface="Arial"/>
                <a:sym typeface="Arial"/>
              </a:endParaRPr>
            </a:p>
          </p:txBody>
        </p:sp>
        <p:sp>
          <p:nvSpPr>
            <p:cNvPr id="178" name="Google Shape;178;p7"/>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7"/>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GNDVI</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txBox="1"/>
            <p:nvPr/>
          </p:nvSpPr>
          <p:spPr>
            <a:xfrm>
              <a:off x="0" y="3582899"/>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grpSp>
      <p:sp>
        <p:nvSpPr>
          <p:cNvPr id="182" name="Google Shape;182;p7"/>
          <p:cNvSpPr txBox="1"/>
          <p:nvPr/>
        </p:nvSpPr>
        <p:spPr>
          <a:xfrm>
            <a:off x="387458" y="4610746"/>
            <a:ext cx="11290500" cy="1278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83" name="Google Shape;183;p7"/>
          <p:cNvPicPr preferRelativeResize="0"/>
          <p:nvPr/>
        </p:nvPicPr>
        <p:blipFill rotWithShape="1">
          <a:blip r:embed="rId3">
            <a:alphaModFix/>
          </a:blip>
          <a:srcRect b="0" l="0" r="0" t="0"/>
          <a:stretch/>
        </p:blipFill>
        <p:spPr>
          <a:xfrm>
            <a:off x="694725" y="3811537"/>
            <a:ext cx="5987450" cy="63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190" name="Google Shape;190;p8"/>
          <p:cNvGrpSpPr/>
          <p:nvPr/>
        </p:nvGrpSpPr>
        <p:grpSpPr>
          <a:xfrm>
            <a:off x="612775" y="1716651"/>
            <a:ext cx="10653713" cy="4591510"/>
            <a:chOff x="0" y="563"/>
            <a:chExt cx="10653713" cy="4591510"/>
          </a:xfrm>
        </p:grpSpPr>
        <p:cxnSp>
          <p:nvCxnSpPr>
            <p:cNvPr id="191" name="Google Shape;191;p8"/>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92" name="Google Shape;192;p8"/>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193" name="Google Shape;193;p8"/>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194" name="Google Shape;194;p8"/>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Data source: PlanetScope</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
            <p:cNvSpPr txBox="1"/>
            <p:nvPr/>
          </p:nvSpPr>
          <p:spPr>
            <a:xfrm>
              <a:off x="24633" y="25196"/>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Collect data</a:t>
              </a:r>
              <a:endParaRPr b="0" i="0" sz="1400" u="none" cap="none" strike="noStrike">
                <a:solidFill>
                  <a:srgbClr val="000000"/>
                </a:solidFill>
                <a:latin typeface="Arial"/>
                <a:ea typeface="Arial"/>
                <a:cs typeface="Arial"/>
                <a:sym typeface="Arial"/>
              </a:endParaRPr>
            </a:p>
          </p:txBody>
        </p:sp>
        <p:sp>
          <p:nvSpPr>
            <p:cNvPr id="198" name="Google Shape;198;p8"/>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
            <p:cNvSpPr txBox="1"/>
            <p:nvPr/>
          </p:nvSpPr>
          <p:spPr>
            <a:xfrm>
              <a:off x="0" y="505074"/>
              <a:ext cx="10653713" cy="1009174"/>
            </a:xfrm>
            <a:prstGeom prst="rect">
              <a:avLst/>
            </a:prstGeom>
            <a:noFill/>
            <a:ln>
              <a:noFill/>
            </a:ln>
          </p:spPr>
          <p:txBody>
            <a:bodyPr anchorCtr="0" anchor="t" bIns="49525" lIns="49525" spcFirstLastPara="1" rIns="49525" wrap="square" tIns="49525">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Explorer: order images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Planet API: upload directly into GEE image collection</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8"/>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Enhanced Bloom Index</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8"/>
            <p:cNvSpPr txBox="1"/>
            <p:nvPr/>
          </p:nvSpPr>
          <p:spPr>
            <a:xfrm>
              <a:off x="24633" y="1564108"/>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EBI</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8"/>
            <p:cNvSpPr txBox="1"/>
            <p:nvPr/>
          </p:nvSpPr>
          <p:spPr>
            <a:xfrm>
              <a:off x="0" y="2043986"/>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06" name="Google Shape;206;p8"/>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8"/>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Green Normalized Difference Vegetation Index</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Calculate GNDVI</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txBox="1"/>
            <p:nvPr/>
          </p:nvSpPr>
          <p:spPr>
            <a:xfrm>
              <a:off x="0" y="3582899"/>
              <a:ext cx="10653713" cy="1009174"/>
            </a:xfrm>
            <a:prstGeom prst="rect">
              <a:avLst/>
            </a:prstGeom>
            <a:noFill/>
            <a:ln>
              <a:noFill/>
            </a:ln>
          </p:spPr>
          <p:txBody>
            <a:bodyPr anchorCtr="0" anchor="t" bIns="49525" lIns="49525" spcFirstLastPara="1" rIns="49525" wrap="square" tIns="49525">
              <a:noAutofit/>
            </a:bodyPr>
            <a:lstStyle/>
            <a:p>
              <a:pPr indent="-101600" lvl="1" marL="228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grpSp>
      <p:pic>
        <p:nvPicPr>
          <p:cNvPr id="212" name="Google Shape;212;p8"/>
          <p:cNvPicPr preferRelativeResize="0"/>
          <p:nvPr/>
        </p:nvPicPr>
        <p:blipFill rotWithShape="1">
          <a:blip r:embed="rId3">
            <a:alphaModFix/>
          </a:blip>
          <a:srcRect b="0" l="0" r="0" t="0"/>
          <a:stretch/>
        </p:blipFill>
        <p:spPr>
          <a:xfrm>
            <a:off x="694725" y="3811537"/>
            <a:ext cx="5987450" cy="636175"/>
          </a:xfrm>
          <a:prstGeom prst="rect">
            <a:avLst/>
          </a:prstGeom>
          <a:noFill/>
          <a:ln>
            <a:noFill/>
          </a:ln>
        </p:spPr>
      </p:pic>
      <p:pic>
        <p:nvPicPr>
          <p:cNvPr id="213" name="Google Shape;213;p8"/>
          <p:cNvPicPr preferRelativeResize="0"/>
          <p:nvPr/>
        </p:nvPicPr>
        <p:blipFill rotWithShape="1">
          <a:blip r:embed="rId4">
            <a:alphaModFix/>
          </a:blip>
          <a:srcRect b="0" l="0" r="0" t="0"/>
          <a:stretch/>
        </p:blipFill>
        <p:spPr>
          <a:xfrm>
            <a:off x="694725" y="5347263"/>
            <a:ext cx="1614725" cy="35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Workflow</a:t>
            </a:r>
            <a:endParaRPr/>
          </a:p>
        </p:txBody>
      </p:sp>
      <p:grpSp>
        <p:nvGrpSpPr>
          <p:cNvPr id="220" name="Google Shape;220;p9"/>
          <p:cNvGrpSpPr/>
          <p:nvPr/>
        </p:nvGrpSpPr>
        <p:grpSpPr>
          <a:xfrm>
            <a:off x="636839" y="1716651"/>
            <a:ext cx="10653713" cy="4591510"/>
            <a:chOff x="0" y="563"/>
            <a:chExt cx="10653713" cy="4591510"/>
          </a:xfrm>
        </p:grpSpPr>
        <p:cxnSp>
          <p:nvCxnSpPr>
            <p:cNvPr id="221" name="Google Shape;221;p9"/>
            <p:cNvCxnSpPr/>
            <p:nvPr/>
          </p:nvCxnSpPr>
          <p:spPr>
            <a:xfrm>
              <a:off x="0" y="3582899"/>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22" name="Google Shape;222;p9"/>
            <p:cNvCxnSpPr/>
            <p:nvPr/>
          </p:nvCxnSpPr>
          <p:spPr>
            <a:xfrm>
              <a:off x="0" y="2043986"/>
              <a:ext cx="10653713" cy="0"/>
            </a:xfrm>
            <a:prstGeom prst="straightConnector1">
              <a:avLst/>
            </a:prstGeom>
            <a:noFill/>
            <a:ln cap="flat" cmpd="sng" w="12700">
              <a:solidFill>
                <a:srgbClr val="E08B39"/>
              </a:solidFill>
              <a:prstDash val="solid"/>
              <a:miter lim="800000"/>
              <a:headEnd len="sm" w="sm" type="none"/>
              <a:tailEnd len="sm" w="sm" type="none"/>
            </a:ln>
          </p:spPr>
        </p:cxnSp>
        <p:cxnSp>
          <p:nvCxnSpPr>
            <p:cNvPr id="223" name="Google Shape;223;p9"/>
            <p:cNvCxnSpPr/>
            <p:nvPr/>
          </p:nvCxnSpPr>
          <p:spPr>
            <a:xfrm>
              <a:off x="0" y="505074"/>
              <a:ext cx="10653713" cy="0"/>
            </a:xfrm>
            <a:prstGeom prst="straightConnector1">
              <a:avLst/>
            </a:prstGeom>
            <a:noFill/>
            <a:ln cap="flat" cmpd="sng" w="12700">
              <a:solidFill>
                <a:srgbClr val="E08B39"/>
              </a:solidFill>
              <a:prstDash val="solid"/>
              <a:miter lim="800000"/>
              <a:headEnd len="sm" w="sm" type="none"/>
              <a:tailEnd len="sm" w="sm" type="none"/>
            </a:ln>
          </p:spPr>
        </p:cxnSp>
        <p:sp>
          <p:nvSpPr>
            <p:cNvPr id="224" name="Google Shape;224;p9"/>
            <p:cNvSpPr/>
            <p:nvPr/>
          </p:nvSpPr>
          <p:spPr>
            <a:xfrm>
              <a:off x="2769965" y="563"/>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txBox="1"/>
            <p:nvPr/>
          </p:nvSpPr>
          <p:spPr>
            <a:xfrm>
              <a:off x="2769965" y="563"/>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Average bloom values</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a:off x="0" y="563"/>
              <a:ext cx="2769965" cy="504511"/>
            </a:xfrm>
            <a:prstGeom prst="round2SameRect">
              <a:avLst>
                <a:gd fmla="val 16670" name="adj1"/>
                <a:gd fmla="val 0" name="adj2"/>
              </a:avLst>
            </a:prstGeom>
            <a:solidFill>
              <a:srgbClr val="E08B39"/>
            </a:solidFill>
            <a:ln cap="flat" cmpd="sng" w="12700">
              <a:solidFill>
                <a:srgbClr val="E08B3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txBox="1"/>
            <p:nvPr/>
          </p:nvSpPr>
          <p:spPr>
            <a:xfrm>
              <a:off x="24633" y="25196"/>
              <a:ext cx="2720699" cy="47987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Create composite images</a:t>
              </a:r>
              <a:endParaRPr b="0" i="0" sz="2000" u="none" cap="none" strike="noStrike">
                <a:solidFill>
                  <a:schemeClr val="lt1"/>
                </a:solidFill>
                <a:latin typeface="Arial"/>
                <a:ea typeface="Arial"/>
                <a:cs typeface="Arial"/>
                <a:sym typeface="Arial"/>
              </a:endParaRPr>
            </a:p>
          </p:txBody>
        </p:sp>
        <p:sp>
          <p:nvSpPr>
            <p:cNvPr id="228" name="Google Shape;228;p9"/>
            <p:cNvSpPr/>
            <p:nvPr/>
          </p:nvSpPr>
          <p:spPr>
            <a:xfrm>
              <a:off x="0" y="505074"/>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txBox="1"/>
            <p:nvPr/>
          </p:nvSpPr>
          <p:spPr>
            <a:xfrm>
              <a:off x="0" y="505074"/>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Compare mean composites for each year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True color, EBI, GNDVI</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2769965" y="1539475"/>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txBox="1"/>
            <p:nvPr/>
          </p:nvSpPr>
          <p:spPr>
            <a:xfrm>
              <a:off x="2769965" y="1539475"/>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EBI + GNDVI</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0" y="1539475"/>
              <a:ext cx="2769965" cy="504511"/>
            </a:xfrm>
            <a:prstGeom prst="round2SameRect">
              <a:avLst>
                <a:gd fmla="val 16670" name="adj1"/>
                <a:gd fmla="val 0" name="adj2"/>
              </a:avLst>
            </a:prstGeom>
            <a:solidFill>
              <a:srgbClr val="F0A167"/>
            </a:solidFill>
            <a:ln cap="flat" cmpd="sng" w="12700">
              <a:solidFill>
                <a:srgbClr val="F0A16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txBox="1"/>
            <p:nvPr/>
          </p:nvSpPr>
          <p:spPr>
            <a:xfrm>
              <a:off x="24633" y="1564108"/>
              <a:ext cx="2720699" cy="47987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Create time series</a:t>
              </a:r>
              <a:endParaRPr b="0" i="0" sz="2600" u="none" cap="none" strike="noStrike">
                <a:solidFill>
                  <a:schemeClr val="lt1"/>
                </a:solidFill>
                <a:latin typeface="Arial"/>
                <a:ea typeface="Arial"/>
                <a:cs typeface="Arial"/>
                <a:sym typeface="Arial"/>
              </a:endParaRPr>
            </a:p>
          </p:txBody>
        </p:sp>
        <p:sp>
          <p:nvSpPr>
            <p:cNvPr id="234" name="Google Shape;234;p9"/>
            <p:cNvSpPr/>
            <p:nvPr/>
          </p:nvSpPr>
          <p:spPr>
            <a:xfrm>
              <a:off x="0" y="2043986"/>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0" y="2043986"/>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 phenological events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Particularly: peak bloom dates and periods</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2769965" y="3078387"/>
              <a:ext cx="7883747" cy="5045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2769965" y="3078387"/>
              <a:ext cx="7883747" cy="504511"/>
            </a:xfrm>
            <a:prstGeom prst="rect">
              <a:avLst/>
            </a:prstGeom>
            <a:noFill/>
            <a:ln>
              <a:noFill/>
            </a:ln>
          </p:spPr>
          <p:txBody>
            <a:bodyPr anchorCtr="0" anchor="b" bIns="49525" lIns="49525" spcFirstLastPara="1" rIns="49525" wrap="square" tIns="49525">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Time-lapse animations</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a:off x="0" y="3078387"/>
              <a:ext cx="2769965" cy="504511"/>
            </a:xfrm>
            <a:prstGeom prst="round2SameRect">
              <a:avLst>
                <a:gd fmla="val 16670" name="adj1"/>
                <a:gd fmla="val 0" name="adj2"/>
              </a:avLst>
            </a:prstGeom>
            <a:solidFill>
              <a:srgbClr val="FABE9A"/>
            </a:solidFill>
            <a:ln cap="flat" cmpd="sng" w="12700">
              <a:solidFill>
                <a:srgbClr val="FABE9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txBox="1"/>
            <p:nvPr/>
          </p:nvSpPr>
          <p:spPr>
            <a:xfrm>
              <a:off x="24633" y="3103020"/>
              <a:ext cx="2720699" cy="47987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Detect change</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0" y="3582899"/>
              <a:ext cx="10653713" cy="1009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txBox="1"/>
            <p:nvPr/>
          </p:nvSpPr>
          <p:spPr>
            <a:xfrm>
              <a:off x="0" y="3582899"/>
              <a:ext cx="10653713" cy="1009174"/>
            </a:xfrm>
            <a:prstGeom prst="rect">
              <a:avLst/>
            </a:prstGeom>
            <a:noFill/>
            <a:ln>
              <a:noFill/>
            </a:ln>
          </p:spPr>
          <p:txBody>
            <a:bodyPr anchorCtr="0" anchor="t" bIns="38100" lIns="38100" spcFirstLastPara="1" rIns="38100" wrap="square" tIns="38100">
              <a:noAutofit/>
            </a:bodyPr>
            <a:lstStyle/>
            <a:p>
              <a:pPr indent="-228600" lvl="1"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Create animations of EBI through time</a:t>
              </a:r>
              <a:endParaRPr b="0" i="0" sz="1400" u="none" cap="none" strike="noStrike">
                <a:solidFill>
                  <a:srgbClr val="000000"/>
                </a:solidFill>
                <a:latin typeface="Arial"/>
                <a:ea typeface="Arial"/>
                <a:cs typeface="Arial"/>
                <a:sym typeface="Arial"/>
              </a:endParaRPr>
            </a:p>
          </p:txBody>
        </p:sp>
      </p:grpSp>
      <p:sp>
        <p:nvSpPr>
          <p:cNvPr id="242" name="Google Shape;242;p9"/>
          <p:cNvSpPr txBox="1"/>
          <p:nvPr/>
        </p:nvSpPr>
        <p:spPr>
          <a:xfrm>
            <a:off x="178231" y="3014420"/>
            <a:ext cx="11400994" cy="31384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VanillaVTI">
  <a:themeElements>
    <a:clrScheme name="Vanilla">
      <a:dk1>
        <a:srgbClr val="000000"/>
      </a:dk1>
      <a:lt1>
        <a:srgbClr val="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2025-03-04T17:26:04Z</dcterms:created>
  <dc:creator>jjyeh9</dc:creator>
</cp:coreProperties>
</file>