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Play"/>
      <p:regular r:id="rId23"/>
      <p:bold r:id="rId24"/>
    </p:embeddedFont>
    <p:embeddedFont>
      <p:font typeface="Lato"/>
      <p:regular r:id="rId25"/>
      <p:bold r:id="rId26"/>
      <p:italic r:id="rId27"/>
      <p:boldItalic r:id="rId28"/>
    </p:embeddedFont>
    <p:embeddedFont>
      <p:font typeface="Gill Sans"/>
      <p:regular r:id="rId29"/>
      <p:bold r:id="rId30"/>
    </p:embeddedFont>
    <p:embeddedFont>
      <p:font typeface="Cambria Math"/>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iibUELXs+an++7RgnjRzhuG/+k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532386-90E2-4F2D-9D2D-EA8BBD539635}">
  <a:tblStyle styleId="{3F532386-90E2-4F2D-9D2D-EA8BBD539635}" styleName="Table_0">
    <a:wholeTbl>
      <a:tcTxStyle b="off" i="off">
        <a:font>
          <a:latin typeface="Aptos"/>
          <a:ea typeface="Aptos"/>
          <a:cs typeface="Aptos"/>
        </a:font>
        <a:schemeClr val="dk1"/>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op>
            <a:ln cap="flat" cmpd="sng" w="9525">
              <a:solidFill>
                <a:schemeClr val="dk1"/>
              </a:solidFill>
              <a:prstDash val="solid"/>
              <a:round/>
              <a:headEnd len="sm" w="sm" type="none"/>
              <a:tailEnd len="sm" w="sm" type="none"/>
            </a:ln>
          </a:top>
          <a:bottom>
            <a:ln cap="flat" cmpd="sng" w="9525">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dk1"/>
              </a:solidFill>
              <a:prstDash val="solid"/>
              <a:round/>
              <a:headEnd len="sm" w="sm" type="none"/>
              <a:tailEnd len="sm" w="sm" type="none"/>
            </a:ln>
          </a:top>
          <a:bottom>
            <a:ln cap="flat" cmpd="sng" w="9525">
              <a:solidFill>
                <a:schemeClr val="dk1"/>
              </a:solidFill>
              <a:prstDash val="solid"/>
              <a:round/>
              <a:headEnd len="sm" w="sm" type="none"/>
              <a:tailEnd len="sm" w="sm" type="none"/>
            </a:ln>
          </a:bottom>
        </a:tcBdr>
      </a:tcStyle>
    </a:band1H>
    <a:band2H>
      <a:tcTxStyle/>
    </a:band2H>
    <a:band1V>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cBdr>
      </a:tcStyle>
    </a:band1V>
    <a:band2V>
      <a:tcTxStyle/>
      <a:tcStyle>
        <a:tcBdr>
          <a:left>
            <a:ln cap="flat" cmpd="sng" w="9525">
              <a:solidFill>
                <a:schemeClr val="dk1"/>
              </a:solidFill>
              <a:prstDash val="solid"/>
              <a:round/>
              <a:headEnd len="sm" w="sm" type="none"/>
              <a:tailEnd len="sm" w="sm" type="none"/>
            </a:ln>
          </a:left>
          <a:right>
            <a:ln cap="flat" cmpd="sng" w="9525">
              <a:solidFill>
                <a:schemeClr val="dk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tcStyle>
    </a:lastRow>
    <a:seCell>
      <a:tcTxStyle/>
    </a:seCell>
    <a:swCell>
      <a:tcTxStyle/>
    </a:swCell>
    <a:firstRow>
      <a:tcTxStyle b="on" i="off">
        <a:font>
          <a:latin typeface="Aptos"/>
          <a:ea typeface="Aptos"/>
          <a:cs typeface="Aptos"/>
        </a:font>
        <a:schemeClr val="lt1"/>
      </a:tcTxStyle>
      <a:tcStyle>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bold.fntdata"/><Relationship Id="rId23" Type="http://schemas.openxmlformats.org/officeDocument/2006/relationships/font" Target="font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ill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mbriaMath-regular.fntdata"/><Relationship Id="rId30" Type="http://schemas.openxmlformats.org/officeDocument/2006/relationships/font" Target="fonts/GillSans-bold.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I’d like to spend some time today discussing the use of geospatial analysis to identify priority locations for siting charging infrastructure for E3Ws as the means to enhance their first and last mile services in West Bengal, India.</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Mobility priorities yield different results for siting infrastructure</a:t>
            </a:r>
            <a:endParaRPr/>
          </a:p>
          <a:p>
            <a:pPr indent="0" lvl="0" marL="0" rtl="0" algn="l">
              <a:lnSpc>
                <a:spcPct val="115000"/>
              </a:lnSpc>
              <a:spcBef>
                <a:spcPts val="0"/>
              </a:spcBef>
              <a:spcAft>
                <a:spcPts val="0"/>
              </a:spcAft>
              <a:buClr>
                <a:schemeClr val="dk1"/>
              </a:buClr>
              <a:buSzPts val="1100"/>
              <a:buFont typeface="Arial"/>
              <a:buNone/>
            </a:pPr>
            <a:r>
              <a:rPr lang="en-US"/>
              <a:t>Does not follow where vehicular demand (i.e. registrations) is concentrated which is a more conventional approach to siting infrastructure</a:t>
            </a:r>
            <a:endParaRPr/>
          </a:p>
          <a:p>
            <a:pPr indent="0" lvl="0" marL="0" rtl="0" algn="l">
              <a:lnSpc>
                <a:spcPct val="115000"/>
              </a:lnSpc>
              <a:spcBef>
                <a:spcPts val="0"/>
              </a:spcBef>
              <a:spcAft>
                <a:spcPts val="0"/>
              </a:spcAft>
              <a:buClr>
                <a:schemeClr val="dk1"/>
              </a:buClr>
              <a:buSzPts val="1100"/>
              <a:buFont typeface="Arial"/>
              <a:buNone/>
            </a:pPr>
            <a:r>
              <a:rPr lang="en-US"/>
              <a:t>These results can be used to inform policies depending on which components legislators may want to prioritize for infrastructure siting</a:t>
            </a:r>
            <a:endParaRPr/>
          </a:p>
          <a:p>
            <a:pPr indent="0" lvl="0" marL="0" rtl="0" algn="l">
              <a:lnSpc>
                <a:spcPct val="115000"/>
              </a:lnSpc>
              <a:spcBef>
                <a:spcPts val="0"/>
              </a:spcBef>
              <a:spcAft>
                <a:spcPts val="0"/>
              </a:spcAft>
              <a:buSzPts val="1100"/>
              <a:buNone/>
            </a:pPr>
            <a:r>
              <a:rPr lang="en-US"/>
              <a:t>Can lead to different opportunities in investing in charging infrastructure projects</a:t>
            </a:r>
            <a:endParaRPr/>
          </a:p>
        </p:txBody>
      </p:sp>
      <p:sp>
        <p:nvSpPr>
          <p:cNvPr id="406" name="Google Shape;40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Comparative slide, summarize the different priorities and highlight that it different results</a:t>
            </a:r>
            <a:endParaRPr/>
          </a:p>
          <a:p>
            <a:pPr indent="0" lvl="0" marL="0" rtl="0" algn="l">
              <a:spcBef>
                <a:spcPts val="0"/>
              </a:spcBef>
              <a:spcAft>
                <a:spcPts val="0"/>
              </a:spcAft>
              <a:buNone/>
            </a:pPr>
            <a:r>
              <a:rPr lang="en-US"/>
              <a:t>This is how people are currently thinking and but it can lead to different opportunities investing</a:t>
            </a:r>
            <a:endParaRPr/>
          </a:p>
          <a:p>
            <a:pPr indent="0" lvl="0" marL="0" rtl="0" algn="l">
              <a:spcBef>
                <a:spcPts val="0"/>
              </a:spcBef>
              <a:spcAft>
                <a:spcPts val="0"/>
              </a:spcAft>
              <a:buNone/>
            </a:pPr>
            <a:r>
              <a:rPr lang="en-US"/>
              <a:t>Ex. If the current way of thinking is infra placement where EVs are currently densely populated 🡪 highlight the registrations map again and say with equitable priorities, infra siting is actually different because the goal is to not leave people behind</a:t>
            </a:r>
            <a:endParaRPr/>
          </a:p>
          <a:p>
            <a:pPr indent="0" lvl="0" marL="0" rtl="0" algn="l">
              <a:spcBef>
                <a:spcPts val="0"/>
              </a:spcBef>
              <a:spcAft>
                <a:spcPts val="0"/>
              </a:spcAft>
              <a:buNone/>
            </a:pPr>
            <a:r>
              <a:t/>
            </a:r>
            <a:endParaRPr/>
          </a:p>
        </p:txBody>
      </p:sp>
      <p:sp>
        <p:nvSpPr>
          <p:cNvPr id="425" name="Google Shape;42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Electric three wheelers serve as a crucial bridge between private and public mobility modes. These vehicles are demand responsive and cost-competitive modes of transport that provide first- and last-mile connectivity to various socioeconomic groups. Three wheelers exist globally yet their prominence is concentrated in Southeast Asia. Moreover, the electric three wheeler market represents one of the most electrified transport sectors globally with India leading the global market with 580,000 E3W vehicle sales in 2023. Due to their low power requirements and cost effective nature, E3Ws serve as the low hanging fruit in electric vehicle adoption specifically in India. </a:t>
            </a:r>
            <a:endParaRPr sz="1400">
              <a:solidFill>
                <a:srgbClr val="000000"/>
              </a:solidFill>
            </a:endParaRPr>
          </a:p>
          <a:p>
            <a:pPr indent="0" lvl="0" marL="0" rtl="0" algn="l">
              <a:spcBef>
                <a:spcPts val="0"/>
              </a:spcBef>
              <a:spcAft>
                <a:spcPts val="0"/>
              </a:spcAft>
              <a:buNone/>
            </a:pPr>
            <a:r>
              <a:t/>
            </a:r>
            <a:endParaRPr b="0" i="0" sz="1200" u="none" strike="noStrike">
              <a:solidFill>
                <a:srgbClr val="000000"/>
              </a:solidFill>
              <a:latin typeface="Cambria Math"/>
              <a:ea typeface="Cambria Math"/>
              <a:cs typeface="Cambria Math"/>
              <a:sym typeface="Cambria Math"/>
            </a:endParaRPr>
          </a:p>
          <a:p>
            <a:pPr indent="0" lvl="0" marL="0" rtl="0" algn="l">
              <a:spcBef>
                <a:spcPts val="0"/>
              </a:spcBef>
              <a:spcAft>
                <a:spcPts val="0"/>
              </a:spcAft>
              <a:buNone/>
            </a:pPr>
            <a:r>
              <a:t/>
            </a:r>
            <a:endParaRPr>
              <a:solidFill>
                <a:srgbClr val="000000"/>
              </a:solidFill>
              <a:latin typeface="Cambria Math"/>
              <a:ea typeface="Cambria Math"/>
              <a:cs typeface="Cambria Math"/>
              <a:sym typeface="Cambria Math"/>
            </a:endParaRPr>
          </a:p>
          <a:p>
            <a:pPr indent="0" lvl="0" marL="0" rtl="0" algn="l">
              <a:lnSpc>
                <a:spcPct val="115000"/>
              </a:lnSpc>
              <a:spcBef>
                <a:spcPts val="0"/>
              </a:spcBef>
              <a:spcAft>
                <a:spcPts val="0"/>
              </a:spcAft>
              <a:buClr>
                <a:schemeClr val="dk1"/>
              </a:buClr>
              <a:buSzPts val="1100"/>
              <a:buFont typeface="Arial"/>
              <a:buNone/>
            </a:pPr>
            <a:r>
              <a:rPr lang="en-US" sz="1000">
                <a:latin typeface="Times New Roman"/>
                <a:ea typeface="Times New Roman"/>
                <a:cs typeface="Times New Roman"/>
                <a:sym typeface="Times New Roman"/>
              </a:rPr>
              <a:t> These vehicles are experiencing rapid adoption in the state of West Bengal in India due to policy support and fiscal incentives aimed at spurring the transition to electric vehicles. Current charging practices for these vehicles are dependent on grid-tied electricity which not only poses a financial burden on low-income vehicle operators due to high electricity tariffs but has the potential to have future impacts on the grid due to creating peak demand challenges as the fleet size increases. Moreover, charging infrastructure for electric three wheelers remains limited in scope, reach, and accessibility and inhibits these fleets from increasing their spatial coverage and serving a broader range of customers. This study evaluates the techno-economic feasibility of implementing a distributed network of photovoltaic-based, grid-independent charging stations to facilitate battery swapping for electric three wheelers as the means to reduce operational costs while proposing priority locations for charging infrastructure deployment as the means to enhance mobility coverage to ensure a sustainable and inclusive transition to electrified transportation. </a:t>
            </a:r>
            <a:endParaRPr>
              <a:solidFill>
                <a:srgbClr val="000000"/>
              </a:solidFill>
              <a:latin typeface="Cambria Math"/>
              <a:ea typeface="Cambria Math"/>
              <a:cs typeface="Cambria Math"/>
              <a:sym typeface="Cambria Math"/>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two types of vehicles that exist amongst the three wheeler fleet: the e-rickshaw which is a lower tier vehicle typically operating on lead-acid batteries and primarily on flexible routes with feeder services while the electric autorickshaw operates on lithium-ion batteries with fixed routes set by the local transportation authorities.</a:t>
            </a:r>
            <a:endParaRPr/>
          </a:p>
          <a:p>
            <a:pPr indent="0" lvl="0" marL="0" rtl="0" algn="l">
              <a:spcBef>
                <a:spcPts val="0"/>
              </a:spcBef>
              <a:spcAft>
                <a:spcPts val="0"/>
              </a:spcAft>
              <a:buNone/>
            </a:pPr>
            <a:r>
              <a:t/>
            </a:r>
            <a:endParaRPr/>
          </a:p>
        </p:txBody>
      </p:sp>
      <p:sp>
        <p:nvSpPr>
          <p:cNvPr id="123" name="Google Shape;1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second research objective will be discussed in this talk.</a:t>
            </a:r>
            <a:endParaRPr/>
          </a:p>
        </p:txBody>
      </p:sp>
      <p:sp>
        <p:nvSpPr>
          <p:cNvPr id="140" name="Google Shape;14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u="none" strike="noStrike">
                <a:solidFill>
                  <a:srgbClr val="000000"/>
                </a:solidFill>
              </a:rPr>
              <a:t>As India’s 13th largest state by area and with an average population density of 1,028 people per square kilometer, there is a need for effective transportation modes to satisfy the mobility needs of individuals throughout the state. West Bengal also has a unique history in terms of transportation electrification. Kolkata, the capital city of West Bengal, was the first city in India to introduce a public transportation system (i.e. electric trams) running on electricity in 1902. Moreover, the Calcutta Electricity Supply Corporation (CESC) was the first electric utility in the country which continues to serve a large customer base throughout the metropolitan region of greater Kolkata</a:t>
            </a:r>
            <a:endParaRPr sz="600"/>
          </a:p>
          <a:p>
            <a:pPr indent="0" lvl="0" marL="0" rtl="0" algn="l">
              <a:spcBef>
                <a:spcPts val="0"/>
              </a:spcBef>
              <a:spcAft>
                <a:spcPts val="0"/>
              </a:spcAft>
              <a:buNone/>
            </a:pPr>
            <a:r>
              <a:t/>
            </a:r>
            <a:endParaRPr b="0" i="0" sz="1800" u="none" strike="noStrike">
              <a:solidFill>
                <a:srgbClr val="000000"/>
              </a:solidFill>
              <a:latin typeface="Cambria Math"/>
              <a:ea typeface="Cambria Math"/>
              <a:cs typeface="Cambria Math"/>
              <a:sym typeface="Cambria Math"/>
            </a:endParaRPr>
          </a:p>
          <a:p>
            <a:pPr indent="0" lvl="0" marL="0" rtl="0" algn="l">
              <a:spcBef>
                <a:spcPts val="0"/>
              </a:spcBef>
              <a:spcAft>
                <a:spcPts val="0"/>
              </a:spcAft>
              <a:buNone/>
            </a:pPr>
            <a:r>
              <a:t/>
            </a:r>
            <a:endParaRPr/>
          </a:p>
        </p:txBody>
      </p:sp>
      <p:sp>
        <p:nvSpPr>
          <p:cNvPr id="232" name="Google Shape;23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281" name="Google Shape;28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1.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88" name="Shape 88"/>
        <p:cNvGrpSpPr/>
        <p:nvPr/>
      </p:nvGrpSpPr>
      <p:grpSpPr>
        <a:xfrm>
          <a:off x="0" y="0"/>
          <a:ext cx="0" cy="0"/>
          <a:chOff x="0" y="0"/>
          <a:chExt cx="0" cy="0"/>
        </a:xfrm>
      </p:grpSpPr>
      <p:sp>
        <p:nvSpPr>
          <p:cNvPr id="89" name="Google Shape;89;p1"/>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0" name="Google Shape;90;p1"/>
          <p:cNvSpPr txBox="1"/>
          <p:nvPr>
            <p:ph type="ctrTitle"/>
          </p:nvPr>
        </p:nvSpPr>
        <p:spPr>
          <a:xfrm>
            <a:off x="519113" y="1299005"/>
            <a:ext cx="9144000" cy="84172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12501B"/>
              </a:buClr>
              <a:buSzPct val="150000"/>
              <a:buFont typeface="Lato"/>
              <a:buNone/>
            </a:pPr>
            <a:r>
              <a:rPr b="1" lang="en-US">
                <a:solidFill>
                  <a:srgbClr val="12501B"/>
                </a:solidFill>
                <a:latin typeface="Lato"/>
                <a:ea typeface="Lato"/>
                <a:cs typeface="Lato"/>
                <a:sym typeface="Lato"/>
              </a:rPr>
              <a:t>Powering the Last Mile:</a:t>
            </a:r>
            <a:endParaRPr b="1" sz="4000">
              <a:solidFill>
                <a:srgbClr val="12501B"/>
              </a:solidFill>
              <a:latin typeface="Lato"/>
              <a:ea typeface="Lato"/>
              <a:cs typeface="Lato"/>
              <a:sym typeface="Lato"/>
            </a:endParaRPr>
          </a:p>
        </p:txBody>
      </p:sp>
      <p:sp>
        <p:nvSpPr>
          <p:cNvPr id="91" name="Google Shape;91;p1"/>
          <p:cNvSpPr txBox="1"/>
          <p:nvPr>
            <p:ph idx="1" type="subTitle"/>
          </p:nvPr>
        </p:nvSpPr>
        <p:spPr>
          <a:xfrm>
            <a:off x="519113" y="3581412"/>
            <a:ext cx="9144000" cy="15131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7474"/>
              </a:buClr>
              <a:buSzPts val="2400"/>
              <a:buNone/>
            </a:pPr>
            <a:r>
              <a:rPr lang="en-US">
                <a:solidFill>
                  <a:srgbClr val="747474"/>
                </a:solidFill>
                <a:latin typeface="Lato"/>
                <a:ea typeface="Lato"/>
                <a:cs typeface="Lato"/>
                <a:sym typeface="Lato"/>
              </a:rPr>
              <a:t>Ahana Mukherjee</a:t>
            </a:r>
            <a:endParaRPr/>
          </a:p>
          <a:p>
            <a:pPr indent="0" lvl="0" marL="0" rtl="0" algn="l">
              <a:lnSpc>
                <a:spcPct val="90000"/>
              </a:lnSpc>
              <a:spcBef>
                <a:spcPts val="1000"/>
              </a:spcBef>
              <a:spcAft>
                <a:spcPts val="0"/>
              </a:spcAft>
              <a:buClr>
                <a:srgbClr val="747474"/>
              </a:buClr>
              <a:buSzPts val="2400"/>
              <a:buNone/>
            </a:pPr>
            <a:r>
              <a:rPr lang="en-US">
                <a:solidFill>
                  <a:srgbClr val="747474"/>
                </a:solidFill>
                <a:latin typeface="Lato"/>
                <a:ea typeface="Lato"/>
                <a:cs typeface="Lato"/>
                <a:sym typeface="Lato"/>
              </a:rPr>
              <a:t>May 20, 2025</a:t>
            </a:r>
            <a:endParaRPr/>
          </a:p>
          <a:p>
            <a:pPr indent="0" lvl="0" marL="0" rtl="0" algn="l">
              <a:lnSpc>
                <a:spcPct val="90000"/>
              </a:lnSpc>
              <a:spcBef>
                <a:spcPts val="1000"/>
              </a:spcBef>
              <a:spcAft>
                <a:spcPts val="0"/>
              </a:spcAft>
              <a:buClr>
                <a:srgbClr val="747474"/>
              </a:buClr>
              <a:buSzPts val="2400"/>
              <a:buNone/>
            </a:pPr>
            <a:r>
              <a:rPr lang="en-US">
                <a:solidFill>
                  <a:srgbClr val="747474"/>
                </a:solidFill>
                <a:latin typeface="Lato"/>
                <a:ea typeface="Lato"/>
                <a:cs typeface="Lato"/>
                <a:sym typeface="Lato"/>
              </a:rPr>
              <a:t>UW GIS Symposium</a:t>
            </a:r>
            <a:endParaRPr/>
          </a:p>
        </p:txBody>
      </p:sp>
      <p:sp>
        <p:nvSpPr>
          <p:cNvPr id="92" name="Google Shape;92;p1"/>
          <p:cNvSpPr/>
          <p:nvPr/>
        </p:nvSpPr>
        <p:spPr>
          <a:xfrm>
            <a:off x="519113" y="3369597"/>
            <a:ext cx="5334000" cy="84455"/>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txBox="1"/>
          <p:nvPr/>
        </p:nvSpPr>
        <p:spPr>
          <a:xfrm>
            <a:off x="519113" y="2114638"/>
            <a:ext cx="10276706" cy="107200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47474"/>
              </a:buClr>
              <a:buSzPts val="3200"/>
              <a:buFont typeface="Arial"/>
              <a:buNone/>
            </a:pPr>
            <a:r>
              <a:rPr b="0" i="0" lang="en-US" sz="3200" u="none" cap="none" strike="noStrike">
                <a:solidFill>
                  <a:srgbClr val="747474"/>
                </a:solidFill>
                <a:latin typeface="Lato"/>
                <a:ea typeface="Lato"/>
                <a:cs typeface="Lato"/>
                <a:sym typeface="Lato"/>
              </a:rPr>
              <a:t>Distributed, Solar-based &amp; Equitable Charging for</a:t>
            </a:r>
            <a:endParaRPr/>
          </a:p>
          <a:p>
            <a:pPr indent="0" lvl="0" marL="0" marR="0" rtl="0" algn="l">
              <a:lnSpc>
                <a:spcPct val="90000"/>
              </a:lnSpc>
              <a:spcBef>
                <a:spcPts val="1000"/>
              </a:spcBef>
              <a:spcAft>
                <a:spcPts val="0"/>
              </a:spcAft>
              <a:buClr>
                <a:srgbClr val="747474"/>
              </a:buClr>
              <a:buSzPts val="3200"/>
              <a:buFont typeface="Arial"/>
              <a:buNone/>
            </a:pPr>
            <a:r>
              <a:rPr b="0" i="0" lang="en-US" sz="3200" u="none" cap="none" strike="noStrike">
                <a:solidFill>
                  <a:srgbClr val="747474"/>
                </a:solidFill>
                <a:latin typeface="Lato"/>
                <a:ea typeface="Lato"/>
                <a:cs typeface="Lato"/>
                <a:sym typeface="Lato"/>
              </a:rPr>
              <a:t>Electric Three Wheelers in West Bengal, India</a:t>
            </a:r>
            <a:endParaRPr/>
          </a:p>
        </p:txBody>
      </p:sp>
      <p:sp>
        <p:nvSpPr>
          <p:cNvPr id="94" name="Google Shape;94;p1"/>
          <p:cNvSpPr txBox="1"/>
          <p:nvPr/>
        </p:nvSpPr>
        <p:spPr>
          <a:xfrm>
            <a:off x="519113" y="6220834"/>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95" name="Google Shape;95;p1"/>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400" u="none">
                <a:solidFill>
                  <a:schemeClr val="lt1"/>
                </a:solidFill>
                <a:latin typeface="Arial"/>
                <a:ea typeface="Arial"/>
                <a:cs typeface="Arial"/>
                <a:sym typeface="Arial"/>
              </a:rPr>
              <a:t>‹#›</a:t>
            </a:fld>
            <a:endParaRPr b="0" sz="1400" u="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4F14"/>
        </a:solidFill>
      </p:bgPr>
    </p:bg>
    <p:spTree>
      <p:nvGrpSpPr>
        <p:cNvPr id="317" name="Shape 317"/>
        <p:cNvGrpSpPr/>
        <p:nvPr/>
      </p:nvGrpSpPr>
      <p:grpSpPr>
        <a:xfrm>
          <a:off x="0" y="0"/>
          <a:ext cx="0" cy="0"/>
          <a:chOff x="0" y="0"/>
          <a:chExt cx="0" cy="0"/>
        </a:xfrm>
      </p:grpSpPr>
      <p:sp>
        <p:nvSpPr>
          <p:cNvPr id="318" name="Google Shape;318;p10"/>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0"/>
          <p:cNvSpPr txBox="1"/>
          <p:nvPr>
            <p:ph type="title"/>
          </p:nvPr>
        </p:nvSpPr>
        <p:spPr>
          <a:xfrm>
            <a:off x="403122" y="59889"/>
            <a:ext cx="117888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800"/>
              <a:buFont typeface="Lato"/>
              <a:buNone/>
            </a:pPr>
            <a:r>
              <a:rPr b="1" lang="en-US" sz="3800">
                <a:solidFill>
                  <a:srgbClr val="3F3F3F"/>
                </a:solidFill>
                <a:latin typeface="Lato"/>
                <a:ea typeface="Lato"/>
                <a:cs typeface="Lato"/>
                <a:sym typeface="Lato"/>
              </a:rPr>
              <a:t>Number of Charging Stations based on Registrations</a:t>
            </a:r>
            <a:endParaRPr/>
          </a:p>
        </p:txBody>
      </p:sp>
      <p:sp>
        <p:nvSpPr>
          <p:cNvPr id="320" name="Google Shape;3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321" name="Google Shape;321;p10"/>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0"/>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323" name="Google Shape;323;p10"/>
          <p:cNvSpPr/>
          <p:nvPr/>
        </p:nvSpPr>
        <p:spPr>
          <a:xfrm>
            <a:off x="7255286" y="3341335"/>
            <a:ext cx="756381" cy="326571"/>
          </a:xfrm>
          <a:prstGeom prst="rightArrow">
            <a:avLst>
              <a:gd fmla="val 50000" name="adj1"/>
              <a:gd fmla="val 50000" name="adj2"/>
            </a:avLst>
          </a:prstGeom>
          <a:solidFill>
            <a:srgbClr val="F8BB00"/>
          </a:solidFill>
          <a:ln cap="flat" cmpd="sng" w="12700">
            <a:solidFill>
              <a:srgbClr val="7F7F7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24" name="Google Shape;324;p10"/>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RESULTS</a:t>
            </a:r>
            <a:endParaRPr/>
          </a:p>
        </p:txBody>
      </p:sp>
      <p:sp>
        <p:nvSpPr>
          <p:cNvPr id="325" name="Google Shape;325;p10"/>
          <p:cNvSpPr txBox="1"/>
          <p:nvPr/>
        </p:nvSpPr>
        <p:spPr>
          <a:xfrm>
            <a:off x="8244236" y="1266440"/>
            <a:ext cx="3334678" cy="2237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4FACCD"/>
              </a:buClr>
              <a:buSzPts val="1200"/>
              <a:buFont typeface="Arial"/>
              <a:buNone/>
            </a:pPr>
            <a:r>
              <a:rPr b="1" lang="en-US" sz="1200">
                <a:solidFill>
                  <a:srgbClr val="4FACCD"/>
                </a:solidFill>
                <a:latin typeface="Lato"/>
                <a:ea typeface="Lato"/>
                <a:cs typeface="Lato"/>
                <a:sym typeface="Lato"/>
              </a:rPr>
              <a:t>30 kW Charging Stations per Block</a:t>
            </a:r>
            <a:endParaRPr/>
          </a:p>
        </p:txBody>
      </p:sp>
      <p:pic>
        <p:nvPicPr>
          <p:cNvPr descr="A map of india with different colored areas&#10;&#10;AI-generated content may be incorrect." id="326" name="Google Shape;326;p10"/>
          <p:cNvPicPr preferRelativeResize="0"/>
          <p:nvPr/>
        </p:nvPicPr>
        <p:blipFill rotWithShape="1">
          <a:blip r:embed="rId3">
            <a:alphaModFix/>
          </a:blip>
          <a:srcRect b="0" l="0" r="0" t="0"/>
          <a:stretch/>
        </p:blipFill>
        <p:spPr>
          <a:xfrm>
            <a:off x="8366042" y="1473392"/>
            <a:ext cx="3091066" cy="4601658"/>
          </a:xfrm>
          <a:prstGeom prst="rect">
            <a:avLst/>
          </a:prstGeom>
          <a:noFill/>
          <a:ln>
            <a:noFill/>
          </a:ln>
        </p:spPr>
      </p:pic>
      <p:pic>
        <p:nvPicPr>
          <p:cNvPr descr="A map of a country&#10;&#10;AI-generated content may be incorrect." id="327" name="Google Shape;327;p10"/>
          <p:cNvPicPr preferRelativeResize="0"/>
          <p:nvPr/>
        </p:nvPicPr>
        <p:blipFill rotWithShape="1">
          <a:blip r:embed="rId4">
            <a:alphaModFix/>
          </a:blip>
          <a:srcRect b="0" l="0" r="0" t="0"/>
          <a:stretch/>
        </p:blipFill>
        <p:spPr>
          <a:xfrm>
            <a:off x="434078" y="1464835"/>
            <a:ext cx="3091067" cy="4601658"/>
          </a:xfrm>
          <a:prstGeom prst="rect">
            <a:avLst/>
          </a:prstGeom>
          <a:noFill/>
          <a:ln>
            <a:noFill/>
          </a:ln>
        </p:spPr>
      </p:pic>
      <p:sp>
        <p:nvSpPr>
          <p:cNvPr id="328" name="Google Shape;328;p10"/>
          <p:cNvSpPr txBox="1"/>
          <p:nvPr/>
        </p:nvSpPr>
        <p:spPr>
          <a:xfrm>
            <a:off x="434078" y="1264583"/>
            <a:ext cx="3334678" cy="2237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3"/>
              </a:buClr>
              <a:buSzPts val="1200"/>
              <a:buFont typeface="Arial"/>
              <a:buNone/>
            </a:pPr>
            <a:r>
              <a:rPr b="1" lang="en-US" sz="1200">
                <a:solidFill>
                  <a:schemeClr val="accent3"/>
                </a:solidFill>
                <a:latin typeface="Lato"/>
                <a:ea typeface="Lato"/>
                <a:cs typeface="Lato"/>
                <a:sym typeface="Lato"/>
              </a:rPr>
              <a:t>Number of Registered E-rickshaws per Block</a:t>
            </a:r>
            <a:endParaRPr/>
          </a:p>
        </p:txBody>
      </p:sp>
      <p:sp>
        <p:nvSpPr>
          <p:cNvPr id="329" name="Google Shape;329;p10"/>
          <p:cNvSpPr txBox="1"/>
          <p:nvPr/>
        </p:nvSpPr>
        <p:spPr>
          <a:xfrm>
            <a:off x="3722265" y="1263519"/>
            <a:ext cx="3334678" cy="2237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200"/>
              <a:buFont typeface="Arial"/>
              <a:buNone/>
            </a:pPr>
            <a:r>
              <a:rPr b="1" lang="en-US" sz="1200">
                <a:solidFill>
                  <a:schemeClr val="accent1"/>
                </a:solidFill>
                <a:latin typeface="Lato"/>
                <a:ea typeface="Lato"/>
                <a:cs typeface="Lato"/>
                <a:sym typeface="Lato"/>
              </a:rPr>
              <a:t>Number of Registered E-autos per Block</a:t>
            </a:r>
            <a:endParaRPr/>
          </a:p>
        </p:txBody>
      </p:sp>
      <p:pic>
        <p:nvPicPr>
          <p:cNvPr descr="A map of india with blue and white regions&#10;&#10;AI-generated content may be incorrect." id="330" name="Google Shape;330;p10"/>
          <p:cNvPicPr preferRelativeResize="0"/>
          <p:nvPr/>
        </p:nvPicPr>
        <p:blipFill rotWithShape="1">
          <a:blip r:embed="rId5">
            <a:alphaModFix/>
          </a:blip>
          <a:srcRect b="0" l="0" r="0" t="0"/>
          <a:stretch/>
        </p:blipFill>
        <p:spPr>
          <a:xfrm>
            <a:off x="3737800" y="1452933"/>
            <a:ext cx="3118185" cy="46420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4861"/>
        </a:solidFill>
      </p:bgPr>
    </p:bg>
    <p:spTree>
      <p:nvGrpSpPr>
        <p:cNvPr id="335" name="Shape 335"/>
        <p:cNvGrpSpPr/>
        <p:nvPr/>
      </p:nvGrpSpPr>
      <p:grpSpPr>
        <a:xfrm>
          <a:off x="0" y="0"/>
          <a:ext cx="0" cy="0"/>
          <a:chOff x="0" y="0"/>
          <a:chExt cx="0" cy="0"/>
        </a:xfrm>
      </p:grpSpPr>
      <p:sp>
        <p:nvSpPr>
          <p:cNvPr id="336" name="Google Shape;336;p11"/>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11"/>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Infrastructure Siting</a:t>
            </a:r>
            <a:endParaRPr/>
          </a:p>
        </p:txBody>
      </p:sp>
      <p:sp>
        <p:nvSpPr>
          <p:cNvPr id="338" name="Google Shape;33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339" name="Google Shape;339;p11"/>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1"/>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341" name="Google Shape;341;p11"/>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METHODS</a:t>
            </a:r>
            <a:endParaRPr/>
          </a:p>
        </p:txBody>
      </p:sp>
      <p:sp>
        <p:nvSpPr>
          <p:cNvPr id="342" name="Google Shape;342;p11"/>
          <p:cNvSpPr txBox="1"/>
          <p:nvPr/>
        </p:nvSpPr>
        <p:spPr>
          <a:xfrm>
            <a:off x="644831" y="1297353"/>
            <a:ext cx="3334678" cy="2237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4FACCD"/>
              </a:buClr>
              <a:buSzPts val="1200"/>
              <a:buFont typeface="Arial"/>
              <a:buNone/>
            </a:pPr>
            <a:r>
              <a:rPr b="1" lang="en-US" sz="1200">
                <a:solidFill>
                  <a:srgbClr val="4FACCD"/>
                </a:solidFill>
                <a:latin typeface="Lato"/>
                <a:ea typeface="Lato"/>
                <a:cs typeface="Lato"/>
                <a:sym typeface="Lato"/>
              </a:rPr>
              <a:t>30 kW Charging Stations per Block</a:t>
            </a:r>
            <a:endParaRPr/>
          </a:p>
        </p:txBody>
      </p:sp>
      <p:pic>
        <p:nvPicPr>
          <p:cNvPr descr="A map of india with different colored areas&#10;&#10;AI-generated content may be incorrect." id="343" name="Google Shape;343;p11"/>
          <p:cNvPicPr preferRelativeResize="0"/>
          <p:nvPr/>
        </p:nvPicPr>
        <p:blipFill rotWithShape="1">
          <a:blip r:embed="rId3">
            <a:alphaModFix/>
          </a:blip>
          <a:srcRect b="0" l="0" r="0" t="0"/>
          <a:stretch/>
        </p:blipFill>
        <p:spPr>
          <a:xfrm>
            <a:off x="766637" y="1504305"/>
            <a:ext cx="3091066" cy="4601658"/>
          </a:xfrm>
          <a:prstGeom prst="rect">
            <a:avLst/>
          </a:prstGeom>
          <a:noFill/>
          <a:ln>
            <a:noFill/>
          </a:ln>
        </p:spPr>
      </p:pic>
      <p:sp>
        <p:nvSpPr>
          <p:cNvPr id="344" name="Google Shape;344;p11"/>
          <p:cNvSpPr txBox="1"/>
          <p:nvPr/>
        </p:nvSpPr>
        <p:spPr>
          <a:xfrm>
            <a:off x="5469935" y="2126641"/>
            <a:ext cx="4754141" cy="142868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Arial"/>
              <a:buNone/>
            </a:pPr>
            <a:r>
              <a:rPr b="1" lang="en-US" sz="2000" u="sng">
                <a:solidFill>
                  <a:schemeClr val="dk1"/>
                </a:solidFill>
                <a:latin typeface="Lato"/>
                <a:ea typeface="Lato"/>
                <a:cs typeface="Lato"/>
                <a:sym typeface="Lato"/>
              </a:rPr>
              <a:t>Capital Investment Size</a:t>
            </a:r>
            <a:endParaRPr/>
          </a:p>
          <a:p>
            <a:pPr indent="0" lvl="0" marL="0" marR="0" rtl="0" algn="ctr">
              <a:lnSpc>
                <a:spcPct val="90000"/>
              </a:lnSpc>
              <a:spcBef>
                <a:spcPts val="1000"/>
              </a:spcBef>
              <a:spcAft>
                <a:spcPts val="0"/>
              </a:spcAft>
              <a:buClr>
                <a:srgbClr val="27A19D"/>
              </a:buClr>
              <a:buSzPts val="2000"/>
              <a:buFont typeface="Arial"/>
              <a:buNone/>
            </a:pPr>
            <a:r>
              <a:rPr b="1" lang="en-US" sz="2000">
                <a:solidFill>
                  <a:srgbClr val="27A19D"/>
                </a:solidFill>
                <a:latin typeface="Lato"/>
                <a:ea typeface="Lato"/>
                <a:cs typeface="Lato"/>
                <a:sym typeface="Lato"/>
              </a:rPr>
              <a:t>INR 5,000 Lakh – INR 20,000 Lakh</a:t>
            </a:r>
            <a:endParaRPr/>
          </a:p>
          <a:p>
            <a:pPr indent="0" lvl="0" marL="0" marR="0" rtl="0" algn="ctr">
              <a:lnSpc>
                <a:spcPct val="90000"/>
              </a:lnSpc>
              <a:spcBef>
                <a:spcPts val="1000"/>
              </a:spcBef>
              <a:spcAft>
                <a:spcPts val="0"/>
              </a:spcAft>
              <a:buClr>
                <a:schemeClr val="dk1"/>
              </a:buClr>
              <a:buSzPts val="1600"/>
              <a:buFont typeface="Arial"/>
              <a:buNone/>
            </a:pPr>
            <a:r>
              <a:rPr lang="en-US" sz="1600">
                <a:solidFill>
                  <a:schemeClr val="dk1"/>
                </a:solidFill>
                <a:latin typeface="Lato"/>
                <a:ea typeface="Lato"/>
                <a:cs typeface="Lato"/>
                <a:sym typeface="Lato"/>
              </a:rPr>
              <a:t>eligible to receive 35% subsidy</a:t>
            </a:r>
            <a:endParaRPr/>
          </a:p>
        </p:txBody>
      </p:sp>
      <p:sp>
        <p:nvSpPr>
          <p:cNvPr id="345" name="Google Shape;345;p11"/>
          <p:cNvSpPr/>
          <p:nvPr/>
        </p:nvSpPr>
        <p:spPr>
          <a:xfrm>
            <a:off x="5451849" y="1571212"/>
            <a:ext cx="4754140" cy="498116"/>
          </a:xfrm>
          <a:prstGeom prst="rect">
            <a:avLst/>
          </a:prstGeom>
          <a:solidFill>
            <a:srgbClr val="F8BB00"/>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C0C0C"/>
                </a:solidFill>
                <a:latin typeface="Lato"/>
                <a:ea typeface="Lato"/>
                <a:cs typeface="Lato"/>
                <a:sym typeface="Lato"/>
              </a:rPr>
              <a:t>EV Ecosystem Policy (2022)</a:t>
            </a:r>
            <a:endParaRPr sz="1800">
              <a:solidFill>
                <a:schemeClr val="dk1"/>
              </a:solidFill>
              <a:latin typeface="Lato"/>
              <a:ea typeface="Lato"/>
              <a:cs typeface="Lato"/>
              <a:sym typeface="Lato"/>
            </a:endParaRPr>
          </a:p>
        </p:txBody>
      </p:sp>
      <p:sp>
        <p:nvSpPr>
          <p:cNvPr id="346" name="Google Shape;346;p11"/>
          <p:cNvSpPr txBox="1"/>
          <p:nvPr/>
        </p:nvSpPr>
        <p:spPr>
          <a:xfrm>
            <a:off x="6559343" y="3524859"/>
            <a:ext cx="2695894" cy="1119764"/>
          </a:xfrm>
          <a:prstGeom prst="rect">
            <a:avLst/>
          </a:prstGeom>
          <a:solidFill>
            <a:srgbClr val="F2F2F2"/>
          </a:solidFill>
          <a:ln cap="flat" cmpd="sng" w="12700">
            <a:solidFill>
              <a:srgbClr val="262626"/>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Arial"/>
              <a:buNone/>
            </a:pPr>
            <a:r>
              <a:rPr b="1" lang="en-US" sz="2000" u="sng">
                <a:solidFill>
                  <a:schemeClr val="dk1"/>
                </a:solidFill>
                <a:latin typeface="Lato"/>
                <a:ea typeface="Lato"/>
                <a:cs typeface="Lato"/>
                <a:sym typeface="Lato"/>
              </a:rPr>
              <a:t>CAPEX 30 kW PV</a:t>
            </a:r>
            <a:endParaRPr/>
          </a:p>
          <a:p>
            <a:pPr indent="0" lvl="0" marL="0" marR="0" rtl="0" algn="ctr">
              <a:lnSpc>
                <a:spcPct val="90000"/>
              </a:lnSpc>
              <a:spcBef>
                <a:spcPts val="1000"/>
              </a:spcBef>
              <a:spcAft>
                <a:spcPts val="0"/>
              </a:spcAft>
              <a:buClr>
                <a:srgbClr val="27A19D"/>
              </a:buClr>
              <a:buSzPts val="2000"/>
              <a:buFont typeface="Arial"/>
              <a:buNone/>
            </a:pPr>
            <a:r>
              <a:rPr b="1" lang="en-US" sz="2000">
                <a:solidFill>
                  <a:srgbClr val="27A19D"/>
                </a:solidFill>
                <a:latin typeface="Lato"/>
                <a:ea typeface="Lato"/>
                <a:cs typeface="Lato"/>
                <a:sym typeface="Lato"/>
              </a:rPr>
              <a:t>INR 27 Lakh</a:t>
            </a:r>
            <a:endParaRPr/>
          </a:p>
        </p:txBody>
      </p:sp>
      <p:sp>
        <p:nvSpPr>
          <p:cNvPr id="347" name="Google Shape;347;p11"/>
          <p:cNvSpPr txBox="1"/>
          <p:nvPr>
            <p:ph idx="1" type="body"/>
          </p:nvPr>
        </p:nvSpPr>
        <p:spPr>
          <a:xfrm>
            <a:off x="4103900" y="4865650"/>
            <a:ext cx="3091200" cy="5208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200"/>
              <a:buNone/>
            </a:pPr>
            <a:r>
              <a:rPr b="1" lang="en-US" sz="2200">
                <a:solidFill>
                  <a:schemeClr val="accent2"/>
                </a:solidFill>
                <a:latin typeface="Lato"/>
                <a:ea typeface="Lato"/>
                <a:cs typeface="Lato"/>
                <a:sym typeface="Lato"/>
              </a:rPr>
              <a:t>185 Charging Stations</a:t>
            </a:r>
            <a:endParaRPr/>
          </a:p>
        </p:txBody>
      </p:sp>
      <p:sp>
        <p:nvSpPr>
          <p:cNvPr id="348" name="Google Shape;348;p11"/>
          <p:cNvSpPr txBox="1"/>
          <p:nvPr/>
        </p:nvSpPr>
        <p:spPr>
          <a:xfrm>
            <a:off x="8681350" y="4864875"/>
            <a:ext cx="2959800" cy="52080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200"/>
              <a:buFont typeface="Arial"/>
              <a:buNone/>
            </a:pPr>
            <a:r>
              <a:rPr b="1" lang="en-US" sz="2200">
                <a:solidFill>
                  <a:schemeClr val="accent2"/>
                </a:solidFill>
                <a:latin typeface="Lato"/>
                <a:ea typeface="Lato"/>
                <a:cs typeface="Lato"/>
                <a:sym typeface="Lato"/>
              </a:rPr>
              <a:t>741 Charging Stations</a:t>
            </a:r>
            <a:endParaRPr/>
          </a:p>
        </p:txBody>
      </p:sp>
      <p:sp>
        <p:nvSpPr>
          <p:cNvPr id="349" name="Google Shape;349;p11"/>
          <p:cNvSpPr/>
          <p:nvPr/>
        </p:nvSpPr>
        <p:spPr>
          <a:xfrm flipH="1" rot="10800000">
            <a:off x="9893300" y="2851010"/>
            <a:ext cx="477251" cy="2013862"/>
          </a:xfrm>
          <a:prstGeom prst="bentUpArrow">
            <a:avLst>
              <a:gd fmla="val 22339" name="adj1"/>
              <a:gd fmla="val 25062" name="adj2"/>
              <a:gd fmla="val 22719" name="adj3"/>
            </a:avLst>
          </a:prstGeom>
          <a:solidFill>
            <a:srgbClr val="7F7F7F"/>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p11"/>
          <p:cNvSpPr/>
          <p:nvPr/>
        </p:nvSpPr>
        <p:spPr>
          <a:xfrm rot="10800000">
            <a:off x="5323460" y="2851010"/>
            <a:ext cx="477251" cy="2013862"/>
          </a:xfrm>
          <a:prstGeom prst="bentUpArrow">
            <a:avLst>
              <a:gd fmla="val 22339" name="adj1"/>
              <a:gd fmla="val 25062" name="adj2"/>
              <a:gd fmla="val 22719" name="adj3"/>
            </a:avLst>
          </a:prstGeom>
          <a:solidFill>
            <a:srgbClr val="7F7F7F"/>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4F14"/>
        </a:solidFill>
      </p:bgPr>
    </p:bg>
    <p:spTree>
      <p:nvGrpSpPr>
        <p:cNvPr id="355" name="Shape 355"/>
        <p:cNvGrpSpPr/>
        <p:nvPr/>
      </p:nvGrpSpPr>
      <p:grpSpPr>
        <a:xfrm>
          <a:off x="0" y="0"/>
          <a:ext cx="0" cy="0"/>
          <a:chOff x="0" y="0"/>
          <a:chExt cx="0" cy="0"/>
        </a:xfrm>
      </p:grpSpPr>
      <p:sp>
        <p:nvSpPr>
          <p:cNvPr id="356" name="Google Shape;356;p12"/>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2"/>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Blocks Prioritized to Enhance Connectivity</a:t>
            </a:r>
            <a:endParaRPr/>
          </a:p>
        </p:txBody>
      </p:sp>
      <p:sp>
        <p:nvSpPr>
          <p:cNvPr id="358" name="Google Shape;35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359" name="Google Shape;359;p12"/>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2"/>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361" name="Google Shape;361;p12"/>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RESULTS</a:t>
            </a:r>
            <a:endParaRPr/>
          </a:p>
        </p:txBody>
      </p:sp>
      <p:pic>
        <p:nvPicPr>
          <p:cNvPr descr="A map of india with different colored areas&#10;&#10;AI-generated content may be incorrect." id="362" name="Google Shape;362;p12"/>
          <p:cNvPicPr preferRelativeResize="0"/>
          <p:nvPr/>
        </p:nvPicPr>
        <p:blipFill rotWithShape="1">
          <a:blip r:embed="rId3">
            <a:alphaModFix/>
          </a:blip>
          <a:srcRect b="0" l="0" r="0" t="0"/>
          <a:stretch/>
        </p:blipFill>
        <p:spPr>
          <a:xfrm>
            <a:off x="4758607" y="1429863"/>
            <a:ext cx="3207530" cy="4704377"/>
          </a:xfrm>
          <a:prstGeom prst="rect">
            <a:avLst/>
          </a:prstGeom>
          <a:noFill/>
          <a:ln>
            <a:noFill/>
          </a:ln>
        </p:spPr>
      </p:pic>
      <p:pic>
        <p:nvPicPr>
          <p:cNvPr descr="A map of india with different colored areas&#10;&#10;AI-generated content may be incorrect." id="363" name="Google Shape;363;p12"/>
          <p:cNvPicPr preferRelativeResize="0"/>
          <p:nvPr/>
        </p:nvPicPr>
        <p:blipFill rotWithShape="1">
          <a:blip r:embed="rId4">
            <a:alphaModFix/>
          </a:blip>
          <a:srcRect b="0" l="0" r="0" t="0"/>
          <a:stretch/>
        </p:blipFill>
        <p:spPr>
          <a:xfrm>
            <a:off x="8291066" y="1408202"/>
            <a:ext cx="3207529" cy="4704377"/>
          </a:xfrm>
          <a:prstGeom prst="rect">
            <a:avLst/>
          </a:prstGeom>
          <a:noFill/>
          <a:ln>
            <a:noFill/>
          </a:ln>
        </p:spPr>
      </p:pic>
      <p:pic>
        <p:nvPicPr>
          <p:cNvPr descr="A map of a city&#10;&#10;AI-generated content may be incorrect." id="364" name="Google Shape;364;p12"/>
          <p:cNvPicPr preferRelativeResize="0"/>
          <p:nvPr/>
        </p:nvPicPr>
        <p:blipFill rotWithShape="1">
          <a:blip r:embed="rId5">
            <a:alphaModFix/>
          </a:blip>
          <a:srcRect b="0" l="0" r="0" t="0"/>
          <a:stretch/>
        </p:blipFill>
        <p:spPr>
          <a:xfrm>
            <a:off x="403122" y="1453862"/>
            <a:ext cx="3207531" cy="4669468"/>
          </a:xfrm>
          <a:prstGeom prst="rect">
            <a:avLst/>
          </a:prstGeom>
          <a:noFill/>
          <a:ln>
            <a:noFill/>
          </a:ln>
        </p:spPr>
      </p:pic>
      <p:sp>
        <p:nvSpPr>
          <p:cNvPr id="365" name="Google Shape;365;p12"/>
          <p:cNvSpPr txBox="1"/>
          <p:nvPr/>
        </p:nvSpPr>
        <p:spPr>
          <a:xfrm>
            <a:off x="693405" y="1252766"/>
            <a:ext cx="2787627" cy="22373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78206E"/>
              </a:buClr>
              <a:buSzPts val="1200"/>
              <a:buFont typeface="Arial"/>
              <a:buNone/>
            </a:pPr>
            <a:r>
              <a:rPr b="1" lang="en-US" sz="1200">
                <a:solidFill>
                  <a:srgbClr val="78206E"/>
                </a:solidFill>
                <a:latin typeface="Lato"/>
                <a:ea typeface="Lato"/>
                <a:cs typeface="Lato"/>
                <a:sym typeface="Lato"/>
              </a:rPr>
              <a:t>Distance to Nearest Train Station</a:t>
            </a:r>
            <a:endParaRPr/>
          </a:p>
        </p:txBody>
      </p:sp>
      <p:sp>
        <p:nvSpPr>
          <p:cNvPr id="366" name="Google Shape;366;p12"/>
          <p:cNvSpPr/>
          <p:nvPr/>
        </p:nvSpPr>
        <p:spPr>
          <a:xfrm>
            <a:off x="3806439" y="3359986"/>
            <a:ext cx="756381" cy="326571"/>
          </a:xfrm>
          <a:prstGeom prst="rightArrow">
            <a:avLst>
              <a:gd fmla="val 50000" name="adj1"/>
              <a:gd fmla="val 50000" name="adj2"/>
            </a:avLst>
          </a:prstGeom>
          <a:solidFill>
            <a:srgbClr val="F8BB00"/>
          </a:solidFill>
          <a:ln cap="flat" cmpd="sng" w="12700">
            <a:solidFill>
              <a:srgbClr val="7F7F7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67" name="Google Shape;367;p12"/>
          <p:cNvSpPr txBox="1"/>
          <p:nvPr/>
        </p:nvSpPr>
        <p:spPr>
          <a:xfrm>
            <a:off x="4821968" y="1235149"/>
            <a:ext cx="3207529" cy="23580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185 Stations Charging Stations Distribution</a:t>
            </a:r>
            <a:endParaRPr/>
          </a:p>
        </p:txBody>
      </p:sp>
      <p:sp>
        <p:nvSpPr>
          <p:cNvPr id="368" name="Google Shape;368;p12"/>
          <p:cNvSpPr txBox="1"/>
          <p:nvPr/>
        </p:nvSpPr>
        <p:spPr>
          <a:xfrm>
            <a:off x="8378435" y="1218055"/>
            <a:ext cx="3207529" cy="23580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741 Charging Stations Spatial Distribution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4F14"/>
        </a:solidFill>
      </p:bgPr>
    </p:bg>
    <p:spTree>
      <p:nvGrpSpPr>
        <p:cNvPr id="372" name="Shape 372"/>
        <p:cNvGrpSpPr/>
        <p:nvPr/>
      </p:nvGrpSpPr>
      <p:grpSpPr>
        <a:xfrm>
          <a:off x="0" y="0"/>
          <a:ext cx="0" cy="0"/>
          <a:chOff x="0" y="0"/>
          <a:chExt cx="0" cy="0"/>
        </a:xfrm>
      </p:grpSpPr>
      <p:sp>
        <p:nvSpPr>
          <p:cNvPr id="373" name="Google Shape;373;p13"/>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A map of different states&#10;&#10;AI-generated content may be incorrect." id="374" name="Google Shape;374;p13"/>
          <p:cNvPicPr preferRelativeResize="0"/>
          <p:nvPr/>
        </p:nvPicPr>
        <p:blipFill rotWithShape="1">
          <a:blip r:embed="rId3">
            <a:alphaModFix/>
          </a:blip>
          <a:srcRect b="0" l="0" r="0" t="0"/>
          <a:stretch/>
        </p:blipFill>
        <p:spPr>
          <a:xfrm>
            <a:off x="8278224" y="1397028"/>
            <a:ext cx="3207529" cy="4704377"/>
          </a:xfrm>
          <a:prstGeom prst="rect">
            <a:avLst/>
          </a:prstGeom>
          <a:noFill/>
          <a:ln>
            <a:noFill/>
          </a:ln>
        </p:spPr>
      </p:pic>
      <p:pic>
        <p:nvPicPr>
          <p:cNvPr descr="A map of india with red and black outline&#10;&#10;AI-generated content may be incorrect." id="375" name="Google Shape;375;p13"/>
          <p:cNvPicPr preferRelativeResize="0"/>
          <p:nvPr/>
        </p:nvPicPr>
        <p:blipFill rotWithShape="1">
          <a:blip r:embed="rId4">
            <a:alphaModFix/>
          </a:blip>
          <a:srcRect b="0" l="0" r="0" t="0"/>
          <a:stretch/>
        </p:blipFill>
        <p:spPr>
          <a:xfrm>
            <a:off x="4758608" y="1438305"/>
            <a:ext cx="3239889" cy="4691026"/>
          </a:xfrm>
          <a:prstGeom prst="rect">
            <a:avLst/>
          </a:prstGeom>
          <a:noFill/>
          <a:ln>
            <a:noFill/>
          </a:ln>
        </p:spPr>
      </p:pic>
      <p:sp>
        <p:nvSpPr>
          <p:cNvPr id="376" name="Google Shape;376;p13"/>
          <p:cNvSpPr txBox="1"/>
          <p:nvPr/>
        </p:nvSpPr>
        <p:spPr>
          <a:xfrm>
            <a:off x="723168" y="1252766"/>
            <a:ext cx="2728099" cy="2316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6"/>
              </a:buClr>
              <a:buSzPts val="1200"/>
              <a:buFont typeface="Arial"/>
              <a:buNone/>
            </a:pPr>
            <a:r>
              <a:rPr b="1" lang="en-US" sz="1200">
                <a:solidFill>
                  <a:schemeClr val="accent6"/>
                </a:solidFill>
                <a:latin typeface="Lato"/>
                <a:ea typeface="Lato"/>
                <a:cs typeface="Lato"/>
                <a:sym typeface="Lato"/>
              </a:rPr>
              <a:t>Average Wealth Index</a:t>
            </a:r>
            <a:endParaRPr/>
          </a:p>
        </p:txBody>
      </p:sp>
      <p:pic>
        <p:nvPicPr>
          <p:cNvPr descr="A map of india with green areas&#10;&#10;AI-generated content may be incorrect." id="377" name="Google Shape;377;p13"/>
          <p:cNvPicPr preferRelativeResize="0"/>
          <p:nvPr/>
        </p:nvPicPr>
        <p:blipFill rotWithShape="1">
          <a:blip r:embed="rId5">
            <a:alphaModFix/>
          </a:blip>
          <a:srcRect b="0" l="0" r="0" t="0"/>
          <a:stretch/>
        </p:blipFill>
        <p:spPr>
          <a:xfrm>
            <a:off x="453727" y="1428518"/>
            <a:ext cx="3149798" cy="4691948"/>
          </a:xfrm>
          <a:prstGeom prst="rect">
            <a:avLst/>
          </a:prstGeom>
          <a:noFill/>
          <a:ln>
            <a:noFill/>
          </a:ln>
        </p:spPr>
      </p:pic>
      <p:sp>
        <p:nvSpPr>
          <p:cNvPr id="378" name="Google Shape;378;p13"/>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Blocks Prioritized for Affordable Mobility</a:t>
            </a:r>
            <a:endParaRPr/>
          </a:p>
        </p:txBody>
      </p:sp>
      <p:sp>
        <p:nvSpPr>
          <p:cNvPr id="379" name="Google Shape;3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380" name="Google Shape;380;p13"/>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13"/>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382" name="Google Shape;382;p13"/>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RESULTS</a:t>
            </a:r>
            <a:endParaRPr/>
          </a:p>
        </p:txBody>
      </p:sp>
      <p:sp>
        <p:nvSpPr>
          <p:cNvPr id="383" name="Google Shape;383;p13"/>
          <p:cNvSpPr txBox="1"/>
          <p:nvPr/>
        </p:nvSpPr>
        <p:spPr>
          <a:xfrm>
            <a:off x="4821968" y="1235149"/>
            <a:ext cx="3207529" cy="23580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185 Stations Charging Stations Distribution</a:t>
            </a:r>
            <a:endParaRPr/>
          </a:p>
        </p:txBody>
      </p:sp>
      <p:sp>
        <p:nvSpPr>
          <p:cNvPr id="384" name="Google Shape;384;p13"/>
          <p:cNvSpPr txBox="1"/>
          <p:nvPr/>
        </p:nvSpPr>
        <p:spPr>
          <a:xfrm>
            <a:off x="8378435" y="1218055"/>
            <a:ext cx="3207529" cy="23580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741 Charging Stations Spatial Distribution</a:t>
            </a:r>
            <a:endParaRPr/>
          </a:p>
        </p:txBody>
      </p:sp>
      <p:sp>
        <p:nvSpPr>
          <p:cNvPr id="385" name="Google Shape;385;p13"/>
          <p:cNvSpPr/>
          <p:nvPr/>
        </p:nvSpPr>
        <p:spPr>
          <a:xfrm>
            <a:off x="3806439" y="3359986"/>
            <a:ext cx="756381" cy="326571"/>
          </a:xfrm>
          <a:prstGeom prst="rightArrow">
            <a:avLst>
              <a:gd fmla="val 50000" name="adj1"/>
              <a:gd fmla="val 50000" name="adj2"/>
            </a:avLst>
          </a:prstGeom>
          <a:solidFill>
            <a:srgbClr val="F8BB00"/>
          </a:solidFill>
          <a:ln cap="flat" cmpd="sng" w="12700">
            <a:solidFill>
              <a:srgbClr val="7F7F7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4F14"/>
        </a:solidFill>
      </p:bgPr>
    </p:bg>
    <p:spTree>
      <p:nvGrpSpPr>
        <p:cNvPr id="389" name="Shape 389"/>
        <p:cNvGrpSpPr/>
        <p:nvPr/>
      </p:nvGrpSpPr>
      <p:grpSpPr>
        <a:xfrm>
          <a:off x="0" y="0"/>
          <a:ext cx="0" cy="0"/>
          <a:chOff x="0" y="0"/>
          <a:chExt cx="0" cy="0"/>
        </a:xfrm>
      </p:grpSpPr>
      <p:sp>
        <p:nvSpPr>
          <p:cNvPr id="390" name="Google Shape;390;p14"/>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A map of india with black and white outline&#10;&#10;AI-generated content may be incorrect." id="391" name="Google Shape;391;p14"/>
          <p:cNvPicPr preferRelativeResize="0"/>
          <p:nvPr/>
        </p:nvPicPr>
        <p:blipFill rotWithShape="1">
          <a:blip r:embed="rId3">
            <a:alphaModFix/>
          </a:blip>
          <a:srcRect b="0" l="0" r="0" t="0"/>
          <a:stretch/>
        </p:blipFill>
        <p:spPr>
          <a:xfrm>
            <a:off x="4754113" y="1438304"/>
            <a:ext cx="3207528" cy="4704375"/>
          </a:xfrm>
          <a:prstGeom prst="rect">
            <a:avLst/>
          </a:prstGeom>
          <a:noFill/>
          <a:ln>
            <a:noFill/>
          </a:ln>
        </p:spPr>
      </p:pic>
      <p:pic>
        <p:nvPicPr>
          <p:cNvPr descr="A map of a country&#10;&#10;AI-generated content may be incorrect." id="392" name="Google Shape;392;p14"/>
          <p:cNvPicPr preferRelativeResize="0"/>
          <p:nvPr/>
        </p:nvPicPr>
        <p:blipFill rotWithShape="1">
          <a:blip r:embed="rId4">
            <a:alphaModFix/>
          </a:blip>
          <a:srcRect b="0" l="0" r="0" t="0"/>
          <a:stretch/>
        </p:blipFill>
        <p:spPr>
          <a:xfrm>
            <a:off x="8268053" y="1385452"/>
            <a:ext cx="3207529" cy="4704375"/>
          </a:xfrm>
          <a:prstGeom prst="rect">
            <a:avLst/>
          </a:prstGeom>
          <a:noFill/>
          <a:ln>
            <a:noFill/>
          </a:ln>
        </p:spPr>
      </p:pic>
      <p:pic>
        <p:nvPicPr>
          <p:cNvPr descr="A map of a country&#10;&#10;AI-generated content may be incorrect." id="393" name="Google Shape;393;p14"/>
          <p:cNvPicPr preferRelativeResize="0"/>
          <p:nvPr/>
        </p:nvPicPr>
        <p:blipFill rotWithShape="1">
          <a:blip r:embed="rId5">
            <a:alphaModFix/>
          </a:blip>
          <a:srcRect b="0" l="0" r="0" t="0"/>
          <a:stretch/>
        </p:blipFill>
        <p:spPr>
          <a:xfrm>
            <a:off x="446940" y="1440619"/>
            <a:ext cx="3156585" cy="4694249"/>
          </a:xfrm>
          <a:prstGeom prst="rect">
            <a:avLst/>
          </a:prstGeom>
          <a:noFill/>
          <a:ln>
            <a:noFill/>
          </a:ln>
        </p:spPr>
      </p:pic>
      <p:sp>
        <p:nvSpPr>
          <p:cNvPr id="394" name="Google Shape;394;p14"/>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Blocks Prioritized for Filling Service Gap</a:t>
            </a:r>
            <a:endParaRPr/>
          </a:p>
        </p:txBody>
      </p:sp>
      <p:sp>
        <p:nvSpPr>
          <p:cNvPr id="395" name="Google Shape;39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396" name="Google Shape;396;p14"/>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4"/>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398" name="Google Shape;398;p14"/>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RESULTS</a:t>
            </a:r>
            <a:endParaRPr/>
          </a:p>
        </p:txBody>
      </p:sp>
      <p:sp>
        <p:nvSpPr>
          <p:cNvPr id="399" name="Google Shape;399;p14"/>
          <p:cNvSpPr/>
          <p:nvPr/>
        </p:nvSpPr>
        <p:spPr>
          <a:xfrm>
            <a:off x="3806439" y="3359986"/>
            <a:ext cx="756381" cy="326571"/>
          </a:xfrm>
          <a:prstGeom prst="rightArrow">
            <a:avLst>
              <a:gd fmla="val 50000" name="adj1"/>
              <a:gd fmla="val 50000" name="adj2"/>
            </a:avLst>
          </a:prstGeom>
          <a:solidFill>
            <a:srgbClr val="F8BB00"/>
          </a:solidFill>
          <a:ln cap="flat" cmpd="sng" w="12700">
            <a:solidFill>
              <a:srgbClr val="7F7F7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0" name="Google Shape;400;p14"/>
          <p:cNvSpPr txBox="1"/>
          <p:nvPr/>
        </p:nvSpPr>
        <p:spPr>
          <a:xfrm>
            <a:off x="4821968" y="1235149"/>
            <a:ext cx="3207529" cy="23580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185 Stations Charging Stations Distribution</a:t>
            </a:r>
            <a:endParaRPr/>
          </a:p>
        </p:txBody>
      </p:sp>
      <p:sp>
        <p:nvSpPr>
          <p:cNvPr id="401" name="Google Shape;401;p14"/>
          <p:cNvSpPr txBox="1"/>
          <p:nvPr/>
        </p:nvSpPr>
        <p:spPr>
          <a:xfrm>
            <a:off x="8378435" y="1218055"/>
            <a:ext cx="3207529" cy="23580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741 Charging Stations Spatial Distribution</a:t>
            </a:r>
            <a:endParaRPr/>
          </a:p>
        </p:txBody>
      </p:sp>
      <p:sp>
        <p:nvSpPr>
          <p:cNvPr id="402" name="Google Shape;402;p14"/>
          <p:cNvSpPr txBox="1"/>
          <p:nvPr/>
        </p:nvSpPr>
        <p:spPr>
          <a:xfrm>
            <a:off x="554212" y="1241101"/>
            <a:ext cx="3072357" cy="22373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C4025"/>
              </a:buClr>
              <a:buSzPts val="1200"/>
              <a:buFont typeface="Arial"/>
              <a:buNone/>
            </a:pPr>
            <a:r>
              <a:rPr b="1" lang="en-US" sz="1200">
                <a:solidFill>
                  <a:srgbClr val="CC4025"/>
                </a:solidFill>
                <a:latin typeface="Lato"/>
                <a:ea typeface="Lato"/>
                <a:cs typeface="Lato"/>
                <a:sym typeface="Lato"/>
              </a:rPr>
              <a:t>Share of Walkers Traveling 6-10 km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1549"/>
        </a:solidFill>
      </p:bgPr>
    </p:bg>
    <p:spTree>
      <p:nvGrpSpPr>
        <p:cNvPr id="407" name="Shape 407"/>
        <p:cNvGrpSpPr/>
        <p:nvPr/>
      </p:nvGrpSpPr>
      <p:grpSpPr>
        <a:xfrm>
          <a:off x="0" y="0"/>
          <a:ext cx="0" cy="0"/>
          <a:chOff x="0" y="0"/>
          <a:chExt cx="0" cy="0"/>
        </a:xfrm>
      </p:grpSpPr>
      <p:sp>
        <p:nvSpPr>
          <p:cNvPr id="408" name="Google Shape;408;p15"/>
          <p:cNvSpPr/>
          <p:nvPr/>
        </p:nvSpPr>
        <p:spPr>
          <a:xfrm>
            <a:off x="0" y="0"/>
            <a:ext cx="12192000" cy="6135329"/>
          </a:xfrm>
          <a:prstGeom prst="rect">
            <a:avLst/>
          </a:prstGeom>
          <a:solidFill>
            <a:schemeClr val="lt1"/>
          </a:solidFill>
          <a:ln cap="flat" cmpd="sng" w="9525">
            <a:solidFill>
              <a:srgbClr val="7F34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5"/>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Priorities Yield Different Siting Locations</a:t>
            </a:r>
            <a:endParaRPr/>
          </a:p>
        </p:txBody>
      </p:sp>
      <p:sp>
        <p:nvSpPr>
          <p:cNvPr id="410" name="Google Shape;4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411" name="Google Shape;411;p15"/>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15"/>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413" name="Google Shape;413;p15"/>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DISCUSSION</a:t>
            </a:r>
            <a:endParaRPr/>
          </a:p>
        </p:txBody>
      </p:sp>
      <p:sp>
        <p:nvSpPr>
          <p:cNvPr id="414" name="Google Shape;414;p15"/>
          <p:cNvSpPr txBox="1"/>
          <p:nvPr/>
        </p:nvSpPr>
        <p:spPr>
          <a:xfrm>
            <a:off x="7733297" y="2229165"/>
            <a:ext cx="4302334" cy="49874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71717"/>
              </a:buClr>
              <a:buSzPts val="1400"/>
              <a:buFont typeface="Arial"/>
              <a:buNone/>
            </a:pPr>
            <a:r>
              <a:rPr b="1" lang="en-US" sz="1400">
                <a:solidFill>
                  <a:srgbClr val="171717"/>
                </a:solidFill>
                <a:latin typeface="Lato"/>
                <a:ea typeface="Lato"/>
                <a:cs typeface="Lato"/>
                <a:sym typeface="Lato"/>
              </a:rPr>
              <a:t>Number of Blocks Selected for Infrastructure Siting</a:t>
            </a:r>
            <a:endParaRPr sz="1400">
              <a:solidFill>
                <a:srgbClr val="171717"/>
              </a:solidFill>
              <a:latin typeface="Lato"/>
              <a:ea typeface="Lato"/>
              <a:cs typeface="Lato"/>
              <a:sym typeface="Lato"/>
            </a:endParaRPr>
          </a:p>
        </p:txBody>
      </p:sp>
      <p:pic>
        <p:nvPicPr>
          <p:cNvPr descr="A map of india with different colored areas&#10;&#10;AI-generated content may be incorrect." id="415" name="Google Shape;415;p15"/>
          <p:cNvPicPr preferRelativeResize="0"/>
          <p:nvPr/>
        </p:nvPicPr>
        <p:blipFill rotWithShape="1">
          <a:blip r:embed="rId3">
            <a:alphaModFix/>
          </a:blip>
          <a:srcRect b="0" l="0" r="0" t="0"/>
          <a:stretch/>
        </p:blipFill>
        <p:spPr>
          <a:xfrm>
            <a:off x="156369" y="1867874"/>
            <a:ext cx="2374929" cy="3483231"/>
          </a:xfrm>
          <a:prstGeom prst="rect">
            <a:avLst/>
          </a:prstGeom>
          <a:noFill/>
          <a:ln>
            <a:noFill/>
          </a:ln>
        </p:spPr>
      </p:pic>
      <p:pic>
        <p:nvPicPr>
          <p:cNvPr descr="A map of different states&#10;&#10;AI-generated content may be incorrect." id="416" name="Google Shape;416;p15"/>
          <p:cNvPicPr preferRelativeResize="0"/>
          <p:nvPr/>
        </p:nvPicPr>
        <p:blipFill rotWithShape="1">
          <a:blip r:embed="rId4">
            <a:alphaModFix/>
          </a:blip>
          <a:srcRect b="0" l="0" r="0" t="0"/>
          <a:stretch/>
        </p:blipFill>
        <p:spPr>
          <a:xfrm>
            <a:off x="2691899" y="1867874"/>
            <a:ext cx="2374929" cy="3483231"/>
          </a:xfrm>
          <a:prstGeom prst="rect">
            <a:avLst/>
          </a:prstGeom>
          <a:noFill/>
          <a:ln>
            <a:noFill/>
          </a:ln>
        </p:spPr>
      </p:pic>
      <p:pic>
        <p:nvPicPr>
          <p:cNvPr descr="A map of a country&#10;&#10;AI-generated content may be incorrect." id="417" name="Google Shape;417;p15"/>
          <p:cNvPicPr preferRelativeResize="0"/>
          <p:nvPr/>
        </p:nvPicPr>
        <p:blipFill rotWithShape="1">
          <a:blip r:embed="rId5">
            <a:alphaModFix/>
          </a:blip>
          <a:srcRect b="0" l="0" r="0" t="0"/>
          <a:stretch/>
        </p:blipFill>
        <p:spPr>
          <a:xfrm>
            <a:off x="5263093" y="1867875"/>
            <a:ext cx="2374930" cy="3483230"/>
          </a:xfrm>
          <a:prstGeom prst="rect">
            <a:avLst/>
          </a:prstGeom>
          <a:noFill/>
          <a:ln>
            <a:noFill/>
          </a:ln>
        </p:spPr>
      </p:pic>
      <p:sp>
        <p:nvSpPr>
          <p:cNvPr id="418" name="Google Shape;418;p15"/>
          <p:cNvSpPr txBox="1"/>
          <p:nvPr/>
        </p:nvSpPr>
        <p:spPr>
          <a:xfrm>
            <a:off x="32179" y="1604510"/>
            <a:ext cx="2737211" cy="36740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71717"/>
              </a:buClr>
              <a:buSzPts val="1200"/>
              <a:buFont typeface="Arial"/>
              <a:buNone/>
            </a:pPr>
            <a:r>
              <a:rPr lang="en-US" sz="1200">
                <a:solidFill>
                  <a:srgbClr val="171717"/>
                </a:solidFill>
                <a:latin typeface="Lato"/>
                <a:ea typeface="Lato"/>
                <a:cs typeface="Lato"/>
                <a:sym typeface="Lato"/>
              </a:rPr>
              <a:t>Enhance Connectivity</a:t>
            </a:r>
            <a:endParaRPr/>
          </a:p>
        </p:txBody>
      </p:sp>
      <p:sp>
        <p:nvSpPr>
          <p:cNvPr id="419" name="Google Shape;419;p15"/>
          <p:cNvSpPr txBox="1"/>
          <p:nvPr/>
        </p:nvSpPr>
        <p:spPr>
          <a:xfrm>
            <a:off x="2626021" y="1604510"/>
            <a:ext cx="2737211" cy="36740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71717"/>
              </a:buClr>
              <a:buSzPts val="1200"/>
              <a:buFont typeface="Arial"/>
              <a:buNone/>
            </a:pPr>
            <a:r>
              <a:rPr lang="en-US" sz="1200">
                <a:solidFill>
                  <a:srgbClr val="171717"/>
                </a:solidFill>
                <a:latin typeface="Lato"/>
                <a:ea typeface="Lato"/>
                <a:cs typeface="Lato"/>
                <a:sym typeface="Lato"/>
              </a:rPr>
              <a:t>Affordable Mobility</a:t>
            </a:r>
            <a:endParaRPr/>
          </a:p>
        </p:txBody>
      </p:sp>
      <p:sp>
        <p:nvSpPr>
          <p:cNvPr id="420" name="Google Shape;420;p15"/>
          <p:cNvSpPr txBox="1"/>
          <p:nvPr/>
        </p:nvSpPr>
        <p:spPr>
          <a:xfrm>
            <a:off x="5164538" y="1607404"/>
            <a:ext cx="2737211" cy="36740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71717"/>
              </a:buClr>
              <a:buSzPts val="1200"/>
              <a:buFont typeface="Arial"/>
              <a:buNone/>
            </a:pPr>
            <a:r>
              <a:rPr lang="en-US" sz="1200">
                <a:solidFill>
                  <a:srgbClr val="171717"/>
                </a:solidFill>
                <a:latin typeface="Lato"/>
                <a:ea typeface="Lato"/>
                <a:cs typeface="Lato"/>
                <a:sym typeface="Lato"/>
              </a:rPr>
              <a:t>Fill Service Gap</a:t>
            </a:r>
            <a:endParaRPr/>
          </a:p>
        </p:txBody>
      </p:sp>
      <p:graphicFrame>
        <p:nvGraphicFramePr>
          <p:cNvPr id="421" name="Google Shape;421;p15"/>
          <p:cNvGraphicFramePr/>
          <p:nvPr/>
        </p:nvGraphicFramePr>
        <p:xfrm>
          <a:off x="7733297" y="2699559"/>
          <a:ext cx="3000000" cy="3000000"/>
        </p:xfrm>
        <a:graphic>
          <a:graphicData uri="http://schemas.openxmlformats.org/drawingml/2006/table">
            <a:tbl>
              <a:tblPr bandRow="1" firstRow="1">
                <a:noFill/>
                <a:tableStyleId>{3F532386-90E2-4F2D-9D2D-EA8BBD539635}</a:tableStyleId>
              </a:tblPr>
              <a:tblGrid>
                <a:gridCol w="2277025"/>
                <a:gridCol w="1004600"/>
                <a:gridCol w="1020725"/>
              </a:tblGrid>
              <a:tr h="638700">
                <a:tc>
                  <a:txBody>
                    <a:bodyPr/>
                    <a:lstStyle/>
                    <a:p>
                      <a:pPr indent="0" lvl="0" marL="0" marR="0" rtl="0" algn="ctr">
                        <a:spcBef>
                          <a:spcPts val="0"/>
                        </a:spcBef>
                        <a:spcAft>
                          <a:spcPts val="0"/>
                        </a:spcAft>
                        <a:buNone/>
                      </a:pPr>
                      <a:r>
                        <a:t/>
                      </a:r>
                      <a:endParaRPr sz="1600" u="none" cap="none" strike="noStrike">
                        <a:latin typeface="Lato"/>
                        <a:ea typeface="Lato"/>
                        <a:cs typeface="Lato"/>
                        <a:sym typeface="Lato"/>
                      </a:endParaRPr>
                    </a:p>
                  </a:txBody>
                  <a:tcPr marT="45725" marB="45725" marR="91450" marL="91450"/>
                </a:tc>
                <a:tc>
                  <a:txBody>
                    <a:bodyPr/>
                    <a:lstStyle/>
                    <a:p>
                      <a:pPr indent="0" lvl="0" marL="0" marR="0" rtl="0" algn="ctr">
                        <a:spcBef>
                          <a:spcPts val="0"/>
                        </a:spcBef>
                        <a:spcAft>
                          <a:spcPts val="0"/>
                        </a:spcAft>
                        <a:buNone/>
                      </a:pPr>
                      <a:r>
                        <a:rPr lang="en-US" sz="1400" u="none" cap="none" strike="noStrike">
                          <a:latin typeface="Lato"/>
                          <a:ea typeface="Lato"/>
                          <a:cs typeface="Lato"/>
                          <a:sym typeface="Lato"/>
                        </a:rPr>
                        <a:t>185 Charging Stations</a:t>
                      </a:r>
                      <a:endParaRPr/>
                    </a:p>
                  </a:txBody>
                  <a:tcPr marT="45725" marB="45725" marR="91450" marL="91450"/>
                </a:tc>
                <a:tc>
                  <a:txBody>
                    <a:bodyPr/>
                    <a:lstStyle/>
                    <a:p>
                      <a:pPr indent="0" lvl="0" marL="0" marR="0" rtl="0" algn="ctr">
                        <a:spcBef>
                          <a:spcPts val="0"/>
                        </a:spcBef>
                        <a:spcAft>
                          <a:spcPts val="0"/>
                        </a:spcAft>
                        <a:buNone/>
                      </a:pPr>
                      <a:r>
                        <a:rPr lang="en-US" sz="1400" u="none" cap="none" strike="noStrike">
                          <a:latin typeface="Lato"/>
                          <a:ea typeface="Lato"/>
                          <a:cs typeface="Lato"/>
                          <a:sym typeface="Lato"/>
                        </a:rPr>
                        <a:t>741 Charging Stations</a:t>
                      </a:r>
                      <a:endParaRPr/>
                    </a:p>
                  </a:txBody>
                  <a:tcPr marT="45725" marB="45725" marR="91450" marL="91450"/>
                </a:tc>
              </a:tr>
              <a:tr h="266125">
                <a:tc>
                  <a:txBody>
                    <a:bodyPr/>
                    <a:lstStyle/>
                    <a:p>
                      <a:pPr indent="0" lvl="0" marL="0" marR="0" rtl="0" algn="ctr">
                        <a:spcBef>
                          <a:spcPts val="0"/>
                        </a:spcBef>
                        <a:spcAft>
                          <a:spcPts val="0"/>
                        </a:spcAft>
                        <a:buNone/>
                      </a:pPr>
                      <a:r>
                        <a:rPr lang="en-US" sz="1400" u="none" cap="none" strike="noStrike">
                          <a:latin typeface="Lato"/>
                          <a:ea typeface="Lato"/>
                          <a:cs typeface="Lato"/>
                          <a:sym typeface="Lato"/>
                        </a:rPr>
                        <a:t>Enhance Connectivity</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1400" u="none" cap="none" strike="noStrike">
                          <a:latin typeface="Lato"/>
                          <a:ea typeface="Lato"/>
                          <a:cs typeface="Lato"/>
                          <a:sym typeface="Lato"/>
                        </a:rPr>
                        <a:t>11</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1400" u="none" cap="none" strike="noStrike">
                          <a:latin typeface="Lato"/>
                          <a:ea typeface="Lato"/>
                          <a:cs typeface="Lato"/>
                          <a:sym typeface="Lato"/>
                        </a:rPr>
                        <a:t>31</a:t>
                      </a:r>
                      <a:endParaRPr/>
                    </a:p>
                  </a:txBody>
                  <a:tcPr marT="45725" marB="45725" marR="91450" marL="91450" anchor="ctr">
                    <a:solidFill>
                      <a:schemeClr val="lt1"/>
                    </a:solidFill>
                  </a:tcPr>
                </a:tc>
              </a:tr>
              <a:tr h="266125">
                <a:tc>
                  <a:txBody>
                    <a:bodyPr/>
                    <a:lstStyle/>
                    <a:p>
                      <a:pPr indent="0" lvl="0" marL="0" marR="0" rtl="0" algn="ctr">
                        <a:spcBef>
                          <a:spcPts val="0"/>
                        </a:spcBef>
                        <a:spcAft>
                          <a:spcPts val="0"/>
                        </a:spcAft>
                        <a:buNone/>
                      </a:pPr>
                      <a:r>
                        <a:rPr lang="en-US" sz="1400" u="none" cap="none" strike="noStrike">
                          <a:latin typeface="Lato"/>
                          <a:ea typeface="Lato"/>
                          <a:cs typeface="Lato"/>
                          <a:sym typeface="Lato"/>
                        </a:rPr>
                        <a:t>Affordable Mobility</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1400" u="none" cap="none" strike="noStrike">
                          <a:latin typeface="Lato"/>
                          <a:ea typeface="Lato"/>
                          <a:cs typeface="Lato"/>
                          <a:sym typeface="Lato"/>
                        </a:rPr>
                        <a:t>3</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1400" u="none" cap="none" strike="noStrike">
                          <a:latin typeface="Lato"/>
                          <a:ea typeface="Lato"/>
                          <a:cs typeface="Lato"/>
                          <a:sym typeface="Lato"/>
                        </a:rPr>
                        <a:t>25</a:t>
                      </a:r>
                      <a:endParaRPr/>
                    </a:p>
                  </a:txBody>
                  <a:tcPr marT="45725" marB="45725" marR="91450" marL="91450" anchor="ctr">
                    <a:solidFill>
                      <a:schemeClr val="lt1"/>
                    </a:solidFill>
                  </a:tcPr>
                </a:tc>
              </a:tr>
              <a:tr h="333450">
                <a:tc>
                  <a:txBody>
                    <a:bodyPr/>
                    <a:lstStyle/>
                    <a:p>
                      <a:pPr indent="0" lvl="0" marL="0" marR="0" rtl="0" algn="ctr">
                        <a:spcBef>
                          <a:spcPts val="0"/>
                        </a:spcBef>
                        <a:spcAft>
                          <a:spcPts val="0"/>
                        </a:spcAft>
                        <a:buNone/>
                      </a:pPr>
                      <a:r>
                        <a:rPr lang="en-US" sz="1400" u="none" cap="none" strike="noStrike">
                          <a:latin typeface="Lato"/>
                          <a:ea typeface="Lato"/>
                          <a:cs typeface="Lato"/>
                          <a:sym typeface="Lato"/>
                        </a:rPr>
                        <a:t>Fill Service Gap</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1400" u="none" cap="none" strike="noStrike">
                          <a:latin typeface="Lato"/>
                          <a:ea typeface="Lato"/>
                          <a:cs typeface="Lato"/>
                          <a:sym typeface="Lato"/>
                        </a:rPr>
                        <a:t>1</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1400" u="none" cap="none" strike="noStrike">
                          <a:latin typeface="Lato"/>
                          <a:ea typeface="Lato"/>
                          <a:cs typeface="Lato"/>
                          <a:sym typeface="Lato"/>
                        </a:rPr>
                        <a:t>51</a:t>
                      </a:r>
                      <a:endParaRPr/>
                    </a:p>
                  </a:txBody>
                  <a:tcPr marT="45725" marB="45725" marR="91450" marL="91450" anchor="ctr">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1549"/>
        </a:solidFill>
      </p:bgPr>
    </p:bg>
    <p:spTree>
      <p:nvGrpSpPr>
        <p:cNvPr id="426" name="Shape 426"/>
        <p:cNvGrpSpPr/>
        <p:nvPr/>
      </p:nvGrpSpPr>
      <p:grpSpPr>
        <a:xfrm>
          <a:off x="0" y="0"/>
          <a:ext cx="0" cy="0"/>
          <a:chOff x="0" y="0"/>
          <a:chExt cx="0" cy="0"/>
        </a:xfrm>
      </p:grpSpPr>
      <p:sp>
        <p:nvSpPr>
          <p:cNvPr id="427" name="Google Shape;427;p16"/>
          <p:cNvSpPr/>
          <p:nvPr/>
        </p:nvSpPr>
        <p:spPr>
          <a:xfrm>
            <a:off x="0" y="0"/>
            <a:ext cx="12192000" cy="6135329"/>
          </a:xfrm>
          <a:prstGeom prst="rect">
            <a:avLst/>
          </a:prstGeom>
          <a:solidFill>
            <a:schemeClr val="lt1"/>
          </a:solidFill>
          <a:ln cap="flat" cmpd="sng" w="9525">
            <a:solidFill>
              <a:srgbClr val="7F34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16"/>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Broader Impact</a:t>
            </a:r>
            <a:endParaRPr/>
          </a:p>
        </p:txBody>
      </p:sp>
      <p:sp>
        <p:nvSpPr>
          <p:cNvPr id="429" name="Google Shape;42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430" name="Google Shape;430;p16"/>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16"/>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432" name="Google Shape;432;p16"/>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DISCUSSION</a:t>
            </a:r>
            <a:endParaRPr/>
          </a:p>
        </p:txBody>
      </p:sp>
      <p:graphicFrame>
        <p:nvGraphicFramePr>
          <p:cNvPr id="433" name="Google Shape;433;p16"/>
          <p:cNvGraphicFramePr/>
          <p:nvPr/>
        </p:nvGraphicFramePr>
        <p:xfrm>
          <a:off x="5086161" y="1992362"/>
          <a:ext cx="3000000" cy="3000000"/>
        </p:xfrm>
        <a:graphic>
          <a:graphicData uri="http://schemas.openxmlformats.org/drawingml/2006/table">
            <a:tbl>
              <a:tblPr bandRow="1" firstRow="1">
                <a:noFill/>
                <a:tableStyleId>{3F532386-90E2-4F2D-9D2D-EA8BBD539635}</a:tableStyleId>
              </a:tblPr>
              <a:tblGrid>
                <a:gridCol w="2038525"/>
                <a:gridCol w="2030650"/>
                <a:gridCol w="1956125"/>
              </a:tblGrid>
              <a:tr h="203200">
                <a:tc>
                  <a:txBody>
                    <a:bodyPr/>
                    <a:lstStyle/>
                    <a:p>
                      <a:pPr indent="0" lvl="0" marL="0" marR="0" rtl="0" algn="ctr">
                        <a:spcBef>
                          <a:spcPts val="0"/>
                        </a:spcBef>
                        <a:spcAft>
                          <a:spcPts val="0"/>
                        </a:spcAft>
                        <a:buNone/>
                      </a:pPr>
                      <a:r>
                        <a:t/>
                      </a:r>
                      <a:endParaRPr sz="1600" u="none" cap="none" strike="noStrike">
                        <a:latin typeface="Lato"/>
                        <a:ea typeface="Lato"/>
                        <a:cs typeface="Lato"/>
                        <a:sym typeface="Lato"/>
                      </a:endParaRPr>
                    </a:p>
                  </a:txBody>
                  <a:tcPr marT="45725" marB="45725" marR="91450" marL="91450"/>
                </a:tc>
                <a:tc>
                  <a:txBody>
                    <a:bodyPr/>
                    <a:lstStyle/>
                    <a:p>
                      <a:pPr indent="0" lvl="0" marL="0" marR="0" rtl="0" algn="ctr">
                        <a:spcBef>
                          <a:spcPts val="0"/>
                        </a:spcBef>
                        <a:spcAft>
                          <a:spcPts val="0"/>
                        </a:spcAft>
                        <a:buNone/>
                      </a:pPr>
                      <a:r>
                        <a:rPr lang="en-US" sz="1600" u="none" cap="none" strike="noStrike">
                          <a:latin typeface="Lato"/>
                          <a:ea typeface="Lato"/>
                          <a:cs typeface="Lato"/>
                          <a:sym typeface="Lato"/>
                        </a:rPr>
                        <a:t>185 Charging Stations</a:t>
                      </a:r>
                      <a:endParaRPr/>
                    </a:p>
                  </a:txBody>
                  <a:tcPr marT="45725" marB="45725" marR="91450" marL="91450"/>
                </a:tc>
                <a:tc>
                  <a:txBody>
                    <a:bodyPr/>
                    <a:lstStyle/>
                    <a:p>
                      <a:pPr indent="0" lvl="0" marL="0" marR="0" rtl="0" algn="ctr">
                        <a:spcBef>
                          <a:spcPts val="0"/>
                        </a:spcBef>
                        <a:spcAft>
                          <a:spcPts val="0"/>
                        </a:spcAft>
                        <a:buNone/>
                      </a:pPr>
                      <a:r>
                        <a:rPr lang="en-US" sz="1600" u="none" cap="none" strike="noStrike">
                          <a:latin typeface="Lato"/>
                          <a:ea typeface="Lato"/>
                          <a:cs typeface="Lato"/>
                          <a:sym typeface="Lato"/>
                        </a:rPr>
                        <a:t>741 Charging Stations</a:t>
                      </a:r>
                      <a:endParaRPr/>
                    </a:p>
                  </a:txBody>
                  <a:tcPr marT="45725" marB="45725" marR="91450" marL="91450"/>
                </a:tc>
              </a:tr>
              <a:tr h="381925">
                <a:tc>
                  <a:txBody>
                    <a:bodyPr/>
                    <a:lstStyle/>
                    <a:p>
                      <a:pPr indent="0" lvl="0" marL="0" marR="0" rtl="0" algn="ctr">
                        <a:spcBef>
                          <a:spcPts val="0"/>
                        </a:spcBef>
                        <a:spcAft>
                          <a:spcPts val="0"/>
                        </a:spcAft>
                        <a:buNone/>
                      </a:pPr>
                      <a:r>
                        <a:rPr lang="en-US" sz="1600" u="none" cap="none" strike="noStrike">
                          <a:latin typeface="Lato"/>
                          <a:ea typeface="Lato"/>
                          <a:cs typeface="Lato"/>
                          <a:sym typeface="Lato"/>
                        </a:rPr>
                        <a:t>E-rickshaw</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1600" u="none" cap="none" strike="noStrike">
                          <a:latin typeface="Lato"/>
                          <a:ea typeface="Lato"/>
                          <a:cs typeface="Lato"/>
                          <a:sym typeface="Lato"/>
                        </a:rPr>
                        <a:t>1,295</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1600" u="none" cap="none" strike="noStrike">
                          <a:latin typeface="Lato"/>
                          <a:ea typeface="Lato"/>
                          <a:cs typeface="Lato"/>
                          <a:sym typeface="Lato"/>
                        </a:rPr>
                        <a:t>5,187</a:t>
                      </a:r>
                      <a:endParaRPr/>
                    </a:p>
                  </a:txBody>
                  <a:tcPr marT="45725" marB="45725" marR="91450" marL="91450" anchor="ctr">
                    <a:solidFill>
                      <a:schemeClr val="lt1"/>
                    </a:solidFill>
                  </a:tcPr>
                </a:tc>
              </a:tr>
              <a:tr h="381925">
                <a:tc>
                  <a:txBody>
                    <a:bodyPr/>
                    <a:lstStyle/>
                    <a:p>
                      <a:pPr indent="0" lvl="0" marL="0" marR="0" rtl="0" algn="ctr">
                        <a:spcBef>
                          <a:spcPts val="0"/>
                        </a:spcBef>
                        <a:spcAft>
                          <a:spcPts val="0"/>
                        </a:spcAft>
                        <a:buNone/>
                      </a:pPr>
                      <a:r>
                        <a:rPr lang="en-US" sz="1600" u="none" cap="none" strike="noStrike">
                          <a:latin typeface="Lato"/>
                          <a:ea typeface="Lato"/>
                          <a:cs typeface="Lato"/>
                          <a:sym typeface="Lato"/>
                        </a:rPr>
                        <a:t>E-auto</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1600" u="none" cap="none" strike="noStrike">
                          <a:latin typeface="Lato"/>
                          <a:ea typeface="Lato"/>
                          <a:cs typeface="Lato"/>
                          <a:sym typeface="Lato"/>
                        </a:rPr>
                        <a:t>1,110</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US" sz="1600" u="none" cap="none" strike="noStrike">
                          <a:latin typeface="Lato"/>
                          <a:ea typeface="Lato"/>
                          <a:cs typeface="Lato"/>
                          <a:sym typeface="Lato"/>
                        </a:rPr>
                        <a:t>4,446</a:t>
                      </a:r>
                      <a:endParaRPr/>
                    </a:p>
                  </a:txBody>
                  <a:tcPr marT="45725" marB="45725" marR="91450" marL="91450" anchor="ctr">
                    <a:solidFill>
                      <a:schemeClr val="lt1"/>
                    </a:solidFill>
                  </a:tcPr>
                </a:tc>
              </a:tr>
            </a:tbl>
          </a:graphicData>
        </a:graphic>
      </p:graphicFrame>
      <p:sp>
        <p:nvSpPr>
          <p:cNvPr id="434" name="Google Shape;434;p16"/>
          <p:cNvSpPr txBox="1"/>
          <p:nvPr/>
        </p:nvSpPr>
        <p:spPr>
          <a:xfrm>
            <a:off x="5159768" y="1509392"/>
            <a:ext cx="5878070" cy="49676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71717"/>
              </a:buClr>
              <a:buSzPts val="1600"/>
              <a:buFont typeface="Arial"/>
              <a:buNone/>
            </a:pPr>
            <a:r>
              <a:rPr b="1" lang="en-US" sz="1600">
                <a:solidFill>
                  <a:srgbClr val="171717"/>
                </a:solidFill>
                <a:latin typeface="Lato"/>
                <a:ea typeface="Lato"/>
                <a:cs typeface="Lato"/>
                <a:sym typeface="Lato"/>
              </a:rPr>
              <a:t>Average Daily Vehicles Served by PV-Based Charging System</a:t>
            </a:r>
            <a:endParaRPr sz="1600">
              <a:solidFill>
                <a:srgbClr val="171717"/>
              </a:solidFill>
              <a:latin typeface="Lato"/>
              <a:ea typeface="Lato"/>
              <a:cs typeface="Lato"/>
              <a:sym typeface="Lato"/>
            </a:endParaRPr>
          </a:p>
        </p:txBody>
      </p:sp>
      <p:sp>
        <p:nvSpPr>
          <p:cNvPr id="435" name="Google Shape;435;p16"/>
          <p:cNvSpPr txBox="1"/>
          <p:nvPr/>
        </p:nvSpPr>
        <p:spPr>
          <a:xfrm>
            <a:off x="6095999" y="3705800"/>
            <a:ext cx="4005608" cy="1812322"/>
          </a:xfrm>
          <a:prstGeom prst="rect">
            <a:avLst/>
          </a:prstGeom>
          <a:solidFill>
            <a:srgbClr val="F2F2F2"/>
          </a:solidFill>
          <a:ln cap="flat" cmpd="sng" w="381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6761C"/>
              </a:buClr>
              <a:buSzPts val="2400"/>
              <a:buFont typeface="Arial"/>
              <a:buNone/>
            </a:pPr>
            <a:r>
              <a:rPr b="1" lang="en-US" sz="2400">
                <a:solidFill>
                  <a:srgbClr val="36761C"/>
                </a:solidFill>
                <a:latin typeface="Lato"/>
                <a:ea typeface="Lato"/>
                <a:cs typeface="Lato"/>
                <a:sym typeface="Lato"/>
              </a:rPr>
              <a:t>1.8 million e-rickshaws</a:t>
            </a:r>
            <a:br>
              <a:rPr b="1" lang="en-US" sz="2000">
                <a:solidFill>
                  <a:schemeClr val="accent2"/>
                </a:solidFill>
                <a:latin typeface="Lato"/>
                <a:ea typeface="Lato"/>
                <a:cs typeface="Lato"/>
                <a:sym typeface="Lato"/>
              </a:rPr>
            </a:br>
            <a:r>
              <a:rPr lang="en-US" sz="2400">
                <a:solidFill>
                  <a:schemeClr val="dk1"/>
                </a:solidFill>
                <a:latin typeface="Lato"/>
                <a:ea typeface="Lato"/>
                <a:cs typeface="Lato"/>
                <a:sym typeface="Lato"/>
              </a:rPr>
              <a:t>or</a:t>
            </a:r>
            <a:br>
              <a:rPr b="1" lang="en-US" sz="2000">
                <a:solidFill>
                  <a:schemeClr val="dk1"/>
                </a:solidFill>
                <a:latin typeface="Lato"/>
                <a:ea typeface="Lato"/>
                <a:cs typeface="Lato"/>
                <a:sym typeface="Lato"/>
              </a:rPr>
            </a:br>
            <a:r>
              <a:rPr b="1" lang="en-US" sz="2400">
                <a:solidFill>
                  <a:srgbClr val="3C78D8"/>
                </a:solidFill>
                <a:latin typeface="Lato"/>
                <a:ea typeface="Lato"/>
                <a:cs typeface="Lato"/>
                <a:sym typeface="Lato"/>
              </a:rPr>
              <a:t>1.6 million e-autos</a:t>
            </a:r>
            <a:br>
              <a:rPr b="1" lang="en-US" sz="2400">
                <a:solidFill>
                  <a:srgbClr val="3C78D8"/>
                </a:solidFill>
                <a:latin typeface="Lato"/>
                <a:ea typeface="Lato"/>
                <a:cs typeface="Lato"/>
                <a:sym typeface="Lato"/>
              </a:rPr>
            </a:br>
            <a:r>
              <a:rPr lang="en-US" sz="1800">
                <a:solidFill>
                  <a:schemeClr val="dk1"/>
                </a:solidFill>
                <a:latin typeface="Lato"/>
                <a:ea typeface="Lato"/>
                <a:cs typeface="Lato"/>
                <a:sym typeface="Lato"/>
              </a:rPr>
              <a:t>served over 1 year</a:t>
            </a:r>
            <a:endParaRPr/>
          </a:p>
        </p:txBody>
      </p:sp>
      <p:sp>
        <p:nvSpPr>
          <p:cNvPr id="436" name="Google Shape;436;p16"/>
          <p:cNvSpPr txBox="1"/>
          <p:nvPr/>
        </p:nvSpPr>
        <p:spPr>
          <a:xfrm>
            <a:off x="720622" y="1963359"/>
            <a:ext cx="3121845" cy="1249277"/>
          </a:xfrm>
          <a:prstGeom prst="rect">
            <a:avLst/>
          </a:prstGeom>
          <a:solidFill>
            <a:srgbClr val="F2F2F2"/>
          </a:solidFill>
          <a:ln cap="flat" cmpd="sng" w="12700">
            <a:solidFill>
              <a:srgbClr val="262626"/>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Lato"/>
                <a:ea typeface="Lato"/>
                <a:cs typeface="Lato"/>
                <a:sym typeface="Lato"/>
              </a:rPr>
              <a:t>Over</a:t>
            </a:r>
            <a:br>
              <a:rPr lang="en-US" sz="1800">
                <a:solidFill>
                  <a:schemeClr val="dk1"/>
                </a:solidFill>
                <a:latin typeface="Lato"/>
                <a:ea typeface="Lato"/>
                <a:cs typeface="Lato"/>
                <a:sym typeface="Lato"/>
              </a:rPr>
            </a:br>
            <a:r>
              <a:rPr b="1" lang="en-US" sz="2000">
                <a:solidFill>
                  <a:schemeClr val="accent2"/>
                </a:solidFill>
                <a:latin typeface="Lato"/>
                <a:ea typeface="Lato"/>
                <a:cs typeface="Lato"/>
                <a:sym typeface="Lato"/>
              </a:rPr>
              <a:t>75,000 registered E3Ws</a:t>
            </a:r>
            <a:r>
              <a:rPr lang="en-US" sz="1800">
                <a:solidFill>
                  <a:schemeClr val="dk1"/>
                </a:solidFill>
                <a:latin typeface="Lato"/>
                <a:ea typeface="Lato"/>
                <a:cs typeface="Lato"/>
                <a:sym typeface="Lato"/>
              </a:rPr>
              <a:t> </a:t>
            </a:r>
            <a:br>
              <a:rPr lang="en-US" sz="1800">
                <a:solidFill>
                  <a:schemeClr val="dk1"/>
                </a:solidFill>
                <a:latin typeface="Lato"/>
                <a:ea typeface="Lato"/>
                <a:cs typeface="Lato"/>
                <a:sym typeface="Lato"/>
              </a:rPr>
            </a:br>
            <a:r>
              <a:rPr lang="en-US" sz="1600">
                <a:solidFill>
                  <a:schemeClr val="dk1"/>
                </a:solidFill>
                <a:latin typeface="Lato"/>
                <a:ea typeface="Lato"/>
                <a:cs typeface="Lato"/>
                <a:sym typeface="Lato"/>
              </a:rPr>
              <a:t>in West Bengal</a:t>
            </a:r>
            <a:endParaRPr b="1" sz="1600">
              <a:solidFill>
                <a:srgbClr val="36761C"/>
              </a:solidFill>
              <a:latin typeface="Lato"/>
              <a:ea typeface="Lato"/>
              <a:cs typeface="Lato"/>
              <a:sym typeface="Lato"/>
            </a:endParaRPr>
          </a:p>
        </p:txBody>
      </p:sp>
      <p:sp>
        <p:nvSpPr>
          <p:cNvPr id="437" name="Google Shape;437;p16"/>
          <p:cNvSpPr txBox="1"/>
          <p:nvPr/>
        </p:nvSpPr>
        <p:spPr>
          <a:xfrm>
            <a:off x="720622" y="3614985"/>
            <a:ext cx="3121845" cy="1249277"/>
          </a:xfrm>
          <a:prstGeom prst="rect">
            <a:avLst/>
          </a:prstGeom>
          <a:solidFill>
            <a:srgbClr val="F2F2F2"/>
          </a:solidFill>
          <a:ln cap="flat" cmpd="sng" w="12700">
            <a:solidFill>
              <a:srgbClr val="262626"/>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600"/>
              <a:buFont typeface="Arial"/>
              <a:buNone/>
            </a:pPr>
            <a:r>
              <a:rPr b="1" lang="en-US" sz="1600" u="sng">
                <a:solidFill>
                  <a:schemeClr val="dk1"/>
                </a:solidFill>
                <a:latin typeface="Lato"/>
                <a:ea typeface="Lato"/>
                <a:cs typeface="Lato"/>
                <a:sym typeface="Lato"/>
              </a:rPr>
              <a:t>West Bengal EV Policy Target</a:t>
            </a:r>
            <a:endParaRPr b="1" sz="1800" u="sng">
              <a:solidFill>
                <a:schemeClr val="dk1"/>
              </a:solidFill>
              <a:latin typeface="Lato"/>
              <a:ea typeface="Lato"/>
              <a:cs typeface="Lato"/>
              <a:sym typeface="Lato"/>
            </a:endParaRPr>
          </a:p>
          <a:p>
            <a:pPr indent="0" lvl="0" marL="0" marR="0" rtl="0" algn="ctr">
              <a:lnSpc>
                <a:spcPct val="90000"/>
              </a:lnSpc>
              <a:spcBef>
                <a:spcPts val="1000"/>
              </a:spcBef>
              <a:spcAft>
                <a:spcPts val="0"/>
              </a:spcAft>
              <a:buClr>
                <a:schemeClr val="accent2"/>
              </a:buClr>
              <a:buSzPts val="2000"/>
              <a:buFont typeface="Arial"/>
              <a:buNone/>
            </a:pPr>
            <a:r>
              <a:rPr b="1" lang="en-US" sz="2000">
                <a:solidFill>
                  <a:schemeClr val="accent2"/>
                </a:solidFill>
                <a:latin typeface="Lato"/>
                <a:ea typeface="Lato"/>
                <a:cs typeface="Lato"/>
                <a:sym typeface="Lato"/>
              </a:rPr>
              <a:t>25,000 E3Ws</a:t>
            </a:r>
            <a:br>
              <a:rPr lang="en-US" sz="1800">
                <a:solidFill>
                  <a:schemeClr val="dk1"/>
                </a:solidFill>
                <a:latin typeface="Lato"/>
                <a:ea typeface="Lato"/>
                <a:cs typeface="Lato"/>
                <a:sym typeface="Lato"/>
              </a:rPr>
            </a:br>
            <a:r>
              <a:rPr lang="en-US" sz="1600">
                <a:solidFill>
                  <a:schemeClr val="dk1"/>
                </a:solidFill>
                <a:latin typeface="Lato"/>
                <a:ea typeface="Lato"/>
                <a:cs typeface="Lato"/>
                <a:sym typeface="Lato"/>
              </a:rPr>
              <a:t>for demand side fiscal support</a:t>
            </a:r>
            <a:endParaRPr b="1" sz="1600">
              <a:solidFill>
                <a:srgbClr val="36761C"/>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500"/>
                                        <p:tgtEl>
                                          <p:spTgt spid="435"/>
                                        </p:tgtEl>
                                        <p:attrNameLst>
                                          <p:attrName>ppt_w</p:attrName>
                                        </p:attrNameLst>
                                      </p:cBhvr>
                                      <p:tavLst>
                                        <p:tav fmla="" tm="0">
                                          <p:val>
                                            <p:strVal val="0"/>
                                          </p:val>
                                        </p:tav>
                                        <p:tav fmla="" tm="100000">
                                          <p:val>
                                            <p:strVal val="#ppt_w"/>
                                          </p:val>
                                        </p:tav>
                                      </p:tavLst>
                                    </p:anim>
                                    <p:anim calcmode="lin" valueType="num">
                                      <p:cBhvr additive="base">
                                        <p:cTn dur="500"/>
                                        <p:tgtEl>
                                          <p:spTgt spid="4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441" name="Shape 441"/>
        <p:cNvGrpSpPr/>
        <p:nvPr/>
      </p:nvGrpSpPr>
      <p:grpSpPr>
        <a:xfrm>
          <a:off x="0" y="0"/>
          <a:ext cx="0" cy="0"/>
          <a:chOff x="0" y="0"/>
          <a:chExt cx="0" cy="0"/>
        </a:xfrm>
      </p:grpSpPr>
      <p:sp>
        <p:nvSpPr>
          <p:cNvPr id="442" name="Google Shape;442;p17"/>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17"/>
          <p:cNvSpPr txBox="1"/>
          <p:nvPr>
            <p:ph type="ctrTitle"/>
          </p:nvPr>
        </p:nvSpPr>
        <p:spPr>
          <a:xfrm>
            <a:off x="519113" y="2301978"/>
            <a:ext cx="9144000" cy="84172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12501B"/>
              </a:buClr>
              <a:buSzPct val="150000"/>
              <a:buFont typeface="Lato"/>
              <a:buNone/>
            </a:pPr>
            <a:r>
              <a:rPr b="1" lang="en-US">
                <a:solidFill>
                  <a:srgbClr val="12501B"/>
                </a:solidFill>
                <a:latin typeface="Lato"/>
                <a:ea typeface="Lato"/>
                <a:cs typeface="Lato"/>
                <a:sym typeface="Lato"/>
              </a:rPr>
              <a:t>Thank You!</a:t>
            </a:r>
            <a:endParaRPr b="1" sz="4000">
              <a:solidFill>
                <a:srgbClr val="12501B"/>
              </a:solidFill>
              <a:latin typeface="Lato"/>
              <a:ea typeface="Lato"/>
              <a:cs typeface="Lato"/>
              <a:sym typeface="Lato"/>
            </a:endParaRPr>
          </a:p>
        </p:txBody>
      </p:sp>
      <p:sp>
        <p:nvSpPr>
          <p:cNvPr id="444" name="Google Shape;444;p17"/>
          <p:cNvSpPr txBox="1"/>
          <p:nvPr>
            <p:ph idx="1" type="subTitle"/>
          </p:nvPr>
        </p:nvSpPr>
        <p:spPr>
          <a:xfrm>
            <a:off x="519113" y="3581413"/>
            <a:ext cx="9144000" cy="10720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7474"/>
              </a:buClr>
              <a:buSzPts val="2400"/>
              <a:buNone/>
            </a:pPr>
            <a:r>
              <a:rPr lang="en-US">
                <a:solidFill>
                  <a:srgbClr val="747474"/>
                </a:solidFill>
                <a:latin typeface="Lato"/>
                <a:ea typeface="Lato"/>
                <a:cs typeface="Lato"/>
                <a:sym typeface="Lato"/>
              </a:rPr>
              <a:t>Ahana Mukherjee</a:t>
            </a:r>
            <a:endParaRPr/>
          </a:p>
          <a:p>
            <a:pPr indent="0" lvl="0" marL="0" rtl="0" algn="l">
              <a:lnSpc>
                <a:spcPct val="90000"/>
              </a:lnSpc>
              <a:spcBef>
                <a:spcPts val="1000"/>
              </a:spcBef>
              <a:spcAft>
                <a:spcPts val="0"/>
              </a:spcAft>
              <a:buClr>
                <a:srgbClr val="747474"/>
              </a:buClr>
              <a:buSzPts val="2400"/>
              <a:buNone/>
            </a:pPr>
            <a:r>
              <a:rPr lang="en-US">
                <a:solidFill>
                  <a:srgbClr val="747474"/>
                </a:solidFill>
                <a:latin typeface="Lato"/>
                <a:ea typeface="Lato"/>
                <a:cs typeface="Lato"/>
                <a:sym typeface="Lato"/>
              </a:rPr>
              <a:t>ahanam@uw.edu</a:t>
            </a:r>
            <a:endParaRPr>
              <a:solidFill>
                <a:srgbClr val="747474"/>
              </a:solidFill>
              <a:latin typeface="Lato"/>
              <a:ea typeface="Lato"/>
              <a:cs typeface="Lato"/>
              <a:sym typeface="Lato"/>
            </a:endParaRPr>
          </a:p>
        </p:txBody>
      </p:sp>
      <p:sp>
        <p:nvSpPr>
          <p:cNvPr id="445" name="Google Shape;445;p17"/>
          <p:cNvSpPr/>
          <p:nvPr/>
        </p:nvSpPr>
        <p:spPr>
          <a:xfrm>
            <a:off x="519113" y="3369597"/>
            <a:ext cx="5334000" cy="84455"/>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17"/>
          <p:cNvSpPr txBox="1"/>
          <p:nvPr/>
        </p:nvSpPr>
        <p:spPr>
          <a:xfrm>
            <a:off x="519113" y="6220834"/>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447" name="Google Shape;447;p17"/>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01B"/>
        </a:solidFill>
      </p:bgPr>
    </p:bg>
    <p:spTree>
      <p:nvGrpSpPr>
        <p:cNvPr id="100" name="Shape 100"/>
        <p:cNvGrpSpPr/>
        <p:nvPr/>
      </p:nvGrpSpPr>
      <p:grpSpPr>
        <a:xfrm>
          <a:off x="0" y="0"/>
          <a:ext cx="0" cy="0"/>
          <a:chOff x="0" y="0"/>
          <a:chExt cx="0" cy="0"/>
        </a:xfrm>
      </p:grpSpPr>
      <p:sp>
        <p:nvSpPr>
          <p:cNvPr id="101" name="Google Shape;101;p2"/>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2"/>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Three-Wheeler Market Proliferation</a:t>
            </a:r>
            <a:endParaRPr/>
          </a:p>
        </p:txBody>
      </p:sp>
      <p:sp>
        <p:nvSpPr>
          <p:cNvPr id="103" name="Google Shape;103;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104" name="Google Shape;104;p2"/>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105" name="Google Shape;105;p2"/>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2"/>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INTRODUCTION &amp; BACKGROUND</a:t>
            </a:r>
            <a:endParaRPr/>
          </a:p>
        </p:txBody>
      </p:sp>
      <p:pic>
        <p:nvPicPr>
          <p:cNvPr descr="Electric Three Wheeler Market Electric Three Wheeler Market Growt" id="107" name="Google Shape;107;p2"/>
          <p:cNvPicPr preferRelativeResize="0"/>
          <p:nvPr/>
        </p:nvPicPr>
        <p:blipFill rotWithShape="1">
          <a:blip r:embed="rId3">
            <a:alphaModFix/>
          </a:blip>
          <a:srcRect b="11616" l="5678" r="21892" t="15968"/>
          <a:stretch/>
        </p:blipFill>
        <p:spPr>
          <a:xfrm>
            <a:off x="495134" y="2224870"/>
            <a:ext cx="7202404" cy="3629536"/>
          </a:xfrm>
          <a:prstGeom prst="rect">
            <a:avLst/>
          </a:prstGeom>
          <a:noFill/>
          <a:ln>
            <a:noFill/>
          </a:ln>
        </p:spPr>
      </p:pic>
      <p:sp>
        <p:nvSpPr>
          <p:cNvPr id="108" name="Google Shape;108;p2"/>
          <p:cNvSpPr txBox="1"/>
          <p:nvPr/>
        </p:nvSpPr>
        <p:spPr>
          <a:xfrm>
            <a:off x="1395718" y="1869778"/>
            <a:ext cx="5401235" cy="45719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C78D8"/>
              </a:buClr>
              <a:buSzPts val="1400"/>
              <a:buFont typeface="Arial"/>
              <a:buNone/>
            </a:pPr>
            <a:r>
              <a:rPr b="1" lang="en-US" sz="1400">
                <a:solidFill>
                  <a:srgbClr val="3C78D8"/>
                </a:solidFill>
                <a:latin typeface="Lato"/>
                <a:ea typeface="Lato"/>
                <a:cs typeface="Lato"/>
                <a:sym typeface="Lato"/>
              </a:rPr>
              <a:t>Electric Three-Wheeler Market Growth Rate (2020—2025)</a:t>
            </a:r>
            <a:endParaRPr/>
          </a:p>
        </p:txBody>
      </p:sp>
      <p:grpSp>
        <p:nvGrpSpPr>
          <p:cNvPr id="109" name="Google Shape;109;p2"/>
          <p:cNvGrpSpPr/>
          <p:nvPr/>
        </p:nvGrpSpPr>
        <p:grpSpPr>
          <a:xfrm>
            <a:off x="8610600" y="3346865"/>
            <a:ext cx="2765120" cy="1345227"/>
            <a:chOff x="403122" y="4410024"/>
            <a:chExt cx="3376419" cy="1376880"/>
          </a:xfrm>
        </p:grpSpPr>
        <p:sp>
          <p:nvSpPr>
            <p:cNvPr id="110" name="Google Shape;110;p2"/>
            <p:cNvSpPr/>
            <p:nvPr/>
          </p:nvSpPr>
          <p:spPr>
            <a:xfrm>
              <a:off x="404745" y="4410024"/>
              <a:ext cx="2763496" cy="978341"/>
            </a:xfrm>
            <a:prstGeom prst="rect">
              <a:avLst/>
            </a:prstGeom>
            <a:solidFill>
              <a:srgbClr val="F2F2F2"/>
            </a:solidFill>
            <a:ln cap="flat" cmpd="sng" w="38100">
              <a:solidFill>
                <a:srgbClr val="3C78D8"/>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3C78D8"/>
                  </a:solidFill>
                  <a:latin typeface="Lato"/>
                  <a:ea typeface="Lato"/>
                  <a:cs typeface="Lato"/>
                  <a:sym typeface="Lato"/>
                </a:rPr>
                <a:t>580,000 E3W</a:t>
              </a:r>
              <a:br>
                <a:rPr b="1" lang="en-US" sz="1800">
                  <a:solidFill>
                    <a:schemeClr val="accent2"/>
                  </a:solidFill>
                  <a:latin typeface="Lato"/>
                  <a:ea typeface="Lato"/>
                  <a:cs typeface="Lato"/>
                  <a:sym typeface="Lato"/>
                </a:rPr>
              </a:br>
              <a:r>
                <a:rPr lang="en-US" sz="1600">
                  <a:solidFill>
                    <a:schemeClr val="dk1"/>
                  </a:solidFill>
                  <a:latin typeface="Lato"/>
                  <a:ea typeface="Lato"/>
                  <a:cs typeface="Lato"/>
                  <a:sym typeface="Lato"/>
                </a:rPr>
                <a:t>sales in 2023 in India</a:t>
              </a:r>
              <a:endParaRPr/>
            </a:p>
          </p:txBody>
        </p:sp>
        <p:sp>
          <p:nvSpPr>
            <p:cNvPr id="111" name="Google Shape;111;p2"/>
            <p:cNvSpPr txBox="1"/>
            <p:nvPr/>
          </p:nvSpPr>
          <p:spPr>
            <a:xfrm>
              <a:off x="403122" y="5492342"/>
              <a:ext cx="3376419" cy="2945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AEAEAE"/>
                </a:buClr>
                <a:buSzPts val="1000"/>
                <a:buFont typeface="Arial"/>
                <a:buNone/>
              </a:pPr>
              <a:r>
                <a:rPr lang="en-US" sz="1000">
                  <a:solidFill>
                    <a:srgbClr val="AEAEAE"/>
                  </a:solidFill>
                  <a:latin typeface="Lato"/>
                  <a:ea typeface="Lato"/>
                  <a:cs typeface="Lato"/>
                  <a:sym typeface="Lato"/>
                </a:rPr>
                <a:t>Source: IEA Global EV Outlook 2024</a:t>
              </a:r>
              <a:endParaRPr/>
            </a:p>
          </p:txBody>
        </p:sp>
      </p:grpSp>
      <p:grpSp>
        <p:nvGrpSpPr>
          <p:cNvPr id="112" name="Google Shape;112;p2"/>
          <p:cNvGrpSpPr/>
          <p:nvPr/>
        </p:nvGrpSpPr>
        <p:grpSpPr>
          <a:xfrm>
            <a:off x="8610600" y="1852300"/>
            <a:ext cx="2765120" cy="1345227"/>
            <a:chOff x="403122" y="4410024"/>
            <a:chExt cx="3376419" cy="1376880"/>
          </a:xfrm>
        </p:grpSpPr>
        <p:sp>
          <p:nvSpPr>
            <p:cNvPr id="113" name="Google Shape;113;p2"/>
            <p:cNvSpPr/>
            <p:nvPr/>
          </p:nvSpPr>
          <p:spPr>
            <a:xfrm>
              <a:off x="404745" y="4410024"/>
              <a:ext cx="2763496" cy="978341"/>
            </a:xfrm>
            <a:prstGeom prst="rect">
              <a:avLst/>
            </a:prstGeom>
            <a:solidFill>
              <a:srgbClr val="F2F2F2"/>
            </a:solidFill>
            <a:ln cap="flat" cmpd="sng" w="38100">
              <a:solidFill>
                <a:srgbClr val="3C78D8"/>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3C78D8"/>
                  </a:solidFill>
                  <a:latin typeface="Lato"/>
                  <a:ea typeface="Lato"/>
                  <a:cs typeface="Lato"/>
                  <a:sym typeface="Lato"/>
                </a:rPr>
                <a:t>157 2/3Ws per 1000 people</a:t>
              </a:r>
              <a:br>
                <a:rPr b="1" lang="en-US" sz="1800">
                  <a:solidFill>
                    <a:schemeClr val="accent2"/>
                  </a:solidFill>
                  <a:latin typeface="Lato"/>
                  <a:ea typeface="Lato"/>
                  <a:cs typeface="Lato"/>
                  <a:sym typeface="Lato"/>
                </a:rPr>
              </a:br>
              <a:r>
                <a:rPr lang="en-US" sz="1600">
                  <a:solidFill>
                    <a:schemeClr val="dk1"/>
                  </a:solidFill>
                  <a:latin typeface="Lato"/>
                  <a:ea typeface="Lato"/>
                  <a:cs typeface="Lato"/>
                  <a:sym typeface="Lato"/>
                </a:rPr>
                <a:t>in India</a:t>
              </a:r>
              <a:endParaRPr/>
            </a:p>
          </p:txBody>
        </p:sp>
        <p:sp>
          <p:nvSpPr>
            <p:cNvPr id="114" name="Google Shape;114;p2"/>
            <p:cNvSpPr txBox="1"/>
            <p:nvPr/>
          </p:nvSpPr>
          <p:spPr>
            <a:xfrm>
              <a:off x="403122" y="5492342"/>
              <a:ext cx="3376419" cy="2945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AEAEAE"/>
                </a:buClr>
                <a:buSzPts val="1000"/>
                <a:buFont typeface="Arial"/>
                <a:buNone/>
              </a:pPr>
              <a:r>
                <a:rPr lang="en-US" sz="1000">
                  <a:solidFill>
                    <a:srgbClr val="AEAEAE"/>
                  </a:solidFill>
                  <a:latin typeface="Lato"/>
                  <a:ea typeface="Lato"/>
                  <a:cs typeface="Lato"/>
                  <a:sym typeface="Lato"/>
                </a:rPr>
                <a:t>Source: IEA Global EV Outlook 2024</a:t>
              </a:r>
              <a:endParaRPr/>
            </a:p>
          </p:txBody>
        </p:sp>
      </p:grpSp>
      <p:sp>
        <p:nvSpPr>
          <p:cNvPr id="115" name="Google Shape;115;p2"/>
          <p:cNvSpPr txBox="1"/>
          <p:nvPr/>
        </p:nvSpPr>
        <p:spPr>
          <a:xfrm>
            <a:off x="711463" y="5864548"/>
            <a:ext cx="2765120" cy="213153"/>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rgbClr val="AEAEAE"/>
              </a:buClr>
              <a:buSzPct val="100000"/>
              <a:buFont typeface="Arial"/>
              <a:buNone/>
            </a:pPr>
            <a:r>
              <a:rPr lang="en-US" sz="1000">
                <a:solidFill>
                  <a:srgbClr val="AEAEAE"/>
                </a:solidFill>
                <a:latin typeface="Lato"/>
                <a:ea typeface="Lato"/>
                <a:cs typeface="Lato"/>
                <a:sym typeface="Lato"/>
              </a:rPr>
              <a:t>Source: Mordor Intelligence</a:t>
            </a:r>
            <a:endParaRPr/>
          </a:p>
        </p:txBody>
      </p:sp>
      <p:grpSp>
        <p:nvGrpSpPr>
          <p:cNvPr id="116" name="Google Shape;116;p2"/>
          <p:cNvGrpSpPr/>
          <p:nvPr/>
        </p:nvGrpSpPr>
        <p:grpSpPr>
          <a:xfrm>
            <a:off x="8610600" y="4841493"/>
            <a:ext cx="2765120" cy="1305610"/>
            <a:chOff x="403122" y="4450573"/>
            <a:chExt cx="3376419" cy="1336331"/>
          </a:xfrm>
        </p:grpSpPr>
        <p:sp>
          <p:nvSpPr>
            <p:cNvPr id="117" name="Google Shape;117;p2"/>
            <p:cNvSpPr/>
            <p:nvPr/>
          </p:nvSpPr>
          <p:spPr>
            <a:xfrm>
              <a:off x="404745" y="4450573"/>
              <a:ext cx="2763496" cy="978341"/>
            </a:xfrm>
            <a:prstGeom prst="rect">
              <a:avLst/>
            </a:prstGeom>
            <a:solidFill>
              <a:srgbClr val="F2F2F2"/>
            </a:solidFill>
            <a:ln cap="flat" cmpd="sng" w="38100">
              <a:solidFill>
                <a:srgbClr val="3C78D8"/>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3C78D8"/>
                  </a:solidFill>
                  <a:latin typeface="Lato"/>
                  <a:ea typeface="Lato"/>
                  <a:cs typeface="Lato"/>
                  <a:sym typeface="Lato"/>
                </a:rPr>
                <a:t>70% E3W penetration</a:t>
              </a:r>
              <a:br>
                <a:rPr b="1" lang="en-US" sz="1800">
                  <a:solidFill>
                    <a:schemeClr val="accent2"/>
                  </a:solidFill>
                  <a:latin typeface="Lato"/>
                  <a:ea typeface="Lato"/>
                  <a:cs typeface="Lato"/>
                  <a:sym typeface="Lato"/>
                </a:rPr>
              </a:br>
              <a:r>
                <a:rPr lang="en-US" sz="1600">
                  <a:solidFill>
                    <a:schemeClr val="dk1"/>
                  </a:solidFill>
                  <a:latin typeface="Lato"/>
                  <a:ea typeface="Lato"/>
                  <a:cs typeface="Lato"/>
                  <a:sym typeface="Lato"/>
                </a:rPr>
                <a:t>in West Bengal 2024</a:t>
              </a:r>
              <a:endParaRPr/>
            </a:p>
          </p:txBody>
        </p:sp>
        <p:sp>
          <p:nvSpPr>
            <p:cNvPr id="118" name="Google Shape;118;p2"/>
            <p:cNvSpPr txBox="1"/>
            <p:nvPr/>
          </p:nvSpPr>
          <p:spPr>
            <a:xfrm>
              <a:off x="403122" y="5492342"/>
              <a:ext cx="3376419" cy="2945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AEAEAE"/>
                </a:buClr>
                <a:buSzPts val="1000"/>
                <a:buFont typeface="Arial"/>
                <a:buNone/>
              </a:pPr>
              <a:r>
                <a:rPr lang="en-US" sz="1000">
                  <a:solidFill>
                    <a:srgbClr val="AEAEAE"/>
                  </a:solidFill>
                  <a:latin typeface="Lato"/>
                  <a:ea typeface="Lato"/>
                  <a:cs typeface="Lato"/>
                  <a:sym typeface="Lato"/>
                </a:rPr>
                <a:t>Source: Center for Energy Finance</a:t>
              </a:r>
              <a:endParaRPr/>
            </a:p>
          </p:txBody>
        </p:sp>
      </p:grpSp>
      <p:sp>
        <p:nvSpPr>
          <p:cNvPr id="119" name="Google Shape;119;p2"/>
          <p:cNvSpPr txBox="1"/>
          <p:nvPr>
            <p:ph idx="1" type="body"/>
          </p:nvPr>
        </p:nvSpPr>
        <p:spPr>
          <a:xfrm>
            <a:off x="403122" y="1290000"/>
            <a:ext cx="11385756" cy="53972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2400">
                <a:latin typeface="Lato"/>
                <a:ea typeface="Lato"/>
                <a:cs typeface="Lato"/>
                <a:sym typeface="Lato"/>
              </a:rPr>
              <a:t>Electric Three Wheelers serve as the </a:t>
            </a:r>
            <a:r>
              <a:rPr b="1" lang="en-US" sz="2400" u="sng">
                <a:solidFill>
                  <a:schemeClr val="accent2"/>
                </a:solidFill>
                <a:latin typeface="Lato"/>
                <a:ea typeface="Lato"/>
                <a:cs typeface="Lato"/>
                <a:sym typeface="Lato"/>
              </a:rPr>
              <a:t>low hanging fruit</a:t>
            </a:r>
            <a:r>
              <a:rPr lang="en-US" sz="2400">
                <a:latin typeface="Lato"/>
                <a:ea typeface="Lato"/>
                <a:cs typeface="Lato"/>
                <a:sym typeface="Lato"/>
              </a:rPr>
              <a:t> in EV adoption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500"/>
                                        <p:tgtEl>
                                          <p:spTgt spid="11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01B"/>
        </a:solidFill>
      </p:bgPr>
    </p:bg>
    <p:spTree>
      <p:nvGrpSpPr>
        <p:cNvPr id="124" name="Shape 124"/>
        <p:cNvGrpSpPr/>
        <p:nvPr/>
      </p:nvGrpSpPr>
      <p:grpSpPr>
        <a:xfrm>
          <a:off x="0" y="0"/>
          <a:ext cx="0" cy="0"/>
          <a:chOff x="0" y="0"/>
          <a:chExt cx="0" cy="0"/>
        </a:xfrm>
      </p:grpSpPr>
      <p:sp>
        <p:nvSpPr>
          <p:cNvPr id="125" name="Google Shape;125;p3"/>
          <p:cNvSpPr/>
          <p:nvPr/>
        </p:nvSpPr>
        <p:spPr>
          <a:xfrm>
            <a:off x="0" y="0"/>
            <a:ext cx="12192000" cy="6135329"/>
          </a:xfrm>
          <a:prstGeom prst="rect">
            <a:avLst/>
          </a:prstGeom>
          <a:solidFill>
            <a:schemeClr val="lt1"/>
          </a:solidFill>
          <a:ln>
            <a:noFill/>
          </a:ln>
        </p:spPr>
        <p:txBody>
          <a:bodyPr anchorCtr="0" anchor="t" bIns="60950" lIns="1217775" spcFirstLastPara="1" rIns="60950" wrap="square" tIns="60950">
            <a:noAutofit/>
          </a:bodyPr>
          <a:lstStyle/>
          <a:p>
            <a:pPr indent="0" lvl="0" marL="0" marR="0" rtl="0" algn="l">
              <a:lnSpc>
                <a:spcPct val="90000"/>
              </a:lnSpc>
              <a:spcBef>
                <a:spcPts val="0"/>
              </a:spcBef>
              <a:spcAft>
                <a:spcPts val="0"/>
              </a:spcAft>
              <a:buNone/>
            </a:pPr>
            <a:r>
              <a:t/>
            </a:r>
            <a:endParaRPr b="1" sz="2000">
              <a:solidFill>
                <a:schemeClr val="dk1"/>
              </a:solidFill>
              <a:latin typeface="Lato"/>
              <a:ea typeface="Lato"/>
              <a:cs typeface="Lato"/>
              <a:sym typeface="Lato"/>
            </a:endParaRPr>
          </a:p>
        </p:txBody>
      </p:sp>
      <p:sp>
        <p:nvSpPr>
          <p:cNvPr id="126" name="Google Shape;126;p3"/>
          <p:cNvSpPr/>
          <p:nvPr/>
        </p:nvSpPr>
        <p:spPr>
          <a:xfrm>
            <a:off x="2743200" y="4153737"/>
            <a:ext cx="8485632" cy="1724052"/>
          </a:xfrm>
          <a:prstGeom prst="rect">
            <a:avLst/>
          </a:prstGeom>
          <a:solidFill>
            <a:srgbClr val="A5A5A5"/>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 name="Google Shape;127;p3"/>
          <p:cNvSpPr/>
          <p:nvPr/>
        </p:nvSpPr>
        <p:spPr>
          <a:xfrm>
            <a:off x="2743200" y="1664566"/>
            <a:ext cx="8485632" cy="1724052"/>
          </a:xfrm>
          <a:prstGeom prst="rect">
            <a:avLst/>
          </a:prstGeom>
          <a:solidFill>
            <a:srgbClr val="A5A5A5"/>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 name="Google Shape;128;p3"/>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Three-Wheeler Vehicle Fleets</a:t>
            </a:r>
            <a:endParaRPr/>
          </a:p>
        </p:txBody>
      </p:sp>
      <p:sp>
        <p:nvSpPr>
          <p:cNvPr id="129" name="Google Shape;129;p3"/>
          <p:cNvSpPr/>
          <p:nvPr/>
        </p:nvSpPr>
        <p:spPr>
          <a:xfrm>
            <a:off x="2099037" y="1470956"/>
            <a:ext cx="8995681" cy="1797926"/>
          </a:xfrm>
          <a:custGeom>
            <a:rect b="b" l="l" r="r" t="t"/>
            <a:pathLst>
              <a:path extrusionOk="0" h="1797926" w="5753364">
                <a:moveTo>
                  <a:pt x="0" y="0"/>
                </a:moveTo>
                <a:lnTo>
                  <a:pt x="5753364" y="0"/>
                </a:lnTo>
                <a:lnTo>
                  <a:pt x="5753364" y="1797926"/>
                </a:lnTo>
                <a:lnTo>
                  <a:pt x="0" y="1797926"/>
                </a:lnTo>
                <a:lnTo>
                  <a:pt x="0" y="0"/>
                </a:lnTo>
                <a:close/>
              </a:path>
            </a:pathLst>
          </a:custGeom>
          <a:solidFill>
            <a:schemeClr val="lt1"/>
          </a:solidFill>
          <a:ln cap="flat" cmpd="sng" w="57150">
            <a:solidFill>
              <a:srgbClr val="176B22"/>
            </a:solidFill>
            <a:prstDash val="solid"/>
            <a:miter lim="800000"/>
            <a:headEnd len="sm" w="sm" type="none"/>
            <a:tailEnd len="sm" w="sm" type="none"/>
          </a:ln>
        </p:spPr>
        <p:txBody>
          <a:bodyPr anchorCtr="0" anchor="ctr" bIns="60950" lIns="1217775" spcFirstLastPara="1" rIns="60950" wrap="square" tIns="60950">
            <a:noAutofit/>
          </a:bodyPr>
          <a:lstStyle/>
          <a:p>
            <a:pPr indent="0" lvl="0" marL="0" marR="0" rtl="0" algn="l">
              <a:lnSpc>
                <a:spcPct val="90000"/>
              </a:lnSpc>
              <a:spcBef>
                <a:spcPts val="0"/>
              </a:spcBef>
              <a:spcAft>
                <a:spcPts val="0"/>
              </a:spcAft>
              <a:buClr>
                <a:schemeClr val="dk1"/>
              </a:buClr>
              <a:buSzPts val="2000"/>
              <a:buFont typeface="Lato"/>
              <a:buNone/>
            </a:pPr>
            <a:r>
              <a:rPr b="1" lang="en-US" sz="2000">
                <a:solidFill>
                  <a:schemeClr val="dk1"/>
                </a:solidFill>
                <a:latin typeface="Lato"/>
                <a:ea typeface="Lato"/>
                <a:cs typeface="Lato"/>
                <a:sym typeface="Lato"/>
              </a:rPr>
              <a:t>E-Rickshaw</a:t>
            </a:r>
            <a:endParaRPr/>
          </a:p>
          <a:p>
            <a:pPr indent="-114300" lvl="1" marL="114300" marR="0" rtl="0" algn="l">
              <a:lnSpc>
                <a:spcPct val="90000"/>
              </a:lnSpc>
              <a:spcBef>
                <a:spcPts val="700"/>
              </a:spcBef>
              <a:spcAft>
                <a:spcPts val="0"/>
              </a:spcAft>
              <a:buClr>
                <a:schemeClr val="dk1"/>
              </a:buClr>
              <a:buSzPts val="1600"/>
              <a:buFont typeface="Lato"/>
              <a:buChar char="•"/>
            </a:pPr>
            <a:r>
              <a:rPr b="0" i="0" lang="en-US" sz="1600" u="none" cap="none" strike="noStrike">
                <a:solidFill>
                  <a:schemeClr val="dk1"/>
                </a:solidFill>
                <a:latin typeface="Lato"/>
                <a:ea typeface="Lato"/>
                <a:cs typeface="Lato"/>
                <a:sym typeface="Lato"/>
              </a:rPr>
              <a:t> (4) Lead-acid battery</a:t>
            </a:r>
            <a:endParaRPr/>
          </a:p>
          <a:p>
            <a:pPr indent="-114300" lvl="1" marL="114300" marR="0" rtl="0" algn="l">
              <a:lnSpc>
                <a:spcPct val="90000"/>
              </a:lnSpc>
              <a:spcBef>
                <a:spcPts val="240"/>
              </a:spcBef>
              <a:spcAft>
                <a:spcPts val="0"/>
              </a:spcAft>
              <a:buClr>
                <a:schemeClr val="dk1"/>
              </a:buClr>
              <a:buSzPts val="1600"/>
              <a:buFont typeface="Lato"/>
              <a:buChar char="•"/>
            </a:pPr>
            <a:r>
              <a:rPr b="0" i="0" lang="en-US" sz="1600" u="none" cap="none" strike="noStrike">
                <a:solidFill>
                  <a:schemeClr val="dk1"/>
                </a:solidFill>
                <a:latin typeface="Lato"/>
                <a:ea typeface="Lato"/>
                <a:cs typeface="Lato"/>
                <a:sym typeface="Lato"/>
              </a:rPr>
              <a:t>Flexible routes, typically not on major arterial roads</a:t>
            </a:r>
            <a:endParaRPr/>
          </a:p>
          <a:p>
            <a:pPr indent="-114300" lvl="1" marL="114300" marR="0" rtl="0" algn="l">
              <a:lnSpc>
                <a:spcPct val="90000"/>
              </a:lnSpc>
              <a:spcBef>
                <a:spcPts val="240"/>
              </a:spcBef>
              <a:spcAft>
                <a:spcPts val="0"/>
              </a:spcAft>
              <a:buClr>
                <a:schemeClr val="dk1"/>
              </a:buClr>
              <a:buSzPts val="1600"/>
              <a:buFont typeface="Lato"/>
              <a:buChar char="•"/>
            </a:pPr>
            <a:r>
              <a:rPr b="0" i="0" lang="en-US" sz="1600" u="none" cap="none" strike="noStrike">
                <a:solidFill>
                  <a:schemeClr val="dk1"/>
                </a:solidFill>
                <a:latin typeface="Lato"/>
                <a:ea typeface="Lato"/>
                <a:cs typeface="Lato"/>
                <a:sym typeface="Lato"/>
              </a:rPr>
              <a:t>Short distance travel, enforced vehicular speed limit</a:t>
            </a:r>
            <a:endParaRPr/>
          </a:p>
          <a:p>
            <a:pPr indent="-114300" lvl="1" marL="114300" marR="0" rtl="0" algn="l">
              <a:lnSpc>
                <a:spcPct val="90000"/>
              </a:lnSpc>
              <a:spcBef>
                <a:spcPts val="240"/>
              </a:spcBef>
              <a:spcAft>
                <a:spcPts val="0"/>
              </a:spcAft>
              <a:buClr>
                <a:schemeClr val="dk1"/>
              </a:buClr>
              <a:buSzPts val="1600"/>
              <a:buFont typeface="Lato"/>
              <a:buChar char="•"/>
            </a:pPr>
            <a:r>
              <a:rPr b="0" i="0" lang="en-US" sz="1600" u="none" cap="none" strike="noStrike">
                <a:solidFill>
                  <a:schemeClr val="dk1"/>
                </a:solidFill>
                <a:latin typeface="Lato"/>
                <a:ea typeface="Lato"/>
                <a:cs typeface="Lato"/>
                <a:sym typeface="Lato"/>
              </a:rPr>
              <a:t>Informal operations</a:t>
            </a:r>
            <a:endParaRPr/>
          </a:p>
        </p:txBody>
      </p:sp>
      <p:sp>
        <p:nvSpPr>
          <p:cNvPr id="130" name="Google Shape;13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131" name="Google Shape;131;p3"/>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3"/>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133" name="Google Shape;133;p3"/>
          <p:cNvSpPr/>
          <p:nvPr/>
        </p:nvSpPr>
        <p:spPr>
          <a:xfrm>
            <a:off x="2099039" y="3944243"/>
            <a:ext cx="8995681" cy="1797926"/>
          </a:xfrm>
          <a:custGeom>
            <a:rect b="b" l="l" r="r" t="t"/>
            <a:pathLst>
              <a:path extrusionOk="0" h="1797926" w="5753364">
                <a:moveTo>
                  <a:pt x="0" y="0"/>
                </a:moveTo>
                <a:lnTo>
                  <a:pt x="5753364" y="0"/>
                </a:lnTo>
                <a:lnTo>
                  <a:pt x="5753364" y="1797926"/>
                </a:lnTo>
                <a:lnTo>
                  <a:pt x="0" y="1797926"/>
                </a:lnTo>
                <a:lnTo>
                  <a:pt x="0" y="0"/>
                </a:lnTo>
                <a:close/>
              </a:path>
            </a:pathLst>
          </a:custGeom>
          <a:solidFill>
            <a:schemeClr val="lt1"/>
          </a:solidFill>
          <a:ln cap="flat" cmpd="sng" w="57150">
            <a:solidFill>
              <a:srgbClr val="3C78D8"/>
            </a:solidFill>
            <a:prstDash val="solid"/>
            <a:miter lim="800000"/>
            <a:headEnd len="sm" w="sm" type="none"/>
            <a:tailEnd len="sm" w="sm" type="none"/>
          </a:ln>
        </p:spPr>
        <p:txBody>
          <a:bodyPr anchorCtr="0" anchor="ctr" bIns="60950" lIns="1217775" spcFirstLastPara="1" rIns="60950" wrap="square" tIns="60950">
            <a:noAutofit/>
          </a:bodyPr>
          <a:lstStyle/>
          <a:p>
            <a:pPr indent="0" lvl="0" marL="0" marR="0" rtl="0" algn="l">
              <a:lnSpc>
                <a:spcPct val="90000"/>
              </a:lnSpc>
              <a:spcBef>
                <a:spcPts val="0"/>
              </a:spcBef>
              <a:spcAft>
                <a:spcPts val="0"/>
              </a:spcAft>
              <a:buClr>
                <a:schemeClr val="dk1"/>
              </a:buClr>
              <a:buSzPts val="2000"/>
              <a:buFont typeface="Lato"/>
              <a:buNone/>
            </a:pPr>
            <a:r>
              <a:rPr b="1" lang="en-US" sz="2000">
                <a:solidFill>
                  <a:schemeClr val="dk1"/>
                </a:solidFill>
                <a:latin typeface="Lato"/>
                <a:ea typeface="Lato"/>
                <a:cs typeface="Lato"/>
                <a:sym typeface="Lato"/>
              </a:rPr>
              <a:t>Autorickshaw (E-Auto)</a:t>
            </a:r>
            <a:endParaRPr/>
          </a:p>
          <a:p>
            <a:pPr indent="-114300" lvl="1" marL="114300" marR="0" rtl="0" algn="l">
              <a:lnSpc>
                <a:spcPct val="90000"/>
              </a:lnSpc>
              <a:spcBef>
                <a:spcPts val="700"/>
              </a:spcBef>
              <a:spcAft>
                <a:spcPts val="0"/>
              </a:spcAft>
              <a:buClr>
                <a:schemeClr val="dk1"/>
              </a:buClr>
              <a:buSzPts val="1600"/>
              <a:buFont typeface="Lato"/>
              <a:buChar char="•"/>
            </a:pPr>
            <a:r>
              <a:rPr b="0" i="0" lang="en-US" sz="1600" u="none" cap="none" strike="noStrike">
                <a:solidFill>
                  <a:schemeClr val="dk1"/>
                </a:solidFill>
                <a:latin typeface="Lato"/>
                <a:ea typeface="Lato"/>
                <a:cs typeface="Lato"/>
                <a:sym typeface="Lato"/>
              </a:rPr>
              <a:t> (1) Lithium-ion battery</a:t>
            </a:r>
            <a:endParaRPr/>
          </a:p>
          <a:p>
            <a:pPr indent="-114300" lvl="1" marL="114300" marR="0" rtl="0" algn="l">
              <a:lnSpc>
                <a:spcPct val="90000"/>
              </a:lnSpc>
              <a:spcBef>
                <a:spcPts val="240"/>
              </a:spcBef>
              <a:spcAft>
                <a:spcPts val="0"/>
              </a:spcAft>
              <a:buClr>
                <a:schemeClr val="dk1"/>
              </a:buClr>
              <a:buSzPts val="1600"/>
              <a:buFont typeface="Lato"/>
              <a:buChar char="•"/>
            </a:pPr>
            <a:r>
              <a:rPr b="0" i="0" lang="en-US" sz="1600" u="none" cap="none" strike="noStrike">
                <a:solidFill>
                  <a:schemeClr val="dk1"/>
                </a:solidFill>
                <a:latin typeface="Lato"/>
                <a:ea typeface="Lato"/>
                <a:cs typeface="Lato"/>
                <a:sym typeface="Lato"/>
              </a:rPr>
              <a:t>Fixed routes with passengers embarking/disembarking along the route</a:t>
            </a:r>
            <a:endParaRPr/>
          </a:p>
          <a:p>
            <a:pPr indent="-114300" lvl="1" marL="114300" marR="0" rtl="0" algn="l">
              <a:lnSpc>
                <a:spcPct val="90000"/>
              </a:lnSpc>
              <a:spcBef>
                <a:spcPts val="240"/>
              </a:spcBef>
              <a:spcAft>
                <a:spcPts val="0"/>
              </a:spcAft>
              <a:buClr>
                <a:schemeClr val="dk1"/>
              </a:buClr>
              <a:buSzPts val="1600"/>
              <a:buFont typeface="Lato"/>
              <a:buChar char="•"/>
            </a:pPr>
            <a:r>
              <a:rPr b="0" i="0" lang="en-US" sz="1600" u="none" cap="none" strike="noStrike">
                <a:solidFill>
                  <a:schemeClr val="dk1"/>
                </a:solidFill>
                <a:latin typeface="Lato"/>
                <a:ea typeface="Lato"/>
                <a:cs typeface="Lato"/>
                <a:sym typeface="Lato"/>
              </a:rPr>
              <a:t>Medium distance travel, no enforced speed limit</a:t>
            </a:r>
            <a:endParaRPr/>
          </a:p>
          <a:p>
            <a:pPr indent="-114300" lvl="1" marL="114300" marR="0" rtl="0" algn="l">
              <a:lnSpc>
                <a:spcPct val="90000"/>
              </a:lnSpc>
              <a:spcBef>
                <a:spcPts val="240"/>
              </a:spcBef>
              <a:spcAft>
                <a:spcPts val="0"/>
              </a:spcAft>
              <a:buClr>
                <a:schemeClr val="dk1"/>
              </a:buClr>
              <a:buSzPts val="1600"/>
              <a:buFont typeface="Lato"/>
              <a:buChar char="•"/>
            </a:pPr>
            <a:r>
              <a:rPr b="0" i="0" lang="en-US" sz="1600" u="none" cap="none" strike="noStrike">
                <a:solidFill>
                  <a:schemeClr val="dk1"/>
                </a:solidFill>
                <a:latin typeface="Lato"/>
                <a:ea typeface="Lato"/>
                <a:cs typeface="Lato"/>
                <a:sym typeface="Lato"/>
              </a:rPr>
              <a:t>Formal operations</a:t>
            </a:r>
            <a:endParaRPr/>
          </a:p>
        </p:txBody>
      </p:sp>
      <p:pic>
        <p:nvPicPr>
          <p:cNvPr descr="City Life Butterfly Super Deluxe XV850 E Rickshaw at Rs 160000 ..." id="134" name="Google Shape;134;p3"/>
          <p:cNvPicPr preferRelativeResize="0"/>
          <p:nvPr/>
        </p:nvPicPr>
        <p:blipFill rotWithShape="1">
          <a:blip r:embed="rId3">
            <a:alphaModFix/>
          </a:blip>
          <a:srcRect b="0" l="0" r="0" t="0"/>
          <a:stretch/>
        </p:blipFill>
        <p:spPr>
          <a:xfrm>
            <a:off x="700061" y="1309441"/>
            <a:ext cx="2159942" cy="2159942"/>
          </a:xfrm>
          <a:prstGeom prst="ellipse">
            <a:avLst/>
          </a:prstGeom>
          <a:noFill/>
          <a:ln cap="flat" cmpd="sng" w="57150">
            <a:solidFill>
              <a:srgbClr val="36761C"/>
            </a:solidFill>
            <a:prstDash val="solid"/>
            <a:round/>
            <a:headEnd len="sm" w="sm" type="none"/>
            <a:tailEnd len="sm" w="sm" type="none"/>
          </a:ln>
          <a:effectLst>
            <a:outerShdw blurRad="50800" rotWithShape="0" algn="tl" dir="2700000" dist="76200">
              <a:srgbClr val="000000">
                <a:alpha val="40000"/>
              </a:srgbClr>
            </a:outerShdw>
          </a:effectLst>
        </p:spPr>
      </p:pic>
      <p:pic>
        <p:nvPicPr>
          <p:cNvPr descr="CNG Bajaj RE E-TEC 9.0 Three Wheel Auto at ₹ 302000/piece in Ahmedabad ..." id="135" name="Google Shape;135;p3"/>
          <p:cNvPicPr preferRelativeResize="0"/>
          <p:nvPr/>
        </p:nvPicPr>
        <p:blipFill rotWithShape="1">
          <a:blip r:embed="rId4">
            <a:alphaModFix/>
          </a:blip>
          <a:srcRect b="0" l="0" r="0" t="0"/>
          <a:stretch/>
        </p:blipFill>
        <p:spPr>
          <a:xfrm>
            <a:off x="781074" y="3763235"/>
            <a:ext cx="2159942" cy="2159942"/>
          </a:xfrm>
          <a:prstGeom prst="ellipse">
            <a:avLst/>
          </a:prstGeom>
          <a:noFill/>
          <a:ln cap="flat" cmpd="sng" w="57150">
            <a:solidFill>
              <a:srgbClr val="3C78D8"/>
            </a:solidFill>
            <a:prstDash val="solid"/>
            <a:round/>
            <a:headEnd len="sm" w="sm" type="none"/>
            <a:tailEnd len="sm" w="sm" type="none"/>
          </a:ln>
          <a:effectLst>
            <a:outerShdw blurRad="50800" rotWithShape="0" algn="tl" dir="2700000" dist="76200">
              <a:srgbClr val="000000">
                <a:alpha val="40000"/>
              </a:srgbClr>
            </a:outerShdw>
          </a:effectLst>
        </p:spPr>
      </p:pic>
      <p:sp>
        <p:nvSpPr>
          <p:cNvPr id="136" name="Google Shape;136;p3"/>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INTRODUCTION &amp; BACKGROUND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501B"/>
        </a:solidFill>
      </p:bgPr>
    </p:bg>
    <p:spTree>
      <p:nvGrpSpPr>
        <p:cNvPr id="141" name="Shape 141"/>
        <p:cNvGrpSpPr/>
        <p:nvPr/>
      </p:nvGrpSpPr>
      <p:grpSpPr>
        <a:xfrm>
          <a:off x="0" y="0"/>
          <a:ext cx="0" cy="0"/>
          <a:chOff x="0" y="0"/>
          <a:chExt cx="0" cy="0"/>
        </a:xfrm>
      </p:grpSpPr>
      <p:sp>
        <p:nvSpPr>
          <p:cNvPr id="142" name="Google Shape;142;p4"/>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4"/>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Research Objectives</a:t>
            </a:r>
            <a:endParaRPr/>
          </a:p>
        </p:txBody>
      </p:sp>
      <p:sp>
        <p:nvSpPr>
          <p:cNvPr id="144" name="Google Shape;14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145" name="Google Shape;145;p4"/>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4"/>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147" name="Google Shape;147;p4"/>
          <p:cNvSpPr txBox="1"/>
          <p:nvPr/>
        </p:nvSpPr>
        <p:spPr>
          <a:xfrm>
            <a:off x="555522" y="1537852"/>
            <a:ext cx="11385756"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t/>
            </a:r>
            <a:endParaRPr b="1" sz="2400">
              <a:solidFill>
                <a:schemeClr val="accent2"/>
              </a:solidFill>
              <a:latin typeface="Lato"/>
              <a:ea typeface="Lato"/>
              <a:cs typeface="Lato"/>
              <a:sym typeface="Lato"/>
            </a:endParaRPr>
          </a:p>
          <a:p>
            <a:pPr indent="0" lvl="0" marL="0" marR="0" rtl="0" algn="l">
              <a:lnSpc>
                <a:spcPct val="90000"/>
              </a:lnSpc>
              <a:spcBef>
                <a:spcPts val="1000"/>
              </a:spcBef>
              <a:spcAft>
                <a:spcPts val="0"/>
              </a:spcAft>
              <a:buClr>
                <a:schemeClr val="dk1"/>
              </a:buClr>
              <a:buSzPts val="2400"/>
              <a:buFont typeface="Arial"/>
              <a:buNone/>
            </a:pPr>
            <a:r>
              <a:rPr lang="en-US" sz="2400">
                <a:solidFill>
                  <a:schemeClr val="dk1"/>
                </a:solidFill>
                <a:latin typeface="Lato"/>
                <a:ea typeface="Lato"/>
                <a:cs typeface="Lato"/>
                <a:sym typeface="Lato"/>
              </a:rPr>
              <a:t>Determine the </a:t>
            </a:r>
            <a:r>
              <a:rPr b="1" lang="en-US" sz="2400" u="sng">
                <a:solidFill>
                  <a:schemeClr val="accent2"/>
                </a:solidFill>
                <a:latin typeface="Lato"/>
                <a:ea typeface="Lato"/>
                <a:cs typeface="Lato"/>
                <a:sym typeface="Lato"/>
              </a:rPr>
              <a:t>techno-economic feasibility</a:t>
            </a:r>
            <a:r>
              <a:rPr lang="en-US" sz="2400">
                <a:solidFill>
                  <a:schemeClr val="dk1"/>
                </a:solidFill>
                <a:latin typeface="Lato"/>
                <a:ea typeface="Lato"/>
                <a:cs typeface="Lato"/>
                <a:sym typeface="Lato"/>
              </a:rPr>
              <a:t> of implementing a network of photovoltaic-based, grid-independent battery charging stations for electric three wheelers</a:t>
            </a:r>
            <a:endParaRPr/>
          </a:p>
          <a:p>
            <a:pPr indent="0" lvl="0" marL="0" marR="0" rtl="0" algn="l">
              <a:lnSpc>
                <a:spcPct val="90000"/>
              </a:lnSpc>
              <a:spcBef>
                <a:spcPts val="1000"/>
              </a:spcBef>
              <a:spcAft>
                <a:spcPts val="0"/>
              </a:spcAft>
              <a:buClr>
                <a:schemeClr val="dk1"/>
              </a:buClr>
              <a:buSzPts val="2400"/>
              <a:buFont typeface="Arial"/>
              <a:buNone/>
            </a:pPr>
            <a:r>
              <a:t/>
            </a:r>
            <a:endParaRPr sz="2400">
              <a:solidFill>
                <a:schemeClr val="dk1"/>
              </a:solidFill>
              <a:latin typeface="Lato"/>
              <a:ea typeface="Lato"/>
              <a:cs typeface="Lato"/>
              <a:sym typeface="Lato"/>
            </a:endParaRPr>
          </a:p>
          <a:p>
            <a:pPr indent="0" lvl="0" marL="0" marR="0" rtl="0" algn="l">
              <a:lnSpc>
                <a:spcPct val="90000"/>
              </a:lnSpc>
              <a:spcBef>
                <a:spcPts val="1000"/>
              </a:spcBef>
              <a:spcAft>
                <a:spcPts val="0"/>
              </a:spcAft>
              <a:buClr>
                <a:schemeClr val="dk1"/>
              </a:buClr>
              <a:buSzPts val="2400"/>
              <a:buFont typeface="Arial"/>
              <a:buNone/>
            </a:pPr>
            <a:r>
              <a:rPr lang="en-US" sz="2400">
                <a:solidFill>
                  <a:schemeClr val="dk1"/>
                </a:solidFill>
                <a:latin typeface="Lato"/>
                <a:ea typeface="Lato"/>
                <a:cs typeface="Lato"/>
                <a:sym typeface="Lato"/>
              </a:rPr>
              <a:t>Identify </a:t>
            </a:r>
            <a:r>
              <a:rPr b="1" lang="en-US" sz="2400" u="sng">
                <a:solidFill>
                  <a:schemeClr val="accent2"/>
                </a:solidFill>
                <a:latin typeface="Lato"/>
                <a:ea typeface="Lato"/>
                <a:cs typeface="Lato"/>
                <a:sym typeface="Lato"/>
              </a:rPr>
              <a:t>priority locations</a:t>
            </a:r>
            <a:r>
              <a:rPr lang="en-US" sz="2400">
                <a:solidFill>
                  <a:schemeClr val="dk1"/>
                </a:solidFill>
                <a:latin typeface="Lato"/>
                <a:ea typeface="Lato"/>
                <a:cs typeface="Lato"/>
                <a:sym typeface="Lato"/>
              </a:rPr>
              <a:t> for the charging infrastructure to provide affordable mobility solutions that enhance connectivity and bridge service gaps in underserved regions. </a:t>
            </a:r>
            <a:endParaRPr/>
          </a:p>
        </p:txBody>
      </p:sp>
      <p:sp>
        <p:nvSpPr>
          <p:cNvPr id="148" name="Google Shape;148;p4"/>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INTRODUCTION &amp; BACKGROUND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4861"/>
        </a:solidFill>
      </p:bgPr>
    </p:bg>
    <p:spTree>
      <p:nvGrpSpPr>
        <p:cNvPr id="153" name="Shape 153"/>
        <p:cNvGrpSpPr/>
        <p:nvPr/>
      </p:nvGrpSpPr>
      <p:grpSpPr>
        <a:xfrm>
          <a:off x="0" y="0"/>
          <a:ext cx="0" cy="0"/>
          <a:chOff x="0" y="0"/>
          <a:chExt cx="0" cy="0"/>
        </a:xfrm>
      </p:grpSpPr>
      <p:sp>
        <p:nvSpPr>
          <p:cNvPr id="154" name="Google Shape;154;p5"/>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5"/>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Model &amp; Analysis</a:t>
            </a:r>
            <a:endParaRPr/>
          </a:p>
        </p:txBody>
      </p:sp>
      <p:sp>
        <p:nvSpPr>
          <p:cNvPr id="156" name="Google Shape;15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157" name="Google Shape;157;p5"/>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5"/>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159" name="Google Shape;159;p5"/>
          <p:cNvSpPr/>
          <p:nvPr/>
        </p:nvSpPr>
        <p:spPr>
          <a:xfrm>
            <a:off x="263282" y="1592598"/>
            <a:ext cx="2011680" cy="1000566"/>
          </a:xfrm>
          <a:prstGeom prst="rect">
            <a:avLst/>
          </a:prstGeom>
          <a:solidFill>
            <a:srgbClr val="D0D0D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Solar Resource</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PV System Size</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Battery Specifications</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Battery SoC</a:t>
            </a:r>
            <a:endParaRPr/>
          </a:p>
        </p:txBody>
      </p:sp>
      <p:sp>
        <p:nvSpPr>
          <p:cNvPr id="160" name="Google Shape;160;p5"/>
          <p:cNvSpPr/>
          <p:nvPr/>
        </p:nvSpPr>
        <p:spPr>
          <a:xfrm>
            <a:off x="2538245" y="1752341"/>
            <a:ext cx="2172438" cy="667074"/>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ato"/>
                <a:ea typeface="Lato"/>
                <a:cs typeface="Lato"/>
                <a:sym typeface="Lato"/>
              </a:rPr>
              <a:t>Charging Module</a:t>
            </a:r>
            <a:endParaRPr/>
          </a:p>
        </p:txBody>
      </p:sp>
      <p:sp>
        <p:nvSpPr>
          <p:cNvPr id="161" name="Google Shape;161;p5"/>
          <p:cNvSpPr/>
          <p:nvPr/>
        </p:nvSpPr>
        <p:spPr>
          <a:xfrm>
            <a:off x="2538245" y="3228193"/>
            <a:ext cx="2172438" cy="667074"/>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ato"/>
                <a:ea typeface="Lato"/>
                <a:cs typeface="Lato"/>
                <a:sym typeface="Lato"/>
              </a:rPr>
              <a:t>Economics Module</a:t>
            </a:r>
            <a:endParaRPr/>
          </a:p>
        </p:txBody>
      </p:sp>
      <p:sp>
        <p:nvSpPr>
          <p:cNvPr id="162" name="Google Shape;162;p5"/>
          <p:cNvSpPr/>
          <p:nvPr/>
        </p:nvSpPr>
        <p:spPr>
          <a:xfrm>
            <a:off x="7311365" y="2513425"/>
            <a:ext cx="2172438" cy="667074"/>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ato"/>
                <a:ea typeface="Lato"/>
                <a:cs typeface="Lato"/>
                <a:sym typeface="Lato"/>
              </a:rPr>
              <a:t>Siting Module</a:t>
            </a:r>
            <a:endParaRPr/>
          </a:p>
        </p:txBody>
      </p:sp>
      <p:sp>
        <p:nvSpPr>
          <p:cNvPr id="163" name="Google Shape;163;p5"/>
          <p:cNvSpPr/>
          <p:nvPr/>
        </p:nvSpPr>
        <p:spPr>
          <a:xfrm>
            <a:off x="9924288" y="2315320"/>
            <a:ext cx="2011680" cy="10632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Priority Sites</a:t>
            </a:r>
            <a:endParaRPr/>
          </a:p>
          <a:p>
            <a:pPr indent="0" lvl="0" marL="0" marR="0" rtl="0" algn="ctr">
              <a:spcBef>
                <a:spcPts val="0"/>
              </a:spcBef>
              <a:spcAft>
                <a:spcPts val="0"/>
              </a:spcAft>
              <a:buNone/>
            </a:pPr>
            <a:r>
              <a:rPr lang="en-US" sz="1400">
                <a:solidFill>
                  <a:schemeClr val="lt1"/>
                </a:solidFill>
                <a:latin typeface="Lato"/>
                <a:ea typeface="Lato"/>
                <a:cs typeface="Lato"/>
                <a:sym typeface="Lato"/>
              </a:rPr>
              <a:t>Number of Charging Stations</a:t>
            </a:r>
            <a:endParaRPr/>
          </a:p>
        </p:txBody>
      </p:sp>
      <p:cxnSp>
        <p:nvCxnSpPr>
          <p:cNvPr id="164" name="Google Shape;164;p5"/>
          <p:cNvCxnSpPr>
            <a:stCxn id="159" idx="3"/>
            <a:endCxn id="160" idx="1"/>
          </p:cNvCxnSpPr>
          <p:nvPr/>
        </p:nvCxnSpPr>
        <p:spPr>
          <a:xfrm flipH="1" rot="10800000">
            <a:off x="2274962" y="2085981"/>
            <a:ext cx="263400" cy="6900"/>
          </a:xfrm>
          <a:prstGeom prst="straightConnector1">
            <a:avLst/>
          </a:prstGeom>
          <a:noFill/>
          <a:ln cap="flat" cmpd="sng" w="28575">
            <a:solidFill>
              <a:schemeClr val="dk1"/>
            </a:solidFill>
            <a:prstDash val="solid"/>
            <a:round/>
            <a:headEnd len="sm" w="sm" type="none"/>
            <a:tailEnd len="med" w="med" type="stealth"/>
          </a:ln>
        </p:spPr>
      </p:cxnSp>
      <p:sp>
        <p:nvSpPr>
          <p:cNvPr id="165" name="Google Shape;165;p5"/>
          <p:cNvSpPr/>
          <p:nvPr/>
        </p:nvSpPr>
        <p:spPr>
          <a:xfrm>
            <a:off x="263281" y="3157938"/>
            <a:ext cx="2017015" cy="807584"/>
          </a:xfrm>
          <a:prstGeom prst="rect">
            <a:avLst/>
          </a:prstGeom>
          <a:solidFill>
            <a:srgbClr val="D0D0D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CAPEX</a:t>
            </a:r>
            <a:br>
              <a:rPr lang="en-US" sz="1400">
                <a:solidFill>
                  <a:schemeClr val="dk1"/>
                </a:solidFill>
                <a:latin typeface="Lato"/>
                <a:ea typeface="Lato"/>
                <a:cs typeface="Lato"/>
                <a:sym typeface="Lato"/>
              </a:rPr>
            </a:br>
            <a:r>
              <a:rPr lang="en-US" sz="1400">
                <a:solidFill>
                  <a:schemeClr val="dk1"/>
                </a:solidFill>
                <a:latin typeface="Lato"/>
                <a:ea typeface="Lato"/>
                <a:cs typeface="Lato"/>
                <a:sym typeface="Lato"/>
              </a:rPr>
              <a:t>OPEX</a:t>
            </a:r>
            <a:br>
              <a:rPr lang="en-US" sz="1400">
                <a:solidFill>
                  <a:schemeClr val="dk1"/>
                </a:solidFill>
                <a:latin typeface="Lato"/>
                <a:ea typeface="Lato"/>
                <a:cs typeface="Lato"/>
                <a:sym typeface="Lato"/>
              </a:rPr>
            </a:br>
            <a:r>
              <a:rPr lang="en-US" sz="1400">
                <a:solidFill>
                  <a:schemeClr val="dk1"/>
                </a:solidFill>
                <a:latin typeface="Lato"/>
                <a:ea typeface="Lato"/>
                <a:cs typeface="Lato"/>
                <a:sym typeface="Lato"/>
              </a:rPr>
              <a:t>Investment Subsidy</a:t>
            </a:r>
            <a:endParaRPr/>
          </a:p>
        </p:txBody>
      </p:sp>
      <p:cxnSp>
        <p:nvCxnSpPr>
          <p:cNvPr id="166" name="Google Shape;166;p5"/>
          <p:cNvCxnSpPr>
            <a:stCxn id="165" idx="3"/>
            <a:endCxn id="161" idx="1"/>
          </p:cNvCxnSpPr>
          <p:nvPr/>
        </p:nvCxnSpPr>
        <p:spPr>
          <a:xfrm>
            <a:off x="2280296" y="3561730"/>
            <a:ext cx="258000" cy="0"/>
          </a:xfrm>
          <a:prstGeom prst="straightConnector1">
            <a:avLst/>
          </a:prstGeom>
          <a:noFill/>
          <a:ln cap="flat" cmpd="sng" w="28575">
            <a:solidFill>
              <a:schemeClr val="dk1"/>
            </a:solidFill>
            <a:prstDash val="solid"/>
            <a:round/>
            <a:headEnd len="sm" w="sm" type="none"/>
            <a:tailEnd len="med" w="med" type="stealth"/>
          </a:ln>
        </p:spPr>
      </p:cxnSp>
      <p:sp>
        <p:nvSpPr>
          <p:cNvPr id="167" name="Google Shape;167;p5"/>
          <p:cNvSpPr/>
          <p:nvPr/>
        </p:nvSpPr>
        <p:spPr>
          <a:xfrm>
            <a:off x="4980038" y="1757920"/>
            <a:ext cx="2172438" cy="667074"/>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Number of 3Ws Served </a:t>
            </a:r>
            <a:endParaRPr/>
          </a:p>
        </p:txBody>
      </p:sp>
      <p:sp>
        <p:nvSpPr>
          <p:cNvPr id="168" name="Google Shape;168;p5"/>
          <p:cNvSpPr/>
          <p:nvPr/>
        </p:nvSpPr>
        <p:spPr>
          <a:xfrm>
            <a:off x="2328671" y="4530297"/>
            <a:ext cx="2596896" cy="10632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Net Present Value</a:t>
            </a:r>
            <a:endParaRPr/>
          </a:p>
          <a:p>
            <a:pPr indent="0" lvl="0" marL="0" marR="0" rtl="0" algn="ctr">
              <a:spcBef>
                <a:spcPts val="0"/>
              </a:spcBef>
              <a:spcAft>
                <a:spcPts val="0"/>
              </a:spcAft>
              <a:buNone/>
            </a:pPr>
            <a:r>
              <a:rPr lang="en-US" sz="1400">
                <a:solidFill>
                  <a:schemeClr val="lt1"/>
                </a:solidFill>
                <a:latin typeface="Lato"/>
                <a:ea typeface="Lato"/>
                <a:cs typeface="Lato"/>
                <a:sym typeface="Lato"/>
              </a:rPr>
              <a:t>Internal Rate of Return</a:t>
            </a:r>
            <a:endParaRPr/>
          </a:p>
          <a:p>
            <a:pPr indent="0" lvl="0" marL="0" marR="0" rtl="0" algn="ctr">
              <a:spcBef>
                <a:spcPts val="0"/>
              </a:spcBef>
              <a:spcAft>
                <a:spcPts val="0"/>
              </a:spcAft>
              <a:buNone/>
            </a:pPr>
            <a:r>
              <a:rPr lang="en-US" sz="1400">
                <a:solidFill>
                  <a:schemeClr val="lt1"/>
                </a:solidFill>
                <a:latin typeface="Lato"/>
                <a:ea typeface="Lato"/>
                <a:cs typeface="Lato"/>
                <a:sym typeface="Lato"/>
              </a:rPr>
              <a:t>Levelized Cost of Energy</a:t>
            </a:r>
            <a:endParaRPr/>
          </a:p>
          <a:p>
            <a:pPr indent="0" lvl="0" marL="0" marR="0" rtl="0" algn="ctr">
              <a:spcBef>
                <a:spcPts val="0"/>
              </a:spcBef>
              <a:spcAft>
                <a:spcPts val="0"/>
              </a:spcAft>
              <a:buNone/>
            </a:pPr>
            <a:r>
              <a:rPr lang="en-US" sz="1400">
                <a:solidFill>
                  <a:schemeClr val="lt1"/>
                </a:solidFill>
                <a:latin typeface="Lato"/>
                <a:ea typeface="Lato"/>
                <a:cs typeface="Lato"/>
                <a:sym typeface="Lato"/>
              </a:rPr>
              <a:t>Operator Net Profit</a:t>
            </a:r>
            <a:endParaRPr/>
          </a:p>
        </p:txBody>
      </p:sp>
      <p:cxnSp>
        <p:nvCxnSpPr>
          <p:cNvPr id="169" name="Google Shape;169;p5"/>
          <p:cNvCxnSpPr>
            <a:endCxn id="168" idx="0"/>
          </p:cNvCxnSpPr>
          <p:nvPr/>
        </p:nvCxnSpPr>
        <p:spPr>
          <a:xfrm flipH="1">
            <a:off x="3627119" y="3895197"/>
            <a:ext cx="6000" cy="635100"/>
          </a:xfrm>
          <a:prstGeom prst="straightConnector1">
            <a:avLst/>
          </a:prstGeom>
          <a:noFill/>
          <a:ln cap="flat" cmpd="sng" w="28575">
            <a:solidFill>
              <a:schemeClr val="dk1"/>
            </a:solidFill>
            <a:prstDash val="solid"/>
            <a:round/>
            <a:headEnd len="sm" w="sm" type="none"/>
            <a:tailEnd len="med" w="med" type="stealth"/>
          </a:ln>
        </p:spPr>
      </p:cxnSp>
      <p:cxnSp>
        <p:nvCxnSpPr>
          <p:cNvPr id="170" name="Google Shape;170;p5"/>
          <p:cNvCxnSpPr>
            <a:stCxn id="160" idx="3"/>
            <a:endCxn id="167" idx="1"/>
          </p:cNvCxnSpPr>
          <p:nvPr/>
        </p:nvCxnSpPr>
        <p:spPr>
          <a:xfrm>
            <a:off x="4710683" y="2085878"/>
            <a:ext cx="269400" cy="5700"/>
          </a:xfrm>
          <a:prstGeom prst="straightConnector1">
            <a:avLst/>
          </a:prstGeom>
          <a:noFill/>
          <a:ln cap="flat" cmpd="sng" w="28575">
            <a:solidFill>
              <a:schemeClr val="dk1"/>
            </a:solidFill>
            <a:prstDash val="solid"/>
            <a:round/>
            <a:headEnd len="sm" w="sm" type="none"/>
            <a:tailEnd len="med" w="med" type="stealth"/>
          </a:ln>
        </p:spPr>
      </p:cxnSp>
      <p:cxnSp>
        <p:nvCxnSpPr>
          <p:cNvPr id="171" name="Google Shape;171;p5"/>
          <p:cNvCxnSpPr>
            <a:stCxn id="161" idx="3"/>
            <a:endCxn id="172" idx="1"/>
          </p:cNvCxnSpPr>
          <p:nvPr/>
        </p:nvCxnSpPr>
        <p:spPr>
          <a:xfrm>
            <a:off x="4710683" y="3561730"/>
            <a:ext cx="269400" cy="0"/>
          </a:xfrm>
          <a:prstGeom prst="straightConnector1">
            <a:avLst/>
          </a:prstGeom>
          <a:noFill/>
          <a:ln cap="flat" cmpd="sng" w="28575">
            <a:solidFill>
              <a:schemeClr val="dk1"/>
            </a:solidFill>
            <a:prstDash val="solid"/>
            <a:round/>
            <a:headEnd len="sm" w="sm" type="none"/>
            <a:tailEnd len="med" w="med" type="stealth"/>
          </a:ln>
        </p:spPr>
      </p:cxnSp>
      <p:sp>
        <p:nvSpPr>
          <p:cNvPr id="172" name="Google Shape;172;p5"/>
          <p:cNvSpPr/>
          <p:nvPr/>
        </p:nvSpPr>
        <p:spPr>
          <a:xfrm>
            <a:off x="4980037" y="3228193"/>
            <a:ext cx="2172438" cy="667074"/>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Max Number of Charging Stations</a:t>
            </a:r>
            <a:endParaRPr/>
          </a:p>
        </p:txBody>
      </p:sp>
      <p:cxnSp>
        <p:nvCxnSpPr>
          <p:cNvPr id="173" name="Google Shape;173;p5"/>
          <p:cNvCxnSpPr>
            <a:stCxn id="167" idx="2"/>
            <a:endCxn id="162" idx="1"/>
          </p:cNvCxnSpPr>
          <p:nvPr/>
        </p:nvCxnSpPr>
        <p:spPr>
          <a:xfrm flipH="1" rot="-5400000">
            <a:off x="6477707" y="2013544"/>
            <a:ext cx="422100" cy="1245000"/>
          </a:xfrm>
          <a:prstGeom prst="bentConnector2">
            <a:avLst/>
          </a:prstGeom>
          <a:noFill/>
          <a:ln cap="flat" cmpd="sng" w="28575">
            <a:solidFill>
              <a:schemeClr val="dk1"/>
            </a:solidFill>
            <a:prstDash val="solid"/>
            <a:round/>
            <a:headEnd len="sm" w="sm" type="none"/>
            <a:tailEnd len="med" w="med" type="stealth"/>
          </a:ln>
        </p:spPr>
      </p:cxnSp>
      <p:cxnSp>
        <p:nvCxnSpPr>
          <p:cNvPr id="174" name="Google Shape;174;p5"/>
          <p:cNvCxnSpPr>
            <a:stCxn id="172" idx="0"/>
            <a:endCxn id="162" idx="1"/>
          </p:cNvCxnSpPr>
          <p:nvPr/>
        </p:nvCxnSpPr>
        <p:spPr>
          <a:xfrm rot="-5400000">
            <a:off x="6498106" y="2415043"/>
            <a:ext cx="381300" cy="1245000"/>
          </a:xfrm>
          <a:prstGeom prst="bentConnector2">
            <a:avLst/>
          </a:prstGeom>
          <a:noFill/>
          <a:ln cap="flat" cmpd="sng" w="28575">
            <a:solidFill>
              <a:schemeClr val="dk1"/>
            </a:solidFill>
            <a:prstDash val="solid"/>
            <a:round/>
            <a:headEnd len="sm" w="sm" type="none"/>
            <a:tailEnd len="med" w="med" type="stealth"/>
          </a:ln>
        </p:spPr>
      </p:cxnSp>
      <p:cxnSp>
        <p:nvCxnSpPr>
          <p:cNvPr id="175" name="Google Shape;175;p5"/>
          <p:cNvCxnSpPr>
            <a:stCxn id="162" idx="3"/>
            <a:endCxn id="163" idx="1"/>
          </p:cNvCxnSpPr>
          <p:nvPr/>
        </p:nvCxnSpPr>
        <p:spPr>
          <a:xfrm>
            <a:off x="9483803" y="2846962"/>
            <a:ext cx="440400" cy="0"/>
          </a:xfrm>
          <a:prstGeom prst="straightConnector1">
            <a:avLst/>
          </a:prstGeom>
          <a:noFill/>
          <a:ln cap="flat" cmpd="sng" w="28575">
            <a:solidFill>
              <a:schemeClr val="dk1"/>
            </a:solidFill>
            <a:prstDash val="solid"/>
            <a:round/>
            <a:headEnd len="sm" w="sm" type="none"/>
            <a:tailEnd len="med" w="med" type="stealth"/>
          </a:ln>
        </p:spPr>
      </p:cxnSp>
      <p:sp>
        <p:nvSpPr>
          <p:cNvPr id="176" name="Google Shape;176;p5"/>
          <p:cNvSpPr/>
          <p:nvPr/>
        </p:nvSpPr>
        <p:spPr>
          <a:xfrm>
            <a:off x="7099136" y="4478528"/>
            <a:ext cx="2584704" cy="1414259"/>
          </a:xfrm>
          <a:prstGeom prst="rect">
            <a:avLst/>
          </a:prstGeom>
          <a:solidFill>
            <a:srgbClr val="D0D0D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Relative Wealth Index</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Distance to Train</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Long Distance Walking</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E3W Vehicle Registrations</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Policy Investment Size</a:t>
            </a:r>
            <a:endParaRPr/>
          </a:p>
        </p:txBody>
      </p:sp>
      <p:cxnSp>
        <p:nvCxnSpPr>
          <p:cNvPr id="177" name="Google Shape;177;p5"/>
          <p:cNvCxnSpPr>
            <a:stCxn id="176" idx="0"/>
            <a:endCxn id="162" idx="2"/>
          </p:cNvCxnSpPr>
          <p:nvPr/>
        </p:nvCxnSpPr>
        <p:spPr>
          <a:xfrm flipH="1" rot="10800000">
            <a:off x="8391488" y="3180428"/>
            <a:ext cx="6000" cy="1298100"/>
          </a:xfrm>
          <a:prstGeom prst="straightConnector1">
            <a:avLst/>
          </a:prstGeom>
          <a:noFill/>
          <a:ln cap="flat" cmpd="sng" w="28575">
            <a:solidFill>
              <a:schemeClr val="dk1"/>
            </a:solidFill>
            <a:prstDash val="solid"/>
            <a:round/>
            <a:headEnd len="sm" w="sm" type="none"/>
            <a:tailEnd len="med" w="med" type="stealth"/>
          </a:ln>
        </p:spPr>
      </p:cxnSp>
      <p:sp>
        <p:nvSpPr>
          <p:cNvPr id="178" name="Google Shape;178;p5"/>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METHODS</a:t>
            </a:r>
            <a:endParaRPr/>
          </a:p>
        </p:txBody>
      </p:sp>
      <p:grpSp>
        <p:nvGrpSpPr>
          <p:cNvPr id="179" name="Google Shape;179;p5"/>
          <p:cNvGrpSpPr/>
          <p:nvPr/>
        </p:nvGrpSpPr>
        <p:grpSpPr>
          <a:xfrm>
            <a:off x="9421622" y="213352"/>
            <a:ext cx="2568817" cy="1475822"/>
            <a:chOff x="9673982" y="319834"/>
            <a:chExt cx="2568817" cy="1475822"/>
          </a:xfrm>
        </p:grpSpPr>
        <p:sp>
          <p:nvSpPr>
            <p:cNvPr id="180" name="Google Shape;180;p5"/>
            <p:cNvSpPr/>
            <p:nvPr/>
          </p:nvSpPr>
          <p:spPr>
            <a:xfrm>
              <a:off x="9673982" y="319834"/>
              <a:ext cx="498718" cy="250975"/>
            </a:xfrm>
            <a:prstGeom prst="rect">
              <a:avLst/>
            </a:prstGeom>
            <a:solidFill>
              <a:srgbClr val="D0D0D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Lato"/>
                <a:ea typeface="Lato"/>
                <a:cs typeface="Lato"/>
                <a:sym typeface="Lato"/>
              </a:endParaRPr>
            </a:p>
          </p:txBody>
        </p:sp>
        <p:sp>
          <p:nvSpPr>
            <p:cNvPr id="181" name="Google Shape;181;p5"/>
            <p:cNvSpPr txBox="1"/>
            <p:nvPr/>
          </p:nvSpPr>
          <p:spPr>
            <a:xfrm>
              <a:off x="10273904" y="341554"/>
              <a:ext cx="1081140" cy="28245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Arial"/>
                <a:buNone/>
              </a:pPr>
              <a:r>
                <a:rPr lang="en-US" sz="1200">
                  <a:solidFill>
                    <a:schemeClr val="dk1"/>
                  </a:solidFill>
                  <a:latin typeface="Lato"/>
                  <a:ea typeface="Lato"/>
                  <a:cs typeface="Lato"/>
                  <a:sym typeface="Lato"/>
                </a:rPr>
                <a:t>Input</a:t>
              </a:r>
              <a:endParaRPr/>
            </a:p>
          </p:txBody>
        </p:sp>
        <p:sp>
          <p:nvSpPr>
            <p:cNvPr id="182" name="Google Shape;182;p5"/>
            <p:cNvSpPr/>
            <p:nvPr/>
          </p:nvSpPr>
          <p:spPr>
            <a:xfrm>
              <a:off x="9673982" y="708530"/>
              <a:ext cx="498718" cy="250975"/>
            </a:xfrm>
            <a:prstGeom prst="rect">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83" name="Google Shape;183;p5"/>
            <p:cNvSpPr/>
            <p:nvPr/>
          </p:nvSpPr>
          <p:spPr>
            <a:xfrm>
              <a:off x="9673982" y="1102813"/>
              <a:ext cx="498718" cy="250975"/>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Lato"/>
                <a:ea typeface="Lato"/>
                <a:cs typeface="Lato"/>
                <a:sym typeface="Lato"/>
              </a:endParaRPr>
            </a:p>
          </p:txBody>
        </p:sp>
        <p:sp>
          <p:nvSpPr>
            <p:cNvPr id="184" name="Google Shape;184;p5"/>
            <p:cNvSpPr/>
            <p:nvPr/>
          </p:nvSpPr>
          <p:spPr>
            <a:xfrm>
              <a:off x="9673982" y="1509392"/>
              <a:ext cx="498718" cy="2509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85" name="Google Shape;185;p5"/>
            <p:cNvSpPr txBox="1"/>
            <p:nvPr/>
          </p:nvSpPr>
          <p:spPr>
            <a:xfrm>
              <a:off x="10273904" y="733978"/>
              <a:ext cx="1968895" cy="28245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Arial"/>
                <a:buNone/>
              </a:pPr>
              <a:r>
                <a:rPr lang="en-US" sz="1200">
                  <a:solidFill>
                    <a:schemeClr val="dk1"/>
                  </a:solidFill>
                  <a:latin typeface="Lato"/>
                  <a:ea typeface="Lato"/>
                  <a:cs typeface="Lato"/>
                  <a:sym typeface="Lato"/>
                </a:rPr>
                <a:t>Model / Algorithm</a:t>
              </a:r>
              <a:endParaRPr/>
            </a:p>
          </p:txBody>
        </p:sp>
        <p:sp>
          <p:nvSpPr>
            <p:cNvPr id="186" name="Google Shape;186;p5"/>
            <p:cNvSpPr txBox="1"/>
            <p:nvPr/>
          </p:nvSpPr>
          <p:spPr>
            <a:xfrm>
              <a:off x="10273904" y="1121543"/>
              <a:ext cx="1968895" cy="28245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Arial"/>
                <a:buNone/>
              </a:pPr>
              <a:r>
                <a:rPr lang="en-US" sz="1200">
                  <a:solidFill>
                    <a:schemeClr val="dk1"/>
                  </a:solidFill>
                  <a:latin typeface="Lato"/>
                  <a:ea typeface="Lato"/>
                  <a:cs typeface="Lato"/>
                  <a:sym typeface="Lato"/>
                </a:rPr>
                <a:t>Intermediate Output</a:t>
              </a:r>
              <a:endParaRPr/>
            </a:p>
          </p:txBody>
        </p:sp>
        <p:sp>
          <p:nvSpPr>
            <p:cNvPr id="187" name="Google Shape;187;p5"/>
            <p:cNvSpPr txBox="1"/>
            <p:nvPr/>
          </p:nvSpPr>
          <p:spPr>
            <a:xfrm>
              <a:off x="10273904" y="1513201"/>
              <a:ext cx="1968895" cy="28245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Arial"/>
                <a:buNone/>
              </a:pPr>
              <a:r>
                <a:rPr lang="en-US" sz="1200">
                  <a:solidFill>
                    <a:schemeClr val="dk1"/>
                  </a:solidFill>
                  <a:latin typeface="Lato"/>
                  <a:ea typeface="Lato"/>
                  <a:cs typeface="Lato"/>
                  <a:sym typeface="Lato"/>
                </a:rPr>
                <a:t>Output</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4861"/>
        </a:solidFill>
      </p:bgPr>
    </p:bg>
    <p:spTree>
      <p:nvGrpSpPr>
        <p:cNvPr id="192" name="Shape 192"/>
        <p:cNvGrpSpPr/>
        <p:nvPr/>
      </p:nvGrpSpPr>
      <p:grpSpPr>
        <a:xfrm>
          <a:off x="0" y="0"/>
          <a:ext cx="0" cy="0"/>
          <a:chOff x="0" y="0"/>
          <a:chExt cx="0" cy="0"/>
        </a:xfrm>
      </p:grpSpPr>
      <p:sp>
        <p:nvSpPr>
          <p:cNvPr id="193" name="Google Shape;193;p6"/>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6"/>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Model &amp; Analysis</a:t>
            </a:r>
            <a:endParaRPr/>
          </a:p>
        </p:txBody>
      </p:sp>
      <p:sp>
        <p:nvSpPr>
          <p:cNvPr id="195" name="Google Shape;19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196" name="Google Shape;196;p6"/>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6"/>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198" name="Google Shape;198;p6"/>
          <p:cNvSpPr/>
          <p:nvPr/>
        </p:nvSpPr>
        <p:spPr>
          <a:xfrm>
            <a:off x="263282" y="1592598"/>
            <a:ext cx="2011680" cy="1000566"/>
          </a:xfrm>
          <a:prstGeom prst="rect">
            <a:avLst/>
          </a:prstGeom>
          <a:solidFill>
            <a:srgbClr val="D0D0D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Solar Resource</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PV System Size</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Battery Specifications</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Battery SoC</a:t>
            </a:r>
            <a:endParaRPr/>
          </a:p>
        </p:txBody>
      </p:sp>
      <p:sp>
        <p:nvSpPr>
          <p:cNvPr id="199" name="Google Shape;199;p6"/>
          <p:cNvSpPr/>
          <p:nvPr/>
        </p:nvSpPr>
        <p:spPr>
          <a:xfrm>
            <a:off x="2538245" y="1752341"/>
            <a:ext cx="2172438" cy="667074"/>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ato"/>
                <a:ea typeface="Lato"/>
                <a:cs typeface="Lato"/>
                <a:sym typeface="Lato"/>
              </a:rPr>
              <a:t>Charging Module</a:t>
            </a:r>
            <a:endParaRPr/>
          </a:p>
        </p:txBody>
      </p:sp>
      <p:sp>
        <p:nvSpPr>
          <p:cNvPr id="200" name="Google Shape;200;p6"/>
          <p:cNvSpPr/>
          <p:nvPr/>
        </p:nvSpPr>
        <p:spPr>
          <a:xfrm>
            <a:off x="2538245" y="3228193"/>
            <a:ext cx="2172438" cy="667074"/>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ato"/>
                <a:ea typeface="Lato"/>
                <a:cs typeface="Lato"/>
                <a:sym typeface="Lato"/>
              </a:rPr>
              <a:t>Economics Module</a:t>
            </a:r>
            <a:endParaRPr/>
          </a:p>
        </p:txBody>
      </p:sp>
      <p:sp>
        <p:nvSpPr>
          <p:cNvPr id="201" name="Google Shape;201;p6"/>
          <p:cNvSpPr/>
          <p:nvPr/>
        </p:nvSpPr>
        <p:spPr>
          <a:xfrm>
            <a:off x="7311365" y="2513425"/>
            <a:ext cx="2172438" cy="667074"/>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ato"/>
                <a:ea typeface="Lato"/>
                <a:cs typeface="Lato"/>
                <a:sym typeface="Lato"/>
              </a:rPr>
              <a:t>Siting Module</a:t>
            </a:r>
            <a:endParaRPr/>
          </a:p>
        </p:txBody>
      </p:sp>
      <p:sp>
        <p:nvSpPr>
          <p:cNvPr id="202" name="Google Shape;202;p6"/>
          <p:cNvSpPr/>
          <p:nvPr/>
        </p:nvSpPr>
        <p:spPr>
          <a:xfrm>
            <a:off x="9924288" y="2315320"/>
            <a:ext cx="2011680" cy="10632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Priority Sites</a:t>
            </a:r>
            <a:endParaRPr/>
          </a:p>
          <a:p>
            <a:pPr indent="0" lvl="0" marL="0" marR="0" rtl="0" algn="ctr">
              <a:spcBef>
                <a:spcPts val="0"/>
              </a:spcBef>
              <a:spcAft>
                <a:spcPts val="0"/>
              </a:spcAft>
              <a:buNone/>
            </a:pPr>
            <a:r>
              <a:rPr lang="en-US" sz="1400">
                <a:solidFill>
                  <a:schemeClr val="lt1"/>
                </a:solidFill>
                <a:latin typeface="Lato"/>
                <a:ea typeface="Lato"/>
                <a:cs typeface="Lato"/>
                <a:sym typeface="Lato"/>
              </a:rPr>
              <a:t>Number of Charging Stations</a:t>
            </a:r>
            <a:endParaRPr/>
          </a:p>
        </p:txBody>
      </p:sp>
      <p:cxnSp>
        <p:nvCxnSpPr>
          <p:cNvPr id="203" name="Google Shape;203;p6"/>
          <p:cNvCxnSpPr>
            <a:stCxn id="198" idx="3"/>
            <a:endCxn id="199" idx="1"/>
          </p:cNvCxnSpPr>
          <p:nvPr/>
        </p:nvCxnSpPr>
        <p:spPr>
          <a:xfrm flipH="1" rot="10800000">
            <a:off x="2274962" y="2085981"/>
            <a:ext cx="263400" cy="6900"/>
          </a:xfrm>
          <a:prstGeom prst="straightConnector1">
            <a:avLst/>
          </a:prstGeom>
          <a:noFill/>
          <a:ln cap="flat" cmpd="sng" w="28575">
            <a:solidFill>
              <a:schemeClr val="dk1"/>
            </a:solidFill>
            <a:prstDash val="solid"/>
            <a:round/>
            <a:headEnd len="sm" w="sm" type="none"/>
            <a:tailEnd len="med" w="med" type="stealth"/>
          </a:ln>
        </p:spPr>
      </p:cxnSp>
      <p:sp>
        <p:nvSpPr>
          <p:cNvPr id="204" name="Google Shape;204;p6"/>
          <p:cNvSpPr/>
          <p:nvPr/>
        </p:nvSpPr>
        <p:spPr>
          <a:xfrm>
            <a:off x="263281" y="3157938"/>
            <a:ext cx="2017015" cy="807584"/>
          </a:xfrm>
          <a:prstGeom prst="rect">
            <a:avLst/>
          </a:prstGeom>
          <a:solidFill>
            <a:srgbClr val="D0D0D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CAPEX</a:t>
            </a:r>
            <a:br>
              <a:rPr lang="en-US" sz="1400">
                <a:solidFill>
                  <a:schemeClr val="dk1"/>
                </a:solidFill>
                <a:latin typeface="Lato"/>
                <a:ea typeface="Lato"/>
                <a:cs typeface="Lato"/>
                <a:sym typeface="Lato"/>
              </a:rPr>
            </a:br>
            <a:r>
              <a:rPr lang="en-US" sz="1400">
                <a:solidFill>
                  <a:schemeClr val="dk1"/>
                </a:solidFill>
                <a:latin typeface="Lato"/>
                <a:ea typeface="Lato"/>
                <a:cs typeface="Lato"/>
                <a:sym typeface="Lato"/>
              </a:rPr>
              <a:t>OPEX</a:t>
            </a:r>
            <a:br>
              <a:rPr lang="en-US" sz="1400">
                <a:solidFill>
                  <a:schemeClr val="dk1"/>
                </a:solidFill>
                <a:latin typeface="Lato"/>
                <a:ea typeface="Lato"/>
                <a:cs typeface="Lato"/>
                <a:sym typeface="Lato"/>
              </a:rPr>
            </a:br>
            <a:r>
              <a:rPr lang="en-US" sz="1400">
                <a:solidFill>
                  <a:schemeClr val="dk1"/>
                </a:solidFill>
                <a:latin typeface="Lato"/>
                <a:ea typeface="Lato"/>
                <a:cs typeface="Lato"/>
                <a:sym typeface="Lato"/>
              </a:rPr>
              <a:t>Investment Subsidy</a:t>
            </a:r>
            <a:endParaRPr/>
          </a:p>
        </p:txBody>
      </p:sp>
      <p:cxnSp>
        <p:nvCxnSpPr>
          <p:cNvPr id="205" name="Google Shape;205;p6"/>
          <p:cNvCxnSpPr>
            <a:stCxn id="204" idx="3"/>
            <a:endCxn id="200" idx="1"/>
          </p:cNvCxnSpPr>
          <p:nvPr/>
        </p:nvCxnSpPr>
        <p:spPr>
          <a:xfrm>
            <a:off x="2280296" y="3561730"/>
            <a:ext cx="258000" cy="0"/>
          </a:xfrm>
          <a:prstGeom prst="straightConnector1">
            <a:avLst/>
          </a:prstGeom>
          <a:noFill/>
          <a:ln cap="flat" cmpd="sng" w="28575">
            <a:solidFill>
              <a:schemeClr val="dk1"/>
            </a:solidFill>
            <a:prstDash val="solid"/>
            <a:round/>
            <a:headEnd len="sm" w="sm" type="none"/>
            <a:tailEnd len="med" w="med" type="stealth"/>
          </a:ln>
        </p:spPr>
      </p:cxnSp>
      <p:sp>
        <p:nvSpPr>
          <p:cNvPr id="206" name="Google Shape;206;p6"/>
          <p:cNvSpPr/>
          <p:nvPr/>
        </p:nvSpPr>
        <p:spPr>
          <a:xfrm>
            <a:off x="4980038" y="1757920"/>
            <a:ext cx="2172438" cy="667074"/>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Number of 3Ws Served </a:t>
            </a:r>
            <a:endParaRPr/>
          </a:p>
        </p:txBody>
      </p:sp>
      <p:sp>
        <p:nvSpPr>
          <p:cNvPr id="207" name="Google Shape;207;p6"/>
          <p:cNvSpPr/>
          <p:nvPr/>
        </p:nvSpPr>
        <p:spPr>
          <a:xfrm>
            <a:off x="2328671" y="4530297"/>
            <a:ext cx="2596896" cy="10632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Net Present Value</a:t>
            </a:r>
            <a:endParaRPr/>
          </a:p>
          <a:p>
            <a:pPr indent="0" lvl="0" marL="0" marR="0" rtl="0" algn="ctr">
              <a:spcBef>
                <a:spcPts val="0"/>
              </a:spcBef>
              <a:spcAft>
                <a:spcPts val="0"/>
              </a:spcAft>
              <a:buNone/>
            </a:pPr>
            <a:r>
              <a:rPr lang="en-US" sz="1400">
                <a:solidFill>
                  <a:schemeClr val="lt1"/>
                </a:solidFill>
                <a:latin typeface="Lato"/>
                <a:ea typeface="Lato"/>
                <a:cs typeface="Lato"/>
                <a:sym typeface="Lato"/>
              </a:rPr>
              <a:t>Internal Rate of Return</a:t>
            </a:r>
            <a:endParaRPr/>
          </a:p>
          <a:p>
            <a:pPr indent="0" lvl="0" marL="0" marR="0" rtl="0" algn="ctr">
              <a:spcBef>
                <a:spcPts val="0"/>
              </a:spcBef>
              <a:spcAft>
                <a:spcPts val="0"/>
              </a:spcAft>
              <a:buNone/>
            </a:pPr>
            <a:r>
              <a:rPr lang="en-US" sz="1400">
                <a:solidFill>
                  <a:schemeClr val="lt1"/>
                </a:solidFill>
                <a:latin typeface="Lato"/>
                <a:ea typeface="Lato"/>
                <a:cs typeface="Lato"/>
                <a:sym typeface="Lato"/>
              </a:rPr>
              <a:t>Levelized Cost of Energy</a:t>
            </a:r>
            <a:endParaRPr/>
          </a:p>
          <a:p>
            <a:pPr indent="0" lvl="0" marL="0" marR="0" rtl="0" algn="ctr">
              <a:spcBef>
                <a:spcPts val="0"/>
              </a:spcBef>
              <a:spcAft>
                <a:spcPts val="0"/>
              </a:spcAft>
              <a:buNone/>
            </a:pPr>
            <a:r>
              <a:rPr lang="en-US" sz="1400">
                <a:solidFill>
                  <a:schemeClr val="lt1"/>
                </a:solidFill>
                <a:latin typeface="Lato"/>
                <a:ea typeface="Lato"/>
                <a:cs typeface="Lato"/>
                <a:sym typeface="Lato"/>
              </a:rPr>
              <a:t>Operator Net Profit</a:t>
            </a:r>
            <a:endParaRPr/>
          </a:p>
        </p:txBody>
      </p:sp>
      <p:cxnSp>
        <p:nvCxnSpPr>
          <p:cNvPr id="208" name="Google Shape;208;p6"/>
          <p:cNvCxnSpPr>
            <a:endCxn id="207" idx="0"/>
          </p:cNvCxnSpPr>
          <p:nvPr/>
        </p:nvCxnSpPr>
        <p:spPr>
          <a:xfrm flipH="1">
            <a:off x="3627119" y="3895197"/>
            <a:ext cx="6000" cy="635100"/>
          </a:xfrm>
          <a:prstGeom prst="straightConnector1">
            <a:avLst/>
          </a:prstGeom>
          <a:noFill/>
          <a:ln cap="flat" cmpd="sng" w="28575">
            <a:solidFill>
              <a:schemeClr val="dk1"/>
            </a:solidFill>
            <a:prstDash val="solid"/>
            <a:round/>
            <a:headEnd len="sm" w="sm" type="none"/>
            <a:tailEnd len="med" w="med" type="stealth"/>
          </a:ln>
        </p:spPr>
      </p:cxnSp>
      <p:cxnSp>
        <p:nvCxnSpPr>
          <p:cNvPr id="209" name="Google Shape;209;p6"/>
          <p:cNvCxnSpPr>
            <a:stCxn id="199" idx="3"/>
            <a:endCxn id="206" idx="1"/>
          </p:cNvCxnSpPr>
          <p:nvPr/>
        </p:nvCxnSpPr>
        <p:spPr>
          <a:xfrm>
            <a:off x="4710683" y="2085878"/>
            <a:ext cx="269400" cy="5700"/>
          </a:xfrm>
          <a:prstGeom prst="straightConnector1">
            <a:avLst/>
          </a:prstGeom>
          <a:noFill/>
          <a:ln cap="flat" cmpd="sng" w="28575">
            <a:solidFill>
              <a:schemeClr val="dk1"/>
            </a:solidFill>
            <a:prstDash val="solid"/>
            <a:round/>
            <a:headEnd len="sm" w="sm" type="none"/>
            <a:tailEnd len="med" w="med" type="stealth"/>
          </a:ln>
        </p:spPr>
      </p:cxnSp>
      <p:cxnSp>
        <p:nvCxnSpPr>
          <p:cNvPr id="210" name="Google Shape;210;p6"/>
          <p:cNvCxnSpPr>
            <a:stCxn id="200" idx="3"/>
            <a:endCxn id="211" idx="1"/>
          </p:cNvCxnSpPr>
          <p:nvPr/>
        </p:nvCxnSpPr>
        <p:spPr>
          <a:xfrm>
            <a:off x="4710683" y="3561730"/>
            <a:ext cx="269400" cy="0"/>
          </a:xfrm>
          <a:prstGeom prst="straightConnector1">
            <a:avLst/>
          </a:prstGeom>
          <a:noFill/>
          <a:ln cap="flat" cmpd="sng" w="28575">
            <a:solidFill>
              <a:schemeClr val="dk1"/>
            </a:solidFill>
            <a:prstDash val="solid"/>
            <a:round/>
            <a:headEnd len="sm" w="sm" type="none"/>
            <a:tailEnd len="med" w="med" type="stealth"/>
          </a:ln>
        </p:spPr>
      </p:cxnSp>
      <p:sp>
        <p:nvSpPr>
          <p:cNvPr id="211" name="Google Shape;211;p6"/>
          <p:cNvSpPr/>
          <p:nvPr/>
        </p:nvSpPr>
        <p:spPr>
          <a:xfrm>
            <a:off x="4980037" y="3228193"/>
            <a:ext cx="2172438" cy="667074"/>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Max Number of Charging Stations</a:t>
            </a:r>
            <a:endParaRPr/>
          </a:p>
        </p:txBody>
      </p:sp>
      <p:cxnSp>
        <p:nvCxnSpPr>
          <p:cNvPr id="212" name="Google Shape;212;p6"/>
          <p:cNvCxnSpPr>
            <a:stCxn id="206" idx="2"/>
            <a:endCxn id="201" idx="1"/>
          </p:cNvCxnSpPr>
          <p:nvPr/>
        </p:nvCxnSpPr>
        <p:spPr>
          <a:xfrm flipH="1" rot="-5400000">
            <a:off x="6477707" y="2013544"/>
            <a:ext cx="422100" cy="1245000"/>
          </a:xfrm>
          <a:prstGeom prst="bentConnector2">
            <a:avLst/>
          </a:prstGeom>
          <a:noFill/>
          <a:ln cap="flat" cmpd="sng" w="28575">
            <a:solidFill>
              <a:schemeClr val="dk1"/>
            </a:solidFill>
            <a:prstDash val="solid"/>
            <a:round/>
            <a:headEnd len="sm" w="sm" type="none"/>
            <a:tailEnd len="med" w="med" type="stealth"/>
          </a:ln>
        </p:spPr>
      </p:cxnSp>
      <p:cxnSp>
        <p:nvCxnSpPr>
          <p:cNvPr id="213" name="Google Shape;213;p6"/>
          <p:cNvCxnSpPr>
            <a:stCxn id="211" idx="0"/>
            <a:endCxn id="201" idx="1"/>
          </p:cNvCxnSpPr>
          <p:nvPr/>
        </p:nvCxnSpPr>
        <p:spPr>
          <a:xfrm rot="-5400000">
            <a:off x="6498106" y="2415043"/>
            <a:ext cx="381300" cy="1245000"/>
          </a:xfrm>
          <a:prstGeom prst="bentConnector2">
            <a:avLst/>
          </a:prstGeom>
          <a:noFill/>
          <a:ln cap="flat" cmpd="sng" w="28575">
            <a:solidFill>
              <a:schemeClr val="dk1"/>
            </a:solidFill>
            <a:prstDash val="solid"/>
            <a:round/>
            <a:headEnd len="sm" w="sm" type="none"/>
            <a:tailEnd len="med" w="med" type="stealth"/>
          </a:ln>
        </p:spPr>
      </p:cxnSp>
      <p:cxnSp>
        <p:nvCxnSpPr>
          <p:cNvPr id="214" name="Google Shape;214;p6"/>
          <p:cNvCxnSpPr>
            <a:stCxn id="201" idx="3"/>
            <a:endCxn id="202" idx="1"/>
          </p:cNvCxnSpPr>
          <p:nvPr/>
        </p:nvCxnSpPr>
        <p:spPr>
          <a:xfrm>
            <a:off x="9483803" y="2846962"/>
            <a:ext cx="440400" cy="0"/>
          </a:xfrm>
          <a:prstGeom prst="straightConnector1">
            <a:avLst/>
          </a:prstGeom>
          <a:noFill/>
          <a:ln cap="flat" cmpd="sng" w="28575">
            <a:solidFill>
              <a:schemeClr val="dk1"/>
            </a:solidFill>
            <a:prstDash val="solid"/>
            <a:round/>
            <a:headEnd len="sm" w="sm" type="none"/>
            <a:tailEnd len="med" w="med" type="stealth"/>
          </a:ln>
        </p:spPr>
      </p:cxnSp>
      <p:cxnSp>
        <p:nvCxnSpPr>
          <p:cNvPr id="215" name="Google Shape;215;p6"/>
          <p:cNvCxnSpPr>
            <a:stCxn id="216" idx="0"/>
            <a:endCxn id="201" idx="2"/>
          </p:cNvCxnSpPr>
          <p:nvPr/>
        </p:nvCxnSpPr>
        <p:spPr>
          <a:xfrm flipH="1" rot="10800000">
            <a:off x="8391488" y="3180428"/>
            <a:ext cx="6000" cy="1298100"/>
          </a:xfrm>
          <a:prstGeom prst="straightConnector1">
            <a:avLst/>
          </a:prstGeom>
          <a:noFill/>
          <a:ln cap="flat" cmpd="sng" w="28575">
            <a:solidFill>
              <a:schemeClr val="dk1"/>
            </a:solidFill>
            <a:prstDash val="solid"/>
            <a:round/>
            <a:headEnd len="sm" w="sm" type="none"/>
            <a:tailEnd len="med" w="med" type="stealth"/>
          </a:ln>
        </p:spPr>
      </p:cxnSp>
      <p:sp>
        <p:nvSpPr>
          <p:cNvPr id="217" name="Google Shape;217;p6"/>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METHODS</a:t>
            </a:r>
            <a:endParaRPr/>
          </a:p>
        </p:txBody>
      </p:sp>
      <p:grpSp>
        <p:nvGrpSpPr>
          <p:cNvPr id="218" name="Google Shape;218;p6"/>
          <p:cNvGrpSpPr/>
          <p:nvPr/>
        </p:nvGrpSpPr>
        <p:grpSpPr>
          <a:xfrm>
            <a:off x="9421622" y="213352"/>
            <a:ext cx="2568817" cy="1475822"/>
            <a:chOff x="9673982" y="319834"/>
            <a:chExt cx="2568817" cy="1475822"/>
          </a:xfrm>
        </p:grpSpPr>
        <p:sp>
          <p:nvSpPr>
            <p:cNvPr id="219" name="Google Shape;219;p6"/>
            <p:cNvSpPr/>
            <p:nvPr/>
          </p:nvSpPr>
          <p:spPr>
            <a:xfrm>
              <a:off x="9673982" y="319834"/>
              <a:ext cx="498718" cy="250975"/>
            </a:xfrm>
            <a:prstGeom prst="rect">
              <a:avLst/>
            </a:prstGeom>
            <a:solidFill>
              <a:srgbClr val="D0D0D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Lato"/>
                <a:ea typeface="Lato"/>
                <a:cs typeface="Lato"/>
                <a:sym typeface="Lato"/>
              </a:endParaRPr>
            </a:p>
          </p:txBody>
        </p:sp>
        <p:sp>
          <p:nvSpPr>
            <p:cNvPr id="220" name="Google Shape;220;p6"/>
            <p:cNvSpPr txBox="1"/>
            <p:nvPr/>
          </p:nvSpPr>
          <p:spPr>
            <a:xfrm>
              <a:off x="10273904" y="341554"/>
              <a:ext cx="1081140" cy="28245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Arial"/>
                <a:buNone/>
              </a:pPr>
              <a:r>
                <a:rPr lang="en-US" sz="1200">
                  <a:solidFill>
                    <a:schemeClr val="dk1"/>
                  </a:solidFill>
                  <a:latin typeface="Lato"/>
                  <a:ea typeface="Lato"/>
                  <a:cs typeface="Lato"/>
                  <a:sym typeface="Lato"/>
                </a:rPr>
                <a:t>Input</a:t>
              </a:r>
              <a:endParaRPr/>
            </a:p>
          </p:txBody>
        </p:sp>
        <p:sp>
          <p:nvSpPr>
            <p:cNvPr id="221" name="Google Shape;221;p6"/>
            <p:cNvSpPr/>
            <p:nvPr/>
          </p:nvSpPr>
          <p:spPr>
            <a:xfrm>
              <a:off x="9673982" y="708530"/>
              <a:ext cx="498718" cy="250975"/>
            </a:xfrm>
            <a:prstGeom prst="rect">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22" name="Google Shape;222;p6"/>
            <p:cNvSpPr/>
            <p:nvPr/>
          </p:nvSpPr>
          <p:spPr>
            <a:xfrm>
              <a:off x="9673982" y="1102813"/>
              <a:ext cx="498718" cy="250975"/>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Lato"/>
                <a:ea typeface="Lato"/>
                <a:cs typeface="Lato"/>
                <a:sym typeface="Lato"/>
              </a:endParaRPr>
            </a:p>
          </p:txBody>
        </p:sp>
        <p:sp>
          <p:nvSpPr>
            <p:cNvPr id="223" name="Google Shape;223;p6"/>
            <p:cNvSpPr/>
            <p:nvPr/>
          </p:nvSpPr>
          <p:spPr>
            <a:xfrm>
              <a:off x="9673982" y="1509392"/>
              <a:ext cx="498718" cy="2509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224" name="Google Shape;224;p6"/>
            <p:cNvSpPr txBox="1"/>
            <p:nvPr/>
          </p:nvSpPr>
          <p:spPr>
            <a:xfrm>
              <a:off x="10273904" y="733978"/>
              <a:ext cx="1968895" cy="28245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Arial"/>
                <a:buNone/>
              </a:pPr>
              <a:r>
                <a:rPr lang="en-US" sz="1200">
                  <a:solidFill>
                    <a:schemeClr val="dk1"/>
                  </a:solidFill>
                  <a:latin typeface="Lato"/>
                  <a:ea typeface="Lato"/>
                  <a:cs typeface="Lato"/>
                  <a:sym typeface="Lato"/>
                </a:rPr>
                <a:t>Model / Algorithm</a:t>
              </a:r>
              <a:endParaRPr/>
            </a:p>
          </p:txBody>
        </p:sp>
        <p:sp>
          <p:nvSpPr>
            <p:cNvPr id="225" name="Google Shape;225;p6"/>
            <p:cNvSpPr txBox="1"/>
            <p:nvPr/>
          </p:nvSpPr>
          <p:spPr>
            <a:xfrm>
              <a:off x="10273904" y="1121543"/>
              <a:ext cx="1968895" cy="28245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Arial"/>
                <a:buNone/>
              </a:pPr>
              <a:r>
                <a:rPr lang="en-US" sz="1200">
                  <a:solidFill>
                    <a:schemeClr val="dk1"/>
                  </a:solidFill>
                  <a:latin typeface="Lato"/>
                  <a:ea typeface="Lato"/>
                  <a:cs typeface="Lato"/>
                  <a:sym typeface="Lato"/>
                </a:rPr>
                <a:t>Intermediate Output</a:t>
              </a:r>
              <a:endParaRPr/>
            </a:p>
          </p:txBody>
        </p:sp>
        <p:sp>
          <p:nvSpPr>
            <p:cNvPr id="226" name="Google Shape;226;p6"/>
            <p:cNvSpPr txBox="1"/>
            <p:nvPr/>
          </p:nvSpPr>
          <p:spPr>
            <a:xfrm>
              <a:off x="10273904" y="1513201"/>
              <a:ext cx="1968895" cy="28245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Arial"/>
                <a:buNone/>
              </a:pPr>
              <a:r>
                <a:rPr lang="en-US" sz="1200">
                  <a:solidFill>
                    <a:schemeClr val="dk1"/>
                  </a:solidFill>
                  <a:latin typeface="Lato"/>
                  <a:ea typeface="Lato"/>
                  <a:cs typeface="Lato"/>
                  <a:sym typeface="Lato"/>
                </a:rPr>
                <a:t>Output</a:t>
              </a:r>
              <a:endParaRPr/>
            </a:p>
          </p:txBody>
        </p:sp>
      </p:grpSp>
      <p:sp>
        <p:nvSpPr>
          <p:cNvPr id="227" name="Google Shape;227;p6"/>
          <p:cNvSpPr/>
          <p:nvPr/>
        </p:nvSpPr>
        <p:spPr>
          <a:xfrm>
            <a:off x="101599" y="1410301"/>
            <a:ext cx="7108165" cy="4482486"/>
          </a:xfrm>
          <a:prstGeom prst="rect">
            <a:avLst/>
          </a:prstGeom>
          <a:solidFill>
            <a:srgbClr val="FFFFFF">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6"/>
          <p:cNvSpPr/>
          <p:nvPr/>
        </p:nvSpPr>
        <p:spPr>
          <a:xfrm>
            <a:off x="6883121" y="1898619"/>
            <a:ext cx="5207279" cy="4192086"/>
          </a:xfrm>
          <a:prstGeom prst="rect">
            <a:avLst/>
          </a:prstGeom>
          <a:noFill/>
          <a:ln cap="flat" cmpd="sng" w="5715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6" name="Google Shape;216;p6"/>
          <p:cNvSpPr/>
          <p:nvPr/>
        </p:nvSpPr>
        <p:spPr>
          <a:xfrm>
            <a:off x="7099136" y="4478528"/>
            <a:ext cx="2584704" cy="1414259"/>
          </a:xfrm>
          <a:prstGeom prst="rect">
            <a:avLst/>
          </a:prstGeom>
          <a:solidFill>
            <a:srgbClr val="D0D0D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Relative Wealth Index</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Distance to Train</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Long Distance Walking</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E3W Vehicle Registrations</a:t>
            </a:r>
            <a:endParaRPr/>
          </a:p>
          <a:p>
            <a:pPr indent="0" lvl="0" marL="0" marR="0" rtl="0" algn="ctr">
              <a:spcBef>
                <a:spcPts val="0"/>
              </a:spcBef>
              <a:spcAft>
                <a:spcPts val="0"/>
              </a:spcAft>
              <a:buNone/>
            </a:pPr>
            <a:r>
              <a:rPr lang="en-US" sz="1400">
                <a:solidFill>
                  <a:schemeClr val="dk1"/>
                </a:solidFill>
                <a:latin typeface="Lato"/>
                <a:ea typeface="Lato"/>
                <a:cs typeface="Lato"/>
                <a:sym typeface="Lato"/>
              </a:rPr>
              <a:t>Policy Investment Size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4861"/>
        </a:solidFill>
      </p:bgPr>
    </p:bg>
    <p:spTree>
      <p:nvGrpSpPr>
        <p:cNvPr id="233" name="Shape 233"/>
        <p:cNvGrpSpPr/>
        <p:nvPr/>
      </p:nvGrpSpPr>
      <p:grpSpPr>
        <a:xfrm>
          <a:off x="0" y="0"/>
          <a:ext cx="0" cy="0"/>
          <a:chOff x="0" y="0"/>
          <a:chExt cx="0" cy="0"/>
        </a:xfrm>
      </p:grpSpPr>
      <p:sp>
        <p:nvSpPr>
          <p:cNvPr id="234" name="Google Shape;234;p7"/>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A map of india with black lines&#10;&#10;AI-generated content may be incorrect." id="235" name="Google Shape;235;p7"/>
          <p:cNvPicPr preferRelativeResize="0"/>
          <p:nvPr/>
        </p:nvPicPr>
        <p:blipFill rotWithShape="1">
          <a:blip r:embed="rId3">
            <a:alphaModFix/>
          </a:blip>
          <a:srcRect b="6446" l="6473" r="2569" t="2531"/>
          <a:stretch/>
        </p:blipFill>
        <p:spPr>
          <a:xfrm>
            <a:off x="403122" y="1252766"/>
            <a:ext cx="4452257" cy="4664925"/>
          </a:xfrm>
          <a:prstGeom prst="rect">
            <a:avLst/>
          </a:prstGeom>
          <a:noFill/>
          <a:ln>
            <a:noFill/>
          </a:ln>
        </p:spPr>
      </p:pic>
      <p:sp>
        <p:nvSpPr>
          <p:cNvPr id="236" name="Google Shape;236;p7"/>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Spatial Unit of Analysis</a:t>
            </a:r>
            <a:endParaRPr/>
          </a:p>
        </p:txBody>
      </p:sp>
      <p:sp>
        <p:nvSpPr>
          <p:cNvPr id="237" name="Google Shape;23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238" name="Google Shape;238;p7"/>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7"/>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240" name="Google Shape;240;p7"/>
          <p:cNvSpPr txBox="1"/>
          <p:nvPr/>
        </p:nvSpPr>
        <p:spPr>
          <a:xfrm>
            <a:off x="555522" y="1537852"/>
            <a:ext cx="11385756"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sz="2800">
              <a:solidFill>
                <a:schemeClr val="dk1"/>
              </a:solidFill>
              <a:latin typeface="Lato"/>
              <a:ea typeface="Lato"/>
              <a:cs typeface="Lato"/>
              <a:sym typeface="Lato"/>
            </a:endParaRPr>
          </a:p>
        </p:txBody>
      </p:sp>
      <p:sp>
        <p:nvSpPr>
          <p:cNvPr id="241" name="Google Shape;241;p7"/>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METHODS</a:t>
            </a:r>
            <a:endParaRPr/>
          </a:p>
        </p:txBody>
      </p:sp>
      <p:sp>
        <p:nvSpPr>
          <p:cNvPr id="242" name="Google Shape;242;p7"/>
          <p:cNvSpPr/>
          <p:nvPr/>
        </p:nvSpPr>
        <p:spPr>
          <a:xfrm>
            <a:off x="3056709" y="2923304"/>
            <a:ext cx="653143" cy="799172"/>
          </a:xfrm>
          <a:prstGeom prst="rect">
            <a:avLst/>
          </a:prstGeom>
          <a:noFill/>
          <a:ln cap="flat" cmpd="sng" w="28575">
            <a:solidFill>
              <a:srgbClr val="CC40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243" name="Google Shape;243;p7"/>
          <p:cNvCxnSpPr/>
          <p:nvPr/>
        </p:nvCxnSpPr>
        <p:spPr>
          <a:xfrm flipH="1" rot="10800000">
            <a:off x="3718507" y="1405736"/>
            <a:ext cx="1609174" cy="1517568"/>
          </a:xfrm>
          <a:prstGeom prst="straightConnector1">
            <a:avLst/>
          </a:prstGeom>
          <a:noFill/>
          <a:ln cap="flat" cmpd="sng" w="28575">
            <a:solidFill>
              <a:srgbClr val="CC4025"/>
            </a:solidFill>
            <a:prstDash val="solid"/>
            <a:miter lim="800000"/>
            <a:headEnd len="sm" w="sm" type="none"/>
            <a:tailEnd len="sm" w="sm" type="none"/>
          </a:ln>
        </p:spPr>
      </p:cxnSp>
      <p:cxnSp>
        <p:nvCxnSpPr>
          <p:cNvPr id="244" name="Google Shape;244;p7"/>
          <p:cNvCxnSpPr/>
          <p:nvPr/>
        </p:nvCxnSpPr>
        <p:spPr>
          <a:xfrm>
            <a:off x="3709852" y="3722476"/>
            <a:ext cx="1617829" cy="1729788"/>
          </a:xfrm>
          <a:prstGeom prst="straightConnector1">
            <a:avLst/>
          </a:prstGeom>
          <a:noFill/>
          <a:ln cap="flat" cmpd="sng" w="28575">
            <a:solidFill>
              <a:srgbClr val="CC4025"/>
            </a:solidFill>
            <a:prstDash val="solid"/>
            <a:miter lim="800000"/>
            <a:headEnd len="sm" w="sm" type="none"/>
            <a:tailEnd len="sm" w="sm" type="none"/>
          </a:ln>
        </p:spPr>
      </p:cxnSp>
      <p:pic>
        <p:nvPicPr>
          <p:cNvPr descr="A map of a state with black lines&#10;&#10;AI-generated content may be incorrect." id="245" name="Google Shape;245;p7"/>
          <p:cNvPicPr preferRelativeResize="0"/>
          <p:nvPr/>
        </p:nvPicPr>
        <p:blipFill rotWithShape="1">
          <a:blip r:embed="rId4">
            <a:alphaModFix/>
          </a:blip>
          <a:srcRect b="7295" l="7644" r="3247" t="4392"/>
          <a:stretch/>
        </p:blipFill>
        <p:spPr>
          <a:xfrm>
            <a:off x="5327681" y="1405736"/>
            <a:ext cx="2914513" cy="4046528"/>
          </a:xfrm>
          <a:prstGeom prst="rect">
            <a:avLst/>
          </a:prstGeom>
          <a:noFill/>
          <a:ln cap="flat" cmpd="sng" w="28575">
            <a:solidFill>
              <a:srgbClr val="262626"/>
            </a:solidFill>
            <a:prstDash val="solid"/>
            <a:round/>
            <a:headEnd len="sm" w="sm" type="none"/>
            <a:tailEnd len="sm" w="sm" type="none"/>
          </a:ln>
        </p:spPr>
      </p:pic>
      <p:pic>
        <p:nvPicPr>
          <p:cNvPr id="246" name="Google Shape;246;p7"/>
          <p:cNvPicPr preferRelativeResize="0"/>
          <p:nvPr/>
        </p:nvPicPr>
        <p:blipFill rotWithShape="1">
          <a:blip r:embed="rId5">
            <a:alphaModFix/>
          </a:blip>
          <a:srcRect b="23817" l="23942" r="47486" t="57329"/>
          <a:stretch/>
        </p:blipFill>
        <p:spPr>
          <a:xfrm>
            <a:off x="8759840" y="2758939"/>
            <a:ext cx="2914513" cy="2693325"/>
          </a:xfrm>
          <a:prstGeom prst="rect">
            <a:avLst/>
          </a:prstGeom>
          <a:noFill/>
          <a:ln cap="flat" cmpd="sng" w="28575">
            <a:solidFill>
              <a:srgbClr val="262626"/>
            </a:solidFill>
            <a:prstDash val="solid"/>
            <a:round/>
            <a:headEnd len="sm" w="sm" type="none"/>
            <a:tailEnd len="sm" w="sm" type="none"/>
          </a:ln>
        </p:spPr>
      </p:pic>
      <p:sp>
        <p:nvSpPr>
          <p:cNvPr id="247" name="Google Shape;247;p7"/>
          <p:cNvSpPr/>
          <p:nvPr/>
        </p:nvSpPr>
        <p:spPr>
          <a:xfrm>
            <a:off x="5922015" y="3874877"/>
            <a:ext cx="822304" cy="779804"/>
          </a:xfrm>
          <a:prstGeom prst="rect">
            <a:avLst/>
          </a:prstGeom>
          <a:noFill/>
          <a:ln cap="flat" cmpd="sng" w="28575">
            <a:solidFill>
              <a:srgbClr val="CC40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248" name="Google Shape;248;p7"/>
          <p:cNvCxnSpPr/>
          <p:nvPr/>
        </p:nvCxnSpPr>
        <p:spPr>
          <a:xfrm>
            <a:off x="6744319" y="4654681"/>
            <a:ext cx="2015521" cy="797583"/>
          </a:xfrm>
          <a:prstGeom prst="straightConnector1">
            <a:avLst/>
          </a:prstGeom>
          <a:noFill/>
          <a:ln cap="flat" cmpd="sng" w="28575">
            <a:solidFill>
              <a:srgbClr val="CC4025"/>
            </a:solidFill>
            <a:prstDash val="solid"/>
            <a:miter lim="800000"/>
            <a:headEnd len="sm" w="sm" type="none"/>
            <a:tailEnd len="sm" w="sm" type="none"/>
          </a:ln>
        </p:spPr>
      </p:cxnSp>
      <p:cxnSp>
        <p:nvCxnSpPr>
          <p:cNvPr id="249" name="Google Shape;249;p7"/>
          <p:cNvCxnSpPr/>
          <p:nvPr/>
        </p:nvCxnSpPr>
        <p:spPr>
          <a:xfrm flipH="1" rot="10800000">
            <a:off x="6744319" y="2730438"/>
            <a:ext cx="2015521" cy="1144439"/>
          </a:xfrm>
          <a:prstGeom prst="straightConnector1">
            <a:avLst/>
          </a:prstGeom>
          <a:noFill/>
          <a:ln cap="flat" cmpd="sng" w="28575">
            <a:solidFill>
              <a:srgbClr val="CC4025"/>
            </a:solidFill>
            <a:prstDash val="solid"/>
            <a:miter lim="800000"/>
            <a:headEnd len="sm" w="sm" type="none"/>
            <a:tailEnd len="sm" w="sm" type="none"/>
          </a:ln>
        </p:spPr>
      </p:cxnSp>
      <p:sp>
        <p:nvSpPr>
          <p:cNvPr id="250" name="Google Shape;250;p7"/>
          <p:cNvSpPr txBox="1"/>
          <p:nvPr>
            <p:ph idx="1" type="body"/>
          </p:nvPr>
        </p:nvSpPr>
        <p:spPr>
          <a:xfrm>
            <a:off x="8759840" y="2064844"/>
            <a:ext cx="2876638" cy="574091"/>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accent2"/>
              </a:buClr>
              <a:buSzPct val="100000"/>
              <a:buNone/>
            </a:pPr>
            <a:r>
              <a:rPr b="1" lang="en-US" sz="2000">
                <a:solidFill>
                  <a:schemeClr val="accent2"/>
                </a:solidFill>
                <a:latin typeface="Lato"/>
                <a:ea typeface="Lato"/>
                <a:cs typeface="Lato"/>
                <a:sym typeface="Lato"/>
              </a:rPr>
              <a:t>Block level </a:t>
            </a:r>
            <a:r>
              <a:rPr lang="en-US" sz="2000">
                <a:latin typeface="Lato"/>
                <a:ea typeface="Lato"/>
                <a:cs typeface="Lato"/>
                <a:sym typeface="Lato"/>
              </a:rPr>
              <a:t>administrative boundary</a:t>
            </a:r>
            <a:endParaRPr sz="20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ppt_w</p:attrName>
                                        </p:attrNameLst>
                                      </p:cBhvr>
                                      <p:tavLst>
                                        <p:tav fmla="" tm="0">
                                          <p:val>
                                            <p:strVal val="0"/>
                                          </p:val>
                                        </p:tav>
                                        <p:tav fmla="" tm="100000">
                                          <p:val>
                                            <p:strVal val="#ppt_w"/>
                                          </p:val>
                                        </p:tav>
                                      </p:tavLst>
                                    </p:anim>
                                    <p:anim calcmode="lin" valueType="num">
                                      <p:cBhvr additive="base">
                                        <p:cTn dur="500"/>
                                        <p:tgtEl>
                                          <p:spTgt spid="2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ppt_w</p:attrName>
                                        </p:attrNameLst>
                                      </p:cBhvr>
                                      <p:tavLst>
                                        <p:tav fmla="" tm="0">
                                          <p:val>
                                            <p:strVal val="0"/>
                                          </p:val>
                                        </p:tav>
                                        <p:tav fmla="" tm="100000">
                                          <p:val>
                                            <p:strVal val="#ppt_w"/>
                                          </p:val>
                                        </p:tav>
                                      </p:tavLst>
                                    </p:anim>
                                    <p:anim calcmode="lin" valueType="num">
                                      <p:cBhvr additive="base">
                                        <p:cTn dur="500"/>
                                        <p:tgtEl>
                                          <p:spTgt spid="2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4861"/>
        </a:solidFill>
      </p:bgPr>
    </p:bg>
    <p:spTree>
      <p:nvGrpSpPr>
        <p:cNvPr id="255" name="Shape 255"/>
        <p:cNvGrpSpPr/>
        <p:nvPr/>
      </p:nvGrpSpPr>
      <p:grpSpPr>
        <a:xfrm>
          <a:off x="0" y="0"/>
          <a:ext cx="0" cy="0"/>
          <a:chOff x="0" y="0"/>
          <a:chExt cx="0" cy="0"/>
        </a:xfrm>
      </p:grpSpPr>
      <p:sp>
        <p:nvSpPr>
          <p:cNvPr id="256" name="Google Shape;256;p8"/>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8"/>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Equitable Mobility Priorities</a:t>
            </a:r>
            <a:endParaRPr/>
          </a:p>
        </p:txBody>
      </p:sp>
      <p:sp>
        <p:nvSpPr>
          <p:cNvPr id="258" name="Google Shape;2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259" name="Google Shape;259;p8"/>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8"/>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261" name="Google Shape;261;p8"/>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METHODS</a:t>
            </a:r>
            <a:endParaRPr/>
          </a:p>
        </p:txBody>
      </p:sp>
      <p:sp>
        <p:nvSpPr>
          <p:cNvPr id="262" name="Google Shape;262;p8"/>
          <p:cNvSpPr txBox="1"/>
          <p:nvPr/>
        </p:nvSpPr>
        <p:spPr>
          <a:xfrm>
            <a:off x="3564186" y="3309819"/>
            <a:ext cx="504620" cy="612241"/>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1" sz="4400">
              <a:solidFill>
                <a:schemeClr val="dk1"/>
              </a:solidFill>
              <a:latin typeface="Lato"/>
              <a:ea typeface="Lato"/>
              <a:cs typeface="Lato"/>
              <a:sym typeface="Lato"/>
            </a:endParaRPr>
          </a:p>
        </p:txBody>
      </p:sp>
      <p:sp>
        <p:nvSpPr>
          <p:cNvPr id="263" name="Google Shape;263;p8"/>
          <p:cNvSpPr txBox="1"/>
          <p:nvPr>
            <p:ph idx="1" type="body"/>
          </p:nvPr>
        </p:nvSpPr>
        <p:spPr>
          <a:xfrm>
            <a:off x="551669" y="1328373"/>
            <a:ext cx="11088662" cy="520801"/>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200"/>
              <a:buNone/>
            </a:pPr>
            <a:r>
              <a:rPr b="1" lang="en-US" sz="2200">
                <a:latin typeface="Lato"/>
                <a:ea typeface="Lato"/>
                <a:cs typeface="Lato"/>
                <a:sym typeface="Lato"/>
              </a:rPr>
              <a:t>How do we locate charging stations in an </a:t>
            </a:r>
            <a:r>
              <a:rPr b="1" lang="en-US" sz="2200" u="sng">
                <a:solidFill>
                  <a:srgbClr val="27A19D"/>
                </a:solidFill>
                <a:latin typeface="Lato"/>
                <a:ea typeface="Lato"/>
                <a:cs typeface="Lato"/>
                <a:sym typeface="Lato"/>
              </a:rPr>
              <a:t>equitable</a:t>
            </a:r>
            <a:r>
              <a:rPr b="1" lang="en-US" sz="2200">
                <a:latin typeface="Lato"/>
                <a:ea typeface="Lato"/>
                <a:cs typeface="Lato"/>
                <a:sym typeface="Lato"/>
              </a:rPr>
              <a:t> manner?</a:t>
            </a:r>
            <a:endParaRPr b="1" sz="2200">
              <a:solidFill>
                <a:schemeClr val="accent2"/>
              </a:solidFill>
              <a:latin typeface="Lato"/>
              <a:ea typeface="Lato"/>
              <a:cs typeface="Lato"/>
              <a:sym typeface="Lato"/>
            </a:endParaRPr>
          </a:p>
        </p:txBody>
      </p:sp>
      <p:sp>
        <p:nvSpPr>
          <p:cNvPr id="264" name="Google Shape;264;p8"/>
          <p:cNvSpPr/>
          <p:nvPr/>
        </p:nvSpPr>
        <p:spPr>
          <a:xfrm>
            <a:off x="2323070" y="2647156"/>
            <a:ext cx="531340" cy="531340"/>
          </a:xfrm>
          <a:prstGeom prst="ellipse">
            <a:avLst/>
          </a:prstGeom>
          <a:solidFill>
            <a:srgbClr val="F8BB00"/>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1</a:t>
            </a:r>
            <a:endParaRPr/>
          </a:p>
        </p:txBody>
      </p:sp>
      <p:sp>
        <p:nvSpPr>
          <p:cNvPr id="265" name="Google Shape;265;p8"/>
          <p:cNvSpPr txBox="1"/>
          <p:nvPr/>
        </p:nvSpPr>
        <p:spPr>
          <a:xfrm>
            <a:off x="3013089" y="2620070"/>
            <a:ext cx="2633949" cy="57409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Lato"/>
                <a:ea typeface="Lato"/>
                <a:cs typeface="Lato"/>
                <a:sym typeface="Lato"/>
              </a:rPr>
              <a:t>Enhance connectivity</a:t>
            </a:r>
            <a:endParaRPr sz="2000">
              <a:solidFill>
                <a:schemeClr val="accent2"/>
              </a:solidFill>
              <a:latin typeface="Lato"/>
              <a:ea typeface="Lato"/>
              <a:cs typeface="Lato"/>
              <a:sym typeface="Lato"/>
            </a:endParaRPr>
          </a:p>
        </p:txBody>
      </p:sp>
      <p:sp>
        <p:nvSpPr>
          <p:cNvPr id="266" name="Google Shape;266;p8"/>
          <p:cNvSpPr/>
          <p:nvPr/>
        </p:nvSpPr>
        <p:spPr>
          <a:xfrm>
            <a:off x="2323070" y="3773659"/>
            <a:ext cx="531340" cy="531340"/>
          </a:xfrm>
          <a:prstGeom prst="ellipse">
            <a:avLst/>
          </a:prstGeom>
          <a:solidFill>
            <a:srgbClr val="F8BB00"/>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2</a:t>
            </a:r>
            <a:endParaRPr/>
          </a:p>
        </p:txBody>
      </p:sp>
      <p:sp>
        <p:nvSpPr>
          <p:cNvPr id="267" name="Google Shape;267;p8"/>
          <p:cNvSpPr txBox="1"/>
          <p:nvPr/>
        </p:nvSpPr>
        <p:spPr>
          <a:xfrm>
            <a:off x="3013089" y="3746573"/>
            <a:ext cx="2633949" cy="57409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Lato"/>
                <a:ea typeface="Lato"/>
                <a:cs typeface="Lato"/>
                <a:sym typeface="Lato"/>
              </a:rPr>
              <a:t>Affordable mobility</a:t>
            </a:r>
            <a:endParaRPr sz="2000">
              <a:solidFill>
                <a:schemeClr val="accent2"/>
              </a:solidFill>
              <a:latin typeface="Lato"/>
              <a:ea typeface="Lato"/>
              <a:cs typeface="Lato"/>
              <a:sym typeface="Lato"/>
            </a:endParaRPr>
          </a:p>
        </p:txBody>
      </p:sp>
      <p:sp>
        <p:nvSpPr>
          <p:cNvPr id="268" name="Google Shape;268;p8"/>
          <p:cNvSpPr/>
          <p:nvPr/>
        </p:nvSpPr>
        <p:spPr>
          <a:xfrm>
            <a:off x="2323070" y="4902931"/>
            <a:ext cx="531340" cy="531340"/>
          </a:xfrm>
          <a:prstGeom prst="ellipse">
            <a:avLst/>
          </a:prstGeom>
          <a:solidFill>
            <a:srgbClr val="F8BB00"/>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3</a:t>
            </a:r>
            <a:endParaRPr/>
          </a:p>
        </p:txBody>
      </p:sp>
      <p:sp>
        <p:nvSpPr>
          <p:cNvPr id="269" name="Google Shape;269;p8"/>
          <p:cNvSpPr txBox="1"/>
          <p:nvPr/>
        </p:nvSpPr>
        <p:spPr>
          <a:xfrm>
            <a:off x="3013089" y="4875845"/>
            <a:ext cx="2633949" cy="57409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Lato"/>
                <a:ea typeface="Lato"/>
                <a:cs typeface="Lato"/>
                <a:sym typeface="Lato"/>
              </a:rPr>
              <a:t>Fill service gap</a:t>
            </a:r>
            <a:endParaRPr sz="2000">
              <a:solidFill>
                <a:schemeClr val="accent2"/>
              </a:solidFill>
              <a:latin typeface="Lato"/>
              <a:ea typeface="Lato"/>
              <a:cs typeface="Lato"/>
              <a:sym typeface="Lato"/>
            </a:endParaRPr>
          </a:p>
        </p:txBody>
      </p:sp>
      <p:sp>
        <p:nvSpPr>
          <p:cNvPr id="270" name="Google Shape;270;p8"/>
          <p:cNvSpPr/>
          <p:nvPr/>
        </p:nvSpPr>
        <p:spPr>
          <a:xfrm>
            <a:off x="5797753" y="2802959"/>
            <a:ext cx="571780" cy="224603"/>
          </a:xfrm>
          <a:prstGeom prst="rightArrow">
            <a:avLst>
              <a:gd fmla="val 50000" name="adj1"/>
              <a:gd fmla="val 50000" name="adj2"/>
            </a:avLst>
          </a:prstGeom>
          <a:solidFill>
            <a:srgbClr val="27A19D"/>
          </a:solidFill>
          <a:ln cap="flat" cmpd="sng" w="12700">
            <a:solidFill>
              <a:srgbClr val="7F7F7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8"/>
          <p:cNvSpPr/>
          <p:nvPr/>
        </p:nvSpPr>
        <p:spPr>
          <a:xfrm>
            <a:off x="5797753" y="3921316"/>
            <a:ext cx="571780" cy="224603"/>
          </a:xfrm>
          <a:prstGeom prst="rightArrow">
            <a:avLst>
              <a:gd fmla="val 50000" name="adj1"/>
              <a:gd fmla="val 50000" name="adj2"/>
            </a:avLst>
          </a:prstGeom>
          <a:solidFill>
            <a:srgbClr val="27A19D"/>
          </a:solidFill>
          <a:ln cap="flat" cmpd="sng" w="12700">
            <a:solidFill>
              <a:srgbClr val="7F7F7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8"/>
          <p:cNvSpPr/>
          <p:nvPr/>
        </p:nvSpPr>
        <p:spPr>
          <a:xfrm>
            <a:off x="5797753" y="5050588"/>
            <a:ext cx="571780" cy="224603"/>
          </a:xfrm>
          <a:prstGeom prst="rightArrow">
            <a:avLst>
              <a:gd fmla="val 50000" name="adj1"/>
              <a:gd fmla="val 50000" name="adj2"/>
            </a:avLst>
          </a:prstGeom>
          <a:solidFill>
            <a:srgbClr val="27A19D"/>
          </a:solidFill>
          <a:ln cap="flat" cmpd="sng" w="12700">
            <a:solidFill>
              <a:srgbClr val="7F7F7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8"/>
          <p:cNvSpPr/>
          <p:nvPr/>
        </p:nvSpPr>
        <p:spPr>
          <a:xfrm>
            <a:off x="6990670" y="2632146"/>
            <a:ext cx="3037480" cy="498116"/>
          </a:xfrm>
          <a:prstGeom prst="rect">
            <a:avLst/>
          </a:prstGeom>
          <a:solidFill>
            <a:srgbClr val="F8BB00"/>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C0C0C"/>
                </a:solidFill>
                <a:latin typeface="Lato"/>
                <a:ea typeface="Lato"/>
                <a:cs typeface="Lato"/>
                <a:sym typeface="Lato"/>
              </a:rPr>
              <a:t>Distance to Transit Node</a:t>
            </a:r>
            <a:endParaRPr sz="1800">
              <a:solidFill>
                <a:schemeClr val="dk1"/>
              </a:solidFill>
              <a:latin typeface="Lato"/>
              <a:ea typeface="Lato"/>
              <a:cs typeface="Lato"/>
              <a:sym typeface="Lato"/>
            </a:endParaRPr>
          </a:p>
        </p:txBody>
      </p:sp>
      <p:sp>
        <p:nvSpPr>
          <p:cNvPr id="274" name="Google Shape;274;p8"/>
          <p:cNvSpPr/>
          <p:nvPr/>
        </p:nvSpPr>
        <p:spPr>
          <a:xfrm>
            <a:off x="6990670" y="3784559"/>
            <a:ext cx="3037480" cy="498116"/>
          </a:xfrm>
          <a:prstGeom prst="rect">
            <a:avLst/>
          </a:prstGeom>
          <a:solidFill>
            <a:srgbClr val="F8BB00"/>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C0C0C"/>
                </a:solidFill>
                <a:latin typeface="Lato"/>
                <a:ea typeface="Lato"/>
                <a:cs typeface="Lato"/>
                <a:sym typeface="Lato"/>
              </a:rPr>
              <a:t>Relative Wealth</a:t>
            </a:r>
            <a:endParaRPr sz="1800">
              <a:solidFill>
                <a:schemeClr val="dk1"/>
              </a:solidFill>
              <a:latin typeface="Lato"/>
              <a:ea typeface="Lato"/>
              <a:cs typeface="Lato"/>
              <a:sym typeface="Lato"/>
            </a:endParaRPr>
          </a:p>
        </p:txBody>
      </p:sp>
      <p:sp>
        <p:nvSpPr>
          <p:cNvPr id="275" name="Google Shape;275;p8"/>
          <p:cNvSpPr/>
          <p:nvPr/>
        </p:nvSpPr>
        <p:spPr>
          <a:xfrm>
            <a:off x="6990670" y="4913831"/>
            <a:ext cx="3037480" cy="498116"/>
          </a:xfrm>
          <a:prstGeom prst="rect">
            <a:avLst/>
          </a:prstGeom>
          <a:solidFill>
            <a:srgbClr val="F8BB00"/>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C0C0C"/>
                </a:solidFill>
                <a:latin typeface="Lato"/>
                <a:ea typeface="Lato"/>
                <a:cs typeface="Lato"/>
                <a:sym typeface="Lato"/>
              </a:rPr>
              <a:t>Mode Share (Walking)</a:t>
            </a:r>
            <a:endParaRPr sz="1800">
              <a:solidFill>
                <a:schemeClr val="dk1"/>
              </a:solidFill>
              <a:latin typeface="Lato"/>
              <a:ea typeface="Lato"/>
              <a:cs typeface="Lato"/>
              <a:sym typeface="Lato"/>
            </a:endParaRPr>
          </a:p>
        </p:txBody>
      </p:sp>
      <p:sp>
        <p:nvSpPr>
          <p:cNvPr id="276" name="Google Shape;276;p8"/>
          <p:cNvSpPr txBox="1"/>
          <p:nvPr/>
        </p:nvSpPr>
        <p:spPr>
          <a:xfrm>
            <a:off x="2854410" y="1945784"/>
            <a:ext cx="2633949" cy="57409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A3A3A"/>
              </a:buClr>
              <a:buSzPts val="2000"/>
              <a:buFont typeface="Arial"/>
              <a:buNone/>
            </a:pPr>
            <a:r>
              <a:rPr b="1" lang="en-US" sz="2000" u="sng">
                <a:solidFill>
                  <a:srgbClr val="3A3A3A"/>
                </a:solidFill>
                <a:latin typeface="Lato"/>
                <a:ea typeface="Lato"/>
                <a:cs typeface="Lato"/>
                <a:sym typeface="Lato"/>
              </a:rPr>
              <a:t>Priority</a:t>
            </a:r>
            <a:endParaRPr/>
          </a:p>
        </p:txBody>
      </p:sp>
      <p:sp>
        <p:nvSpPr>
          <p:cNvPr id="277" name="Google Shape;277;p8"/>
          <p:cNvSpPr txBox="1"/>
          <p:nvPr/>
        </p:nvSpPr>
        <p:spPr>
          <a:xfrm>
            <a:off x="7192435" y="1944979"/>
            <a:ext cx="2633949" cy="57409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A3A3A"/>
              </a:buClr>
              <a:buSzPts val="2000"/>
              <a:buFont typeface="Arial"/>
              <a:buNone/>
            </a:pPr>
            <a:r>
              <a:rPr b="1" lang="en-US" sz="2000" u="sng">
                <a:solidFill>
                  <a:srgbClr val="3A3A3A"/>
                </a:solidFill>
                <a:latin typeface="Lato"/>
                <a:ea typeface="Lato"/>
                <a:cs typeface="Lato"/>
                <a:sym typeface="Lato"/>
              </a:rPr>
              <a:t>Metric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5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animEffect filter="fade" transition="in">
                                      <p:cBhvr>
                                        <p:cTn dur="500"/>
                                        <p:tgtEl>
                                          <p:spTgt spid="2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4861"/>
        </a:solidFill>
      </p:bgPr>
    </p:bg>
    <p:spTree>
      <p:nvGrpSpPr>
        <p:cNvPr id="282" name="Shape 282"/>
        <p:cNvGrpSpPr/>
        <p:nvPr/>
      </p:nvGrpSpPr>
      <p:grpSpPr>
        <a:xfrm>
          <a:off x="0" y="0"/>
          <a:ext cx="0" cy="0"/>
          <a:chOff x="0" y="0"/>
          <a:chExt cx="0" cy="0"/>
        </a:xfrm>
      </p:grpSpPr>
      <p:sp>
        <p:nvSpPr>
          <p:cNvPr id="283" name="Google Shape;283;p9"/>
          <p:cNvSpPr/>
          <p:nvPr/>
        </p:nvSpPr>
        <p:spPr>
          <a:xfrm>
            <a:off x="0" y="0"/>
            <a:ext cx="12192000" cy="613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9"/>
          <p:cNvSpPr txBox="1"/>
          <p:nvPr>
            <p:ph type="title"/>
          </p:nvPr>
        </p:nvSpPr>
        <p:spPr>
          <a:xfrm>
            <a:off x="403122" y="59889"/>
            <a:ext cx="1138575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400"/>
              <a:buFont typeface="Lato"/>
              <a:buNone/>
            </a:pPr>
            <a:r>
              <a:rPr b="1" lang="en-US">
                <a:solidFill>
                  <a:srgbClr val="3F3F3F"/>
                </a:solidFill>
                <a:latin typeface="Lato"/>
                <a:ea typeface="Lato"/>
                <a:cs typeface="Lato"/>
                <a:sym typeface="Lato"/>
              </a:rPr>
              <a:t>Spatial Data</a:t>
            </a:r>
            <a:endParaRPr/>
          </a:p>
        </p:txBody>
      </p:sp>
      <p:sp>
        <p:nvSpPr>
          <p:cNvPr id="285" name="Google Shape;28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400">
                <a:solidFill>
                  <a:schemeClr val="lt1"/>
                </a:solidFill>
              </a:rPr>
              <a:t>‹#›</a:t>
            </a:fld>
            <a:endParaRPr sz="1400">
              <a:solidFill>
                <a:schemeClr val="lt1"/>
              </a:solidFill>
            </a:endParaRPr>
          </a:p>
        </p:txBody>
      </p:sp>
      <p:sp>
        <p:nvSpPr>
          <p:cNvPr id="286" name="Google Shape;286;p9"/>
          <p:cNvSpPr/>
          <p:nvPr/>
        </p:nvSpPr>
        <p:spPr>
          <a:xfrm>
            <a:off x="403122" y="1121543"/>
            <a:ext cx="4576916" cy="45719"/>
          </a:xfrm>
          <a:prstGeom prst="parallelogram">
            <a:avLst>
              <a:gd fmla="val 25000" name="adj"/>
            </a:avLst>
          </a:prstGeom>
          <a:solidFill>
            <a:srgbClr val="F8BB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9"/>
          <p:cNvSpPr txBox="1"/>
          <p:nvPr/>
        </p:nvSpPr>
        <p:spPr>
          <a:xfrm>
            <a:off x="159775" y="6220833"/>
            <a:ext cx="68432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Gill Sans"/>
                <a:ea typeface="Gill Sans"/>
                <a:cs typeface="Gill Sans"/>
                <a:sym typeface="Gill Sans"/>
              </a:rPr>
              <a:t>UNIVERSITY OF WASHINGTON</a:t>
            </a:r>
            <a:endParaRPr/>
          </a:p>
          <a:p>
            <a:pPr indent="0" lvl="0" marL="0" marR="0" rtl="0" algn="l">
              <a:spcBef>
                <a:spcPts val="0"/>
              </a:spcBef>
              <a:spcAft>
                <a:spcPts val="0"/>
              </a:spcAft>
              <a:buNone/>
            </a:pPr>
            <a:r>
              <a:rPr lang="en-US" sz="1400">
                <a:solidFill>
                  <a:schemeClr val="lt1"/>
                </a:solidFill>
                <a:latin typeface="Gill Sans"/>
                <a:ea typeface="Gill Sans"/>
                <a:cs typeface="Gill Sans"/>
                <a:sym typeface="Gill Sans"/>
              </a:rPr>
              <a:t>Department of Electrical &amp; Computer Engineering</a:t>
            </a:r>
            <a:endParaRPr/>
          </a:p>
        </p:txBody>
      </p:sp>
      <p:sp>
        <p:nvSpPr>
          <p:cNvPr id="288" name="Google Shape;288;p9"/>
          <p:cNvSpPr txBox="1"/>
          <p:nvPr/>
        </p:nvSpPr>
        <p:spPr>
          <a:xfrm>
            <a:off x="5922015" y="6344773"/>
            <a:ext cx="31211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2"/>
                </a:solidFill>
                <a:latin typeface="Gill Sans"/>
                <a:ea typeface="Gill Sans"/>
                <a:cs typeface="Gill Sans"/>
                <a:sym typeface="Gill Sans"/>
              </a:rPr>
              <a:t>METHODS</a:t>
            </a:r>
            <a:endParaRPr/>
          </a:p>
        </p:txBody>
      </p:sp>
      <p:sp>
        <p:nvSpPr>
          <p:cNvPr id="289" name="Google Shape;289;p9"/>
          <p:cNvSpPr/>
          <p:nvPr/>
        </p:nvSpPr>
        <p:spPr>
          <a:xfrm>
            <a:off x="524831" y="1593540"/>
            <a:ext cx="3037480" cy="498116"/>
          </a:xfrm>
          <a:prstGeom prst="rect">
            <a:avLst/>
          </a:prstGeom>
          <a:solidFill>
            <a:srgbClr val="F8BB00"/>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C0C0C"/>
                </a:solidFill>
                <a:latin typeface="Lato"/>
                <a:ea typeface="Lato"/>
                <a:cs typeface="Lato"/>
                <a:sym typeface="Lato"/>
              </a:rPr>
              <a:t>Distance to Transit Node</a:t>
            </a:r>
            <a:endParaRPr sz="1800">
              <a:solidFill>
                <a:schemeClr val="dk1"/>
              </a:solidFill>
              <a:latin typeface="Lato"/>
              <a:ea typeface="Lato"/>
              <a:cs typeface="Lato"/>
              <a:sym typeface="Lato"/>
            </a:endParaRPr>
          </a:p>
        </p:txBody>
      </p:sp>
      <p:sp>
        <p:nvSpPr>
          <p:cNvPr id="290" name="Google Shape;290;p9"/>
          <p:cNvSpPr/>
          <p:nvPr/>
        </p:nvSpPr>
        <p:spPr>
          <a:xfrm>
            <a:off x="4577260" y="1615100"/>
            <a:ext cx="3037480" cy="498116"/>
          </a:xfrm>
          <a:prstGeom prst="rect">
            <a:avLst/>
          </a:prstGeom>
          <a:solidFill>
            <a:srgbClr val="F8BB00"/>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C0C0C"/>
                </a:solidFill>
                <a:latin typeface="Lato"/>
                <a:ea typeface="Lato"/>
                <a:cs typeface="Lato"/>
                <a:sym typeface="Lato"/>
              </a:rPr>
              <a:t>Relative Wealth</a:t>
            </a:r>
            <a:endParaRPr sz="1800">
              <a:solidFill>
                <a:schemeClr val="dk1"/>
              </a:solidFill>
              <a:latin typeface="Lato"/>
              <a:ea typeface="Lato"/>
              <a:cs typeface="Lato"/>
              <a:sym typeface="Lato"/>
            </a:endParaRPr>
          </a:p>
        </p:txBody>
      </p:sp>
      <p:sp>
        <p:nvSpPr>
          <p:cNvPr id="291" name="Google Shape;291;p9"/>
          <p:cNvSpPr/>
          <p:nvPr/>
        </p:nvSpPr>
        <p:spPr>
          <a:xfrm>
            <a:off x="8579781" y="1594654"/>
            <a:ext cx="3037480" cy="498116"/>
          </a:xfrm>
          <a:prstGeom prst="rect">
            <a:avLst/>
          </a:prstGeom>
          <a:solidFill>
            <a:srgbClr val="F8BB00"/>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0C0C0C"/>
                </a:solidFill>
                <a:latin typeface="Lato"/>
                <a:ea typeface="Lato"/>
                <a:cs typeface="Lato"/>
                <a:sym typeface="Lato"/>
              </a:rPr>
              <a:t>Mode Share (Walking)</a:t>
            </a:r>
            <a:endParaRPr sz="1800">
              <a:solidFill>
                <a:schemeClr val="dk1"/>
              </a:solidFill>
              <a:latin typeface="Lato"/>
              <a:ea typeface="Lato"/>
              <a:cs typeface="Lato"/>
              <a:sym typeface="Lato"/>
            </a:endParaRPr>
          </a:p>
        </p:txBody>
      </p:sp>
      <p:pic>
        <p:nvPicPr>
          <p:cNvPr descr="Route (Two Pins With A Path) with solid fill" id="292" name="Google Shape;292;p9"/>
          <p:cNvPicPr preferRelativeResize="0"/>
          <p:nvPr/>
        </p:nvPicPr>
        <p:blipFill rotWithShape="1">
          <a:blip r:embed="rId3">
            <a:alphaModFix/>
          </a:blip>
          <a:srcRect b="0" l="0" r="0" t="0"/>
          <a:stretch/>
        </p:blipFill>
        <p:spPr>
          <a:xfrm>
            <a:off x="638181" y="2384628"/>
            <a:ext cx="914400" cy="914400"/>
          </a:xfrm>
          <a:prstGeom prst="rect">
            <a:avLst/>
          </a:prstGeom>
          <a:noFill/>
          <a:ln>
            <a:noFill/>
          </a:ln>
        </p:spPr>
      </p:pic>
      <p:sp>
        <p:nvSpPr>
          <p:cNvPr id="293" name="Google Shape;293;p9"/>
          <p:cNvSpPr txBox="1"/>
          <p:nvPr/>
        </p:nvSpPr>
        <p:spPr>
          <a:xfrm>
            <a:off x="1772264" y="2470109"/>
            <a:ext cx="2014040" cy="74343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Lato"/>
                <a:ea typeface="Lato"/>
                <a:cs typeface="Lato"/>
                <a:sym typeface="Lato"/>
              </a:rPr>
              <a:t>Coordinate data processed to GeoJSON files</a:t>
            </a:r>
            <a:endParaRPr/>
          </a:p>
        </p:txBody>
      </p:sp>
      <p:sp>
        <p:nvSpPr>
          <p:cNvPr id="294" name="Google Shape;294;p9"/>
          <p:cNvSpPr/>
          <p:nvPr/>
        </p:nvSpPr>
        <p:spPr>
          <a:xfrm>
            <a:off x="343301" y="3626509"/>
            <a:ext cx="1566053" cy="1636837"/>
          </a:xfrm>
          <a:custGeom>
            <a:rect b="b" l="l" r="r" t="t"/>
            <a:pathLst>
              <a:path extrusionOk="0" h="431941" w="572620">
                <a:moveTo>
                  <a:pt x="166023" y="25541"/>
                </a:moveTo>
                <a:cubicBezTo>
                  <a:pt x="182956" y="17074"/>
                  <a:pt x="200040" y="17636"/>
                  <a:pt x="216823" y="12841"/>
                </a:cubicBezTo>
                <a:cubicBezTo>
                  <a:pt x="229695" y="9163"/>
                  <a:pt x="241618" y="-1337"/>
                  <a:pt x="254923" y="141"/>
                </a:cubicBezTo>
                <a:cubicBezTo>
                  <a:pt x="309331" y="6186"/>
                  <a:pt x="329524" y="24475"/>
                  <a:pt x="369223" y="50941"/>
                </a:cubicBezTo>
                <a:cubicBezTo>
                  <a:pt x="390390" y="46708"/>
                  <a:pt x="411137" y="38241"/>
                  <a:pt x="432723" y="38241"/>
                </a:cubicBezTo>
                <a:cubicBezTo>
                  <a:pt x="491096" y="38241"/>
                  <a:pt x="512804" y="48001"/>
                  <a:pt x="559723" y="63641"/>
                </a:cubicBezTo>
                <a:cubicBezTo>
                  <a:pt x="563956" y="80574"/>
                  <a:pt x="574160" y="97073"/>
                  <a:pt x="572423" y="114441"/>
                </a:cubicBezTo>
                <a:cubicBezTo>
                  <a:pt x="566623" y="172444"/>
                  <a:pt x="548997" y="195346"/>
                  <a:pt x="508923" y="228741"/>
                </a:cubicBezTo>
                <a:cubicBezTo>
                  <a:pt x="497197" y="238512"/>
                  <a:pt x="483523" y="245674"/>
                  <a:pt x="470823" y="254141"/>
                </a:cubicBezTo>
                <a:cubicBezTo>
                  <a:pt x="466590" y="266841"/>
                  <a:pt x="458123" y="278854"/>
                  <a:pt x="458123" y="292241"/>
                </a:cubicBezTo>
                <a:cubicBezTo>
                  <a:pt x="458123" y="343653"/>
                  <a:pt x="497825" y="321588"/>
                  <a:pt x="458123" y="381141"/>
                </a:cubicBezTo>
                <a:cubicBezTo>
                  <a:pt x="449656" y="393841"/>
                  <a:pt x="433971" y="400342"/>
                  <a:pt x="420023" y="406541"/>
                </a:cubicBezTo>
                <a:cubicBezTo>
                  <a:pt x="395557" y="417415"/>
                  <a:pt x="343823" y="431941"/>
                  <a:pt x="343823" y="431941"/>
                </a:cubicBezTo>
                <a:cubicBezTo>
                  <a:pt x="318423" y="423474"/>
                  <a:pt x="286555" y="425473"/>
                  <a:pt x="267623" y="406541"/>
                </a:cubicBezTo>
                <a:cubicBezTo>
                  <a:pt x="242223" y="381141"/>
                  <a:pt x="225501" y="341700"/>
                  <a:pt x="191423" y="330341"/>
                </a:cubicBezTo>
                <a:lnTo>
                  <a:pt x="77123" y="292241"/>
                </a:lnTo>
                <a:lnTo>
                  <a:pt x="39023" y="279541"/>
                </a:lnTo>
                <a:cubicBezTo>
                  <a:pt x="30556" y="266841"/>
                  <a:pt x="20449" y="255093"/>
                  <a:pt x="13623" y="241441"/>
                </a:cubicBezTo>
                <a:cubicBezTo>
                  <a:pt x="-6741" y="200714"/>
                  <a:pt x="-2200" y="174610"/>
                  <a:pt x="13623" y="127141"/>
                </a:cubicBezTo>
                <a:cubicBezTo>
                  <a:pt x="18450" y="112661"/>
                  <a:pt x="26080" y="97131"/>
                  <a:pt x="39023" y="89041"/>
                </a:cubicBezTo>
                <a:cubicBezTo>
                  <a:pt x="61727" y="74851"/>
                  <a:pt x="115223" y="63641"/>
                  <a:pt x="115223" y="63641"/>
                </a:cubicBezTo>
                <a:cubicBezTo>
                  <a:pt x="129583" y="-8161"/>
                  <a:pt x="149090" y="34008"/>
                  <a:pt x="166023" y="25541"/>
                </a:cubicBezTo>
                <a:close/>
              </a:path>
            </a:pathLst>
          </a:custGeom>
          <a:solidFill>
            <a:srgbClr val="F2F2F2"/>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 name="Google Shape;295;p9"/>
          <p:cNvSpPr txBox="1"/>
          <p:nvPr/>
        </p:nvSpPr>
        <p:spPr>
          <a:xfrm>
            <a:off x="1996258" y="4149608"/>
            <a:ext cx="1566053" cy="74343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Lato"/>
                <a:ea typeface="Lato"/>
                <a:cs typeface="Lato"/>
                <a:sym typeface="Lato"/>
              </a:rPr>
              <a:t>Distance from </a:t>
            </a:r>
            <a:r>
              <a:rPr b="1" lang="en-US" sz="1600">
                <a:solidFill>
                  <a:schemeClr val="accent2"/>
                </a:solidFill>
                <a:latin typeface="Lato"/>
                <a:ea typeface="Lato"/>
                <a:cs typeface="Lato"/>
                <a:sym typeface="Lato"/>
              </a:rPr>
              <a:t>block centroid</a:t>
            </a:r>
            <a:endParaRPr/>
          </a:p>
        </p:txBody>
      </p:sp>
      <p:sp>
        <p:nvSpPr>
          <p:cNvPr id="296" name="Google Shape;296;p9"/>
          <p:cNvSpPr/>
          <p:nvPr/>
        </p:nvSpPr>
        <p:spPr>
          <a:xfrm>
            <a:off x="1536700" y="3975100"/>
            <a:ext cx="110067" cy="110067"/>
          </a:xfrm>
          <a:prstGeom prst="rect">
            <a:avLst/>
          </a:prstGeom>
          <a:solidFill>
            <a:srgbClr val="3C78D8"/>
          </a:solidFill>
          <a:ln cap="flat" cmpd="sng" w="19050">
            <a:solidFill>
              <a:srgbClr val="3C7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 name="Google Shape;297;p9"/>
          <p:cNvSpPr txBox="1"/>
          <p:nvPr/>
        </p:nvSpPr>
        <p:spPr>
          <a:xfrm>
            <a:off x="494177" y="3853985"/>
            <a:ext cx="1202409" cy="32280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000"/>
              <a:buFont typeface="Arial"/>
              <a:buNone/>
            </a:pPr>
            <a:r>
              <a:rPr lang="en-US" sz="1000">
                <a:solidFill>
                  <a:schemeClr val="dk1"/>
                </a:solidFill>
                <a:latin typeface="Lato"/>
                <a:ea typeface="Lato"/>
                <a:cs typeface="Lato"/>
                <a:sym typeface="Lato"/>
              </a:rPr>
              <a:t>Train Station</a:t>
            </a:r>
            <a:endParaRPr/>
          </a:p>
        </p:txBody>
      </p:sp>
      <p:sp>
        <p:nvSpPr>
          <p:cNvPr id="298" name="Google Shape;298;p9"/>
          <p:cNvSpPr/>
          <p:nvPr/>
        </p:nvSpPr>
        <p:spPr>
          <a:xfrm>
            <a:off x="1024438" y="4471353"/>
            <a:ext cx="141889" cy="150468"/>
          </a:xfrm>
          <a:prstGeom prst="mathPlus">
            <a:avLst>
              <a:gd fmla="val 0" name="adj1"/>
            </a:avLst>
          </a:prstGeom>
          <a:solidFill>
            <a:srgbClr val="C00000"/>
          </a:solid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99" name="Google Shape;299;p9"/>
          <p:cNvCxnSpPr/>
          <p:nvPr/>
        </p:nvCxnSpPr>
        <p:spPr>
          <a:xfrm flipH="1" rot="10800000">
            <a:off x="1126328" y="4110898"/>
            <a:ext cx="425958" cy="410430"/>
          </a:xfrm>
          <a:prstGeom prst="straightConnector1">
            <a:avLst/>
          </a:prstGeom>
          <a:noFill/>
          <a:ln cap="flat" cmpd="sng" w="12700">
            <a:solidFill>
              <a:schemeClr val="dk1"/>
            </a:solidFill>
            <a:prstDash val="solid"/>
            <a:miter lim="800000"/>
            <a:headEnd len="med" w="med" type="stealth"/>
            <a:tailEnd len="med" w="med" type="stealth"/>
          </a:ln>
        </p:spPr>
      </p:cxnSp>
      <p:sp>
        <p:nvSpPr>
          <p:cNvPr id="300" name="Google Shape;300;p9"/>
          <p:cNvSpPr txBox="1"/>
          <p:nvPr/>
        </p:nvSpPr>
        <p:spPr>
          <a:xfrm>
            <a:off x="9603221" y="2384546"/>
            <a:ext cx="2014040" cy="74343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Lato"/>
                <a:ea typeface="Lato"/>
                <a:cs typeface="Lato"/>
                <a:sym typeface="Lato"/>
              </a:rPr>
              <a:t>World Population</a:t>
            </a:r>
            <a:endParaRPr/>
          </a:p>
        </p:txBody>
      </p:sp>
      <p:pic>
        <p:nvPicPr>
          <p:cNvPr descr="Group of women outline" id="301" name="Google Shape;301;p9"/>
          <p:cNvPicPr preferRelativeResize="0"/>
          <p:nvPr/>
        </p:nvPicPr>
        <p:blipFill rotWithShape="1">
          <a:blip r:embed="rId4">
            <a:alphaModFix/>
          </a:blip>
          <a:srcRect b="0" l="0" r="0" t="0"/>
          <a:stretch/>
        </p:blipFill>
        <p:spPr>
          <a:xfrm>
            <a:off x="8719541" y="2400218"/>
            <a:ext cx="647252" cy="647252"/>
          </a:xfrm>
          <a:prstGeom prst="rect">
            <a:avLst/>
          </a:prstGeom>
          <a:noFill/>
          <a:ln>
            <a:noFill/>
          </a:ln>
        </p:spPr>
      </p:pic>
      <p:pic>
        <p:nvPicPr>
          <p:cNvPr descr="Walk with solid fill" id="302" name="Google Shape;302;p9"/>
          <p:cNvPicPr preferRelativeResize="0"/>
          <p:nvPr/>
        </p:nvPicPr>
        <p:blipFill rotWithShape="1">
          <a:blip r:embed="rId5">
            <a:alphaModFix/>
          </a:blip>
          <a:srcRect b="0" l="0" r="0" t="0"/>
          <a:stretch/>
        </p:blipFill>
        <p:spPr>
          <a:xfrm>
            <a:off x="8719541" y="3354918"/>
            <a:ext cx="647252" cy="647252"/>
          </a:xfrm>
          <a:prstGeom prst="rect">
            <a:avLst/>
          </a:prstGeom>
          <a:noFill/>
          <a:ln>
            <a:noFill/>
          </a:ln>
        </p:spPr>
      </p:pic>
      <p:sp>
        <p:nvSpPr>
          <p:cNvPr id="303" name="Google Shape;303;p9"/>
          <p:cNvSpPr txBox="1"/>
          <p:nvPr/>
        </p:nvSpPr>
        <p:spPr>
          <a:xfrm>
            <a:off x="9603221" y="3341728"/>
            <a:ext cx="2014040" cy="74343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Lato"/>
                <a:ea typeface="Lato"/>
                <a:cs typeface="Lato"/>
                <a:sym typeface="Lato"/>
              </a:rPr>
              <a:t>2011 India Census</a:t>
            </a:r>
            <a:br>
              <a:rPr lang="en-US" sz="1600">
                <a:solidFill>
                  <a:schemeClr val="dk1"/>
                </a:solidFill>
                <a:latin typeface="Lato"/>
                <a:ea typeface="Lato"/>
                <a:cs typeface="Lato"/>
                <a:sym typeface="Lato"/>
              </a:rPr>
            </a:br>
            <a:r>
              <a:rPr lang="en-US" sz="1600">
                <a:solidFill>
                  <a:schemeClr val="dk1"/>
                </a:solidFill>
                <a:latin typeface="Lato"/>
                <a:ea typeface="Lato"/>
                <a:cs typeface="Lato"/>
                <a:sym typeface="Lato"/>
              </a:rPr>
              <a:t>Number of Walkers</a:t>
            </a:r>
            <a:endParaRPr/>
          </a:p>
        </p:txBody>
      </p:sp>
      <p:sp>
        <p:nvSpPr>
          <p:cNvPr id="304" name="Google Shape;304;p9"/>
          <p:cNvSpPr txBox="1"/>
          <p:nvPr/>
        </p:nvSpPr>
        <p:spPr>
          <a:xfrm>
            <a:off x="8166893" y="4444927"/>
            <a:ext cx="1120085" cy="73753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sz="1400">
                <a:solidFill>
                  <a:schemeClr val="dk1"/>
                </a:solidFill>
                <a:latin typeface="Lato"/>
                <a:ea typeface="Lato"/>
                <a:cs typeface="Lato"/>
                <a:sym typeface="Lato"/>
              </a:rPr>
              <a:t>Share of Walkers per Block</a:t>
            </a:r>
            <a:endParaRPr/>
          </a:p>
        </p:txBody>
      </p:sp>
      <p:cxnSp>
        <p:nvCxnSpPr>
          <p:cNvPr id="305" name="Google Shape;305;p9"/>
          <p:cNvCxnSpPr/>
          <p:nvPr/>
        </p:nvCxnSpPr>
        <p:spPr>
          <a:xfrm flipH="1" rot="10800000">
            <a:off x="9490442" y="4795534"/>
            <a:ext cx="2561858" cy="5957"/>
          </a:xfrm>
          <a:prstGeom prst="straightConnector1">
            <a:avLst/>
          </a:prstGeom>
          <a:noFill/>
          <a:ln cap="flat" cmpd="sng" w="19050">
            <a:solidFill>
              <a:schemeClr val="dk1"/>
            </a:solidFill>
            <a:prstDash val="solid"/>
            <a:miter lim="800000"/>
            <a:headEnd len="sm" w="sm" type="none"/>
            <a:tailEnd len="sm" w="sm" type="none"/>
          </a:ln>
        </p:spPr>
      </p:cxnSp>
      <p:sp>
        <p:nvSpPr>
          <p:cNvPr id="306" name="Google Shape;306;p9"/>
          <p:cNvSpPr txBox="1"/>
          <p:nvPr/>
        </p:nvSpPr>
        <p:spPr>
          <a:xfrm>
            <a:off x="8978001" y="4559528"/>
            <a:ext cx="702149" cy="50833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lang="en-US" sz="2800">
                <a:solidFill>
                  <a:schemeClr val="dk1"/>
                </a:solidFill>
                <a:latin typeface="Lato"/>
                <a:ea typeface="Lato"/>
                <a:cs typeface="Lato"/>
                <a:sym typeface="Lato"/>
              </a:rPr>
              <a:t>=</a:t>
            </a:r>
            <a:endParaRPr/>
          </a:p>
        </p:txBody>
      </p:sp>
      <p:sp>
        <p:nvSpPr>
          <p:cNvPr id="307" name="Google Shape;307;p9"/>
          <p:cNvSpPr txBox="1"/>
          <p:nvPr/>
        </p:nvSpPr>
        <p:spPr>
          <a:xfrm>
            <a:off x="9490442" y="4480351"/>
            <a:ext cx="2561858" cy="29204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sz="1400">
                <a:solidFill>
                  <a:schemeClr val="dk1"/>
                </a:solidFill>
                <a:latin typeface="Lato"/>
                <a:ea typeface="Lato"/>
                <a:cs typeface="Lato"/>
                <a:sym typeface="Lato"/>
              </a:rPr>
              <a:t>Walkers in Distance Segment</a:t>
            </a:r>
            <a:endParaRPr/>
          </a:p>
        </p:txBody>
      </p:sp>
      <p:sp>
        <p:nvSpPr>
          <p:cNvPr id="308" name="Google Shape;308;p9"/>
          <p:cNvSpPr txBox="1"/>
          <p:nvPr/>
        </p:nvSpPr>
        <p:spPr>
          <a:xfrm>
            <a:off x="9490442" y="4824513"/>
            <a:ext cx="2561858" cy="29204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US" sz="1400">
                <a:solidFill>
                  <a:schemeClr val="dk1"/>
                </a:solidFill>
                <a:latin typeface="Lato"/>
                <a:ea typeface="Lato"/>
                <a:cs typeface="Lato"/>
                <a:sym typeface="Lato"/>
              </a:rPr>
              <a:t>Block Population</a:t>
            </a:r>
            <a:endParaRPr/>
          </a:p>
        </p:txBody>
      </p:sp>
      <p:sp>
        <p:nvSpPr>
          <p:cNvPr id="309" name="Google Shape;309;p9"/>
          <p:cNvSpPr txBox="1"/>
          <p:nvPr/>
        </p:nvSpPr>
        <p:spPr>
          <a:xfrm>
            <a:off x="8599612" y="5267322"/>
            <a:ext cx="2997818" cy="74343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Lato"/>
                <a:ea typeface="Lato"/>
                <a:cs typeface="Lato"/>
                <a:sym typeface="Lato"/>
              </a:rPr>
              <a:t>Travel data </a:t>
            </a:r>
            <a:r>
              <a:rPr b="1" lang="en-US" sz="1600">
                <a:solidFill>
                  <a:schemeClr val="accent2"/>
                </a:solidFill>
                <a:latin typeface="Lato"/>
                <a:ea typeface="Lato"/>
                <a:cs typeface="Lato"/>
                <a:sym typeface="Lato"/>
              </a:rPr>
              <a:t>normalized</a:t>
            </a:r>
            <a:r>
              <a:rPr lang="en-US" sz="1600">
                <a:solidFill>
                  <a:schemeClr val="dk1"/>
                </a:solidFill>
                <a:latin typeface="Lato"/>
                <a:ea typeface="Lato"/>
                <a:cs typeface="Lato"/>
                <a:sym typeface="Lato"/>
              </a:rPr>
              <a:t> with respect to population</a:t>
            </a:r>
            <a:endParaRPr/>
          </a:p>
        </p:txBody>
      </p:sp>
      <p:sp>
        <p:nvSpPr>
          <p:cNvPr id="310" name="Google Shape;310;p9"/>
          <p:cNvSpPr txBox="1"/>
          <p:nvPr/>
        </p:nvSpPr>
        <p:spPr>
          <a:xfrm>
            <a:off x="4577260" y="2467137"/>
            <a:ext cx="3037480" cy="74343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Lato"/>
                <a:ea typeface="Lato"/>
                <a:cs typeface="Lato"/>
                <a:sym typeface="Lato"/>
              </a:rPr>
              <a:t>Spatial index at </a:t>
            </a:r>
            <a:r>
              <a:rPr b="1" lang="en-US" sz="1600">
                <a:solidFill>
                  <a:schemeClr val="accent2"/>
                </a:solidFill>
                <a:latin typeface="Lato"/>
                <a:ea typeface="Lato"/>
                <a:cs typeface="Lato"/>
                <a:sym typeface="Lato"/>
              </a:rPr>
              <a:t>2.4 km </a:t>
            </a:r>
            <a:r>
              <a:rPr lang="en-US" sz="1600">
                <a:solidFill>
                  <a:schemeClr val="dk1"/>
                </a:solidFill>
                <a:latin typeface="Lato"/>
                <a:ea typeface="Lato"/>
                <a:cs typeface="Lato"/>
                <a:sym typeface="Lato"/>
              </a:rPr>
              <a:t>resolution</a:t>
            </a:r>
            <a:endParaRPr/>
          </a:p>
        </p:txBody>
      </p:sp>
      <p:sp>
        <p:nvSpPr>
          <p:cNvPr id="311" name="Google Shape;311;p9"/>
          <p:cNvSpPr/>
          <p:nvPr/>
        </p:nvSpPr>
        <p:spPr>
          <a:xfrm>
            <a:off x="4530731" y="3834417"/>
            <a:ext cx="1124312" cy="1175130"/>
          </a:xfrm>
          <a:custGeom>
            <a:rect b="b" l="l" r="r" t="t"/>
            <a:pathLst>
              <a:path extrusionOk="0" h="431941" w="572620">
                <a:moveTo>
                  <a:pt x="166023" y="25541"/>
                </a:moveTo>
                <a:cubicBezTo>
                  <a:pt x="182956" y="17074"/>
                  <a:pt x="200040" y="17636"/>
                  <a:pt x="216823" y="12841"/>
                </a:cubicBezTo>
                <a:cubicBezTo>
                  <a:pt x="229695" y="9163"/>
                  <a:pt x="241618" y="-1337"/>
                  <a:pt x="254923" y="141"/>
                </a:cubicBezTo>
                <a:cubicBezTo>
                  <a:pt x="309331" y="6186"/>
                  <a:pt x="329524" y="24475"/>
                  <a:pt x="369223" y="50941"/>
                </a:cubicBezTo>
                <a:cubicBezTo>
                  <a:pt x="390390" y="46708"/>
                  <a:pt x="411137" y="38241"/>
                  <a:pt x="432723" y="38241"/>
                </a:cubicBezTo>
                <a:cubicBezTo>
                  <a:pt x="491096" y="38241"/>
                  <a:pt x="512804" y="48001"/>
                  <a:pt x="559723" y="63641"/>
                </a:cubicBezTo>
                <a:cubicBezTo>
                  <a:pt x="563956" y="80574"/>
                  <a:pt x="574160" y="97073"/>
                  <a:pt x="572423" y="114441"/>
                </a:cubicBezTo>
                <a:cubicBezTo>
                  <a:pt x="566623" y="172444"/>
                  <a:pt x="548997" y="195346"/>
                  <a:pt x="508923" y="228741"/>
                </a:cubicBezTo>
                <a:cubicBezTo>
                  <a:pt x="497197" y="238512"/>
                  <a:pt x="483523" y="245674"/>
                  <a:pt x="470823" y="254141"/>
                </a:cubicBezTo>
                <a:cubicBezTo>
                  <a:pt x="466590" y="266841"/>
                  <a:pt x="458123" y="278854"/>
                  <a:pt x="458123" y="292241"/>
                </a:cubicBezTo>
                <a:cubicBezTo>
                  <a:pt x="458123" y="343653"/>
                  <a:pt x="497825" y="321588"/>
                  <a:pt x="458123" y="381141"/>
                </a:cubicBezTo>
                <a:cubicBezTo>
                  <a:pt x="449656" y="393841"/>
                  <a:pt x="433971" y="400342"/>
                  <a:pt x="420023" y="406541"/>
                </a:cubicBezTo>
                <a:cubicBezTo>
                  <a:pt x="395557" y="417415"/>
                  <a:pt x="343823" y="431941"/>
                  <a:pt x="343823" y="431941"/>
                </a:cubicBezTo>
                <a:cubicBezTo>
                  <a:pt x="318423" y="423474"/>
                  <a:pt x="286555" y="425473"/>
                  <a:pt x="267623" y="406541"/>
                </a:cubicBezTo>
                <a:cubicBezTo>
                  <a:pt x="242223" y="381141"/>
                  <a:pt x="225501" y="341700"/>
                  <a:pt x="191423" y="330341"/>
                </a:cubicBezTo>
                <a:lnTo>
                  <a:pt x="77123" y="292241"/>
                </a:lnTo>
                <a:lnTo>
                  <a:pt x="39023" y="279541"/>
                </a:lnTo>
                <a:cubicBezTo>
                  <a:pt x="30556" y="266841"/>
                  <a:pt x="20449" y="255093"/>
                  <a:pt x="13623" y="241441"/>
                </a:cubicBezTo>
                <a:cubicBezTo>
                  <a:pt x="-6741" y="200714"/>
                  <a:pt x="-2200" y="174610"/>
                  <a:pt x="13623" y="127141"/>
                </a:cubicBezTo>
                <a:cubicBezTo>
                  <a:pt x="18450" y="112661"/>
                  <a:pt x="26080" y="97131"/>
                  <a:pt x="39023" y="89041"/>
                </a:cubicBezTo>
                <a:cubicBezTo>
                  <a:pt x="61727" y="74851"/>
                  <a:pt x="115223" y="63641"/>
                  <a:pt x="115223" y="63641"/>
                </a:cubicBezTo>
                <a:cubicBezTo>
                  <a:pt x="129583" y="-8161"/>
                  <a:pt x="149090" y="34008"/>
                  <a:pt x="166023" y="25541"/>
                </a:cubicBezTo>
                <a:close/>
              </a:path>
            </a:pathLst>
          </a:custGeom>
          <a:solidFill>
            <a:srgbClr val="F2F2F2"/>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 name="Google Shape;312;p9"/>
          <p:cNvSpPr txBox="1"/>
          <p:nvPr/>
        </p:nvSpPr>
        <p:spPr>
          <a:xfrm>
            <a:off x="5655043" y="4077631"/>
            <a:ext cx="2014040" cy="74343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1600"/>
              <a:buFont typeface="Arial"/>
              <a:buNone/>
            </a:pPr>
            <a:r>
              <a:rPr b="1" lang="en-US" sz="1600">
                <a:solidFill>
                  <a:schemeClr val="accent2"/>
                </a:solidFill>
                <a:latin typeface="Lato"/>
                <a:ea typeface="Lato"/>
                <a:cs typeface="Lato"/>
                <a:sym typeface="Lato"/>
              </a:rPr>
              <a:t>Average index</a:t>
            </a:r>
            <a:r>
              <a:rPr lang="en-US" sz="1600">
                <a:solidFill>
                  <a:schemeClr val="dk1"/>
                </a:solidFill>
                <a:latin typeface="Lato"/>
                <a:ea typeface="Lato"/>
                <a:cs typeface="Lato"/>
                <a:sym typeface="Lato"/>
              </a:rPr>
              <a:t> for each block</a:t>
            </a:r>
            <a:endParaRPr/>
          </a:p>
        </p:txBody>
      </p:sp>
      <p:sp>
        <p:nvSpPr>
          <p:cNvPr id="313" name="Google Shape;313;p9"/>
          <p:cNvSpPr txBox="1"/>
          <p:nvPr/>
        </p:nvSpPr>
        <p:spPr>
          <a:xfrm>
            <a:off x="4491683" y="4220141"/>
            <a:ext cx="1202409" cy="32280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27A19D"/>
              </a:buClr>
              <a:buSzPts val="1000"/>
              <a:buFont typeface="Arial"/>
              <a:buNone/>
            </a:pPr>
            <a:r>
              <a:rPr b="1" lang="en-US" sz="1000">
                <a:solidFill>
                  <a:srgbClr val="27A19D"/>
                </a:solidFill>
                <a:latin typeface="Lato"/>
                <a:ea typeface="Lato"/>
                <a:cs typeface="Lato"/>
                <a:sym typeface="Lato"/>
              </a:rPr>
              <a:t>Avg RWI</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2025-04-04T04:17:52Z</dcterms:created>
  <dc:creator>Ahana Mukherjee</dc:creator>
</cp:coreProperties>
</file>