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22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8288000" cy="10287000"/>
  <p:notesSz cx="6858000" cy="9144000"/>
  <p:embeddedFontLst>
    <p:embeddedFont>
      <p:font typeface="Bellaboo" charset="1" panose="00000000000000000000"/>
      <p:regular r:id="rId19"/>
    </p:embeddedFont>
    <p:embeddedFont>
      <p:font typeface="Funtastic" charset="1" panose="00000000000000000000"/>
      <p:regular r:id="rId20"/>
    </p:embeddedFont>
    <p:embeddedFont>
      <p:font typeface="TT Commons Pro" charset="1" panose="020B0103030102020204"/>
      <p:regular r:id="rId21"/>
    </p:embeddedFont>
    <p:embeddedFont>
      <p:font typeface="TT Commons Pro Bold" charset="1" panose="020B0103030102020204"/>
      <p:regular r:id="rId27"/>
    </p:embeddedFont>
    <p:embeddedFont>
      <p:font typeface="Childos Arabic Medium" charset="1" panose="00000600000000000000"/>
      <p:regular r:id="rId28"/>
    </p:embeddedFont>
    <p:embeddedFont>
      <p:font typeface="Childos Arabic Bold" charset="1" panose="00000800000000000000"/>
      <p:regular r:id="rId30"/>
    </p:embeddedFont>
    <p:embeddedFont>
      <p:font typeface="Childos Arabic" charset="1" panose="00000500000000000000"/>
      <p:regular r:id="rId31"/>
    </p:embeddedFont>
    <p:embeddedFont>
      <p:font typeface="More Sugar" charset="1" panose="0000000000000000000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notesMasters/notesMaster1.xml" Type="http://schemas.openxmlformats.org/officeDocument/2006/relationships/notesMaster"/><Relationship Id="rId23" Target="theme/theme2.xml" Type="http://schemas.openxmlformats.org/officeDocument/2006/relationships/theme"/><Relationship Id="rId24" Target="notesSlides/notesSlide1.xml" Type="http://schemas.openxmlformats.org/officeDocument/2006/relationships/notesSlide"/><Relationship Id="rId25" Target="notesSlides/notesSlide2.xml" Type="http://schemas.openxmlformats.org/officeDocument/2006/relationships/notesSlide"/><Relationship Id="rId26" Target="notesSlides/notesSlide3.xml" Type="http://schemas.openxmlformats.org/officeDocument/2006/relationships/notesSlide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notesSlides/notesSlide4.xml" Type="http://schemas.openxmlformats.org/officeDocument/2006/relationships/notesSlide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John's slide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Tessie's slide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Tessie's slide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John's slide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17" Target="../media/image16.png" Type="http://schemas.openxmlformats.org/officeDocument/2006/relationships/image"/><Relationship Id="rId18" Target="../media/image17.svg" Type="http://schemas.openxmlformats.org/officeDocument/2006/relationships/image"/><Relationship Id="rId19" Target="../media/image18.png" Type="http://schemas.openxmlformats.org/officeDocument/2006/relationships/image"/><Relationship Id="rId2" Target="../media/image1.jpeg" Type="http://schemas.openxmlformats.org/officeDocument/2006/relationships/image"/><Relationship Id="rId20" Target="../media/image19.svg" Type="http://schemas.openxmlformats.org/officeDocument/2006/relationships/image"/><Relationship Id="rId21" Target="../media/image20.png" Type="http://schemas.openxmlformats.org/officeDocument/2006/relationships/image"/><Relationship Id="rId22" Target="../media/image21.svg" Type="http://schemas.openxmlformats.org/officeDocument/2006/relationships/image"/><Relationship Id="rId23" Target="../media/image22.png" Type="http://schemas.openxmlformats.org/officeDocument/2006/relationships/image"/><Relationship Id="rId24" Target="../media/image23.svg" Type="http://schemas.openxmlformats.org/officeDocument/2006/relationships/image"/><Relationship Id="rId25" Target="../media/image24.png" Type="http://schemas.openxmlformats.org/officeDocument/2006/relationships/image"/><Relationship Id="rId26" Target="../media/image25.svg" Type="http://schemas.openxmlformats.org/officeDocument/2006/relationships/image"/><Relationship Id="rId27" Target="../media/image26.png" Type="http://schemas.openxmlformats.org/officeDocument/2006/relationships/image"/><Relationship Id="rId28" Target="../media/image27.svg" Type="http://schemas.openxmlformats.org/officeDocument/2006/relationships/image"/><Relationship Id="rId29" Target="../media/image28.png" Type="http://schemas.openxmlformats.org/officeDocument/2006/relationships/image"/><Relationship Id="rId3" Target="../media/image2.png" Type="http://schemas.openxmlformats.org/officeDocument/2006/relationships/image"/><Relationship Id="rId30" Target="../media/image29.svg" Type="http://schemas.openxmlformats.org/officeDocument/2006/relationships/image"/><Relationship Id="rId31" Target="../media/image30.png" Type="http://schemas.openxmlformats.org/officeDocument/2006/relationships/image"/><Relationship Id="rId32" Target="../media/image31.sv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8.png" Type="http://schemas.openxmlformats.org/officeDocument/2006/relationships/image"/><Relationship Id="rId4" Target="../media/image49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8.png" Type="http://schemas.openxmlformats.org/officeDocument/2006/relationships/image"/><Relationship Id="rId4" Target="../media/image49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Relationship Id="rId5" Target="../media/image50.png" Type="http://schemas.openxmlformats.org/officeDocument/2006/relationships/image"/><Relationship Id="rId6" Target="../media/image51.svg" Type="http://schemas.openxmlformats.org/officeDocument/2006/relationships/image"/><Relationship Id="rId7" Target="../media/image52.png" Type="http://schemas.openxmlformats.org/officeDocument/2006/relationships/image"/><Relationship Id="rId8" Target="../media/image53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54.png" Type="http://schemas.openxmlformats.org/officeDocument/2006/relationships/image"/><Relationship Id="rId4" Target="../media/image55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2.jpeg" Type="http://schemas.openxmlformats.org/officeDocument/2006/relationships/image"/><Relationship Id="rId4" Target="../media/image33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jpeg" Type="http://schemas.openxmlformats.org/officeDocument/2006/relationships/image"/><Relationship Id="rId4" Target="../media/image34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.jpeg" Type="http://schemas.openxmlformats.org/officeDocument/2006/relationships/image"/><Relationship Id="rId4" Target="../media/image3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2.png" Type="http://schemas.openxmlformats.org/officeDocument/2006/relationships/image"/><Relationship Id="rId11" Target="../media/image43.svg" Type="http://schemas.openxmlformats.org/officeDocument/2006/relationships/image"/><Relationship Id="rId2" Target="../notesSlides/notesSlide3.xml" Type="http://schemas.openxmlformats.org/officeDocument/2006/relationships/notesSlide"/><Relationship Id="rId3" Target="../media/image1.jpeg" Type="http://schemas.openxmlformats.org/officeDocument/2006/relationships/image"/><Relationship Id="rId4" Target="../media/image36.png" Type="http://schemas.openxmlformats.org/officeDocument/2006/relationships/image"/><Relationship Id="rId5" Target="../media/image37.svg" Type="http://schemas.openxmlformats.org/officeDocument/2006/relationships/image"/><Relationship Id="rId6" Target="../media/image38.png" Type="http://schemas.openxmlformats.org/officeDocument/2006/relationships/image"/><Relationship Id="rId7" Target="../media/image39.svg" Type="http://schemas.openxmlformats.org/officeDocument/2006/relationships/image"/><Relationship Id="rId8" Target="../media/image40.png" Type="http://schemas.openxmlformats.org/officeDocument/2006/relationships/image"/><Relationship Id="rId9" Target="../media/image41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4.png" Type="http://schemas.openxmlformats.org/officeDocument/2006/relationships/image"/><Relationship Id="rId4" Target="../media/image45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1.jpeg" Type="http://schemas.openxmlformats.org/officeDocument/2006/relationships/image"/><Relationship Id="rId4" Target="../media/image46.png" Type="http://schemas.openxmlformats.org/officeDocument/2006/relationships/image"/><Relationship Id="rId5" Target="../media/image47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8.png" Type="http://schemas.openxmlformats.org/officeDocument/2006/relationships/image"/><Relationship Id="rId4" Target="../media/image49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8.png" Type="http://schemas.openxmlformats.org/officeDocument/2006/relationships/image"/><Relationship Id="rId4" Target="../media/image49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4797" r="0" b="-1613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2008599">
            <a:off x="-543956" y="7933849"/>
            <a:ext cx="3493502" cy="3298448"/>
          </a:xfrm>
          <a:custGeom>
            <a:avLst/>
            <a:gdLst/>
            <a:ahLst/>
            <a:cxnLst/>
            <a:rect r="r" b="b" t="t" l="l"/>
            <a:pathLst>
              <a:path h="3298448" w="3493502">
                <a:moveTo>
                  <a:pt x="0" y="0"/>
                </a:moveTo>
                <a:lnTo>
                  <a:pt x="3493502" y="0"/>
                </a:lnTo>
                <a:lnTo>
                  <a:pt x="3493502" y="3298448"/>
                </a:lnTo>
                <a:lnTo>
                  <a:pt x="0" y="32984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830877" y="-861362"/>
            <a:ext cx="3537113" cy="2996229"/>
          </a:xfrm>
          <a:custGeom>
            <a:avLst/>
            <a:gdLst/>
            <a:ahLst/>
            <a:cxnLst/>
            <a:rect r="r" b="b" t="t" l="l"/>
            <a:pathLst>
              <a:path h="2996229" w="3537113">
                <a:moveTo>
                  <a:pt x="0" y="0"/>
                </a:moveTo>
                <a:lnTo>
                  <a:pt x="3537112" y="0"/>
                </a:lnTo>
                <a:lnTo>
                  <a:pt x="3537112" y="2996229"/>
                </a:lnTo>
                <a:lnTo>
                  <a:pt x="0" y="2996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164654">
            <a:off x="13308739" y="-775238"/>
            <a:ext cx="3078477" cy="2869397"/>
          </a:xfrm>
          <a:custGeom>
            <a:avLst/>
            <a:gdLst/>
            <a:ahLst/>
            <a:cxnLst/>
            <a:rect r="r" b="b" t="t" l="l"/>
            <a:pathLst>
              <a:path h="2869397" w="3078477">
                <a:moveTo>
                  <a:pt x="0" y="0"/>
                </a:moveTo>
                <a:lnTo>
                  <a:pt x="3078477" y="0"/>
                </a:lnTo>
                <a:lnTo>
                  <a:pt x="3078477" y="2869397"/>
                </a:lnTo>
                <a:lnTo>
                  <a:pt x="0" y="28693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2327505">
            <a:off x="15818367" y="-617184"/>
            <a:ext cx="3091765" cy="2890800"/>
          </a:xfrm>
          <a:custGeom>
            <a:avLst/>
            <a:gdLst/>
            <a:ahLst/>
            <a:cxnLst/>
            <a:rect r="r" b="b" t="t" l="l"/>
            <a:pathLst>
              <a:path h="2890800" w="3091765">
                <a:moveTo>
                  <a:pt x="0" y="0"/>
                </a:moveTo>
                <a:lnTo>
                  <a:pt x="3091765" y="0"/>
                </a:lnTo>
                <a:lnTo>
                  <a:pt x="3091765" y="2890801"/>
                </a:lnTo>
                <a:lnTo>
                  <a:pt x="0" y="289080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377665" y="-778813"/>
            <a:ext cx="3482462" cy="3454892"/>
          </a:xfrm>
          <a:custGeom>
            <a:avLst/>
            <a:gdLst/>
            <a:ahLst/>
            <a:cxnLst/>
            <a:rect r="r" b="b" t="t" l="l"/>
            <a:pathLst>
              <a:path h="3454892" w="3482462">
                <a:moveTo>
                  <a:pt x="0" y="0"/>
                </a:moveTo>
                <a:lnTo>
                  <a:pt x="3482462" y="0"/>
                </a:lnTo>
                <a:lnTo>
                  <a:pt x="3482462" y="3454892"/>
                </a:lnTo>
                <a:lnTo>
                  <a:pt x="0" y="345489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597088">
            <a:off x="13535725" y="7857739"/>
            <a:ext cx="3110404" cy="3083187"/>
          </a:xfrm>
          <a:custGeom>
            <a:avLst/>
            <a:gdLst/>
            <a:ahLst/>
            <a:cxnLst/>
            <a:rect r="r" b="b" t="t" l="l"/>
            <a:pathLst>
              <a:path h="3083187" w="3110404">
                <a:moveTo>
                  <a:pt x="3110404" y="0"/>
                </a:moveTo>
                <a:lnTo>
                  <a:pt x="0" y="0"/>
                </a:lnTo>
                <a:lnTo>
                  <a:pt x="0" y="3083187"/>
                </a:lnTo>
                <a:lnTo>
                  <a:pt x="3110404" y="3083187"/>
                </a:lnTo>
                <a:lnTo>
                  <a:pt x="3110404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446192" y="7555022"/>
            <a:ext cx="3639763" cy="3977883"/>
          </a:xfrm>
          <a:custGeom>
            <a:avLst/>
            <a:gdLst/>
            <a:ahLst/>
            <a:cxnLst/>
            <a:rect r="r" b="b" t="t" l="l"/>
            <a:pathLst>
              <a:path h="3977883" w="3639763">
                <a:moveTo>
                  <a:pt x="0" y="0"/>
                </a:moveTo>
                <a:lnTo>
                  <a:pt x="3639762" y="0"/>
                </a:lnTo>
                <a:lnTo>
                  <a:pt x="3639762" y="3977883"/>
                </a:lnTo>
                <a:lnTo>
                  <a:pt x="0" y="397788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-1102214">
            <a:off x="8350117" y="7815199"/>
            <a:ext cx="3624859" cy="3535748"/>
          </a:xfrm>
          <a:custGeom>
            <a:avLst/>
            <a:gdLst/>
            <a:ahLst/>
            <a:cxnLst/>
            <a:rect r="r" b="b" t="t" l="l"/>
            <a:pathLst>
              <a:path h="3535748" w="3624859">
                <a:moveTo>
                  <a:pt x="3624859" y="0"/>
                </a:moveTo>
                <a:lnTo>
                  <a:pt x="0" y="0"/>
                </a:lnTo>
                <a:lnTo>
                  <a:pt x="0" y="3535748"/>
                </a:lnTo>
                <a:lnTo>
                  <a:pt x="3624859" y="3535748"/>
                </a:lnTo>
                <a:lnTo>
                  <a:pt x="3624859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644325">
            <a:off x="11086287" y="8303553"/>
            <a:ext cx="3216900" cy="2955527"/>
          </a:xfrm>
          <a:custGeom>
            <a:avLst/>
            <a:gdLst/>
            <a:ahLst/>
            <a:cxnLst/>
            <a:rect r="r" b="b" t="t" l="l"/>
            <a:pathLst>
              <a:path h="2955527" w="3216900">
                <a:moveTo>
                  <a:pt x="3216900" y="0"/>
                </a:moveTo>
                <a:lnTo>
                  <a:pt x="0" y="0"/>
                </a:lnTo>
                <a:lnTo>
                  <a:pt x="0" y="2955527"/>
                </a:lnTo>
                <a:lnTo>
                  <a:pt x="3216900" y="2955527"/>
                </a:lnTo>
                <a:lnTo>
                  <a:pt x="321690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5569681" y="8029728"/>
            <a:ext cx="3809735" cy="3781162"/>
          </a:xfrm>
          <a:custGeom>
            <a:avLst/>
            <a:gdLst/>
            <a:ahLst/>
            <a:cxnLst/>
            <a:rect r="r" b="b" t="t" l="l"/>
            <a:pathLst>
              <a:path h="3781162" w="3809735">
                <a:moveTo>
                  <a:pt x="0" y="0"/>
                </a:moveTo>
                <a:lnTo>
                  <a:pt x="3809735" y="0"/>
                </a:lnTo>
                <a:lnTo>
                  <a:pt x="3809735" y="3781162"/>
                </a:lnTo>
                <a:lnTo>
                  <a:pt x="0" y="3781162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true" flipV="false" rot="-1027734">
            <a:off x="4299201" y="-1060176"/>
            <a:ext cx="3678880" cy="3327853"/>
          </a:xfrm>
          <a:custGeom>
            <a:avLst/>
            <a:gdLst/>
            <a:ahLst/>
            <a:cxnLst/>
            <a:rect r="r" b="b" t="t" l="l"/>
            <a:pathLst>
              <a:path h="3327853" w="3678880">
                <a:moveTo>
                  <a:pt x="3678880" y="0"/>
                </a:moveTo>
                <a:lnTo>
                  <a:pt x="0" y="0"/>
                </a:lnTo>
                <a:lnTo>
                  <a:pt x="0" y="3327853"/>
                </a:lnTo>
                <a:lnTo>
                  <a:pt x="3678880" y="3327853"/>
                </a:lnTo>
                <a:lnTo>
                  <a:pt x="367888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true" flipV="false" rot="-782958">
            <a:off x="2433055" y="-759172"/>
            <a:ext cx="2915342" cy="2725845"/>
          </a:xfrm>
          <a:custGeom>
            <a:avLst/>
            <a:gdLst/>
            <a:ahLst/>
            <a:cxnLst/>
            <a:rect r="r" b="b" t="t" l="l"/>
            <a:pathLst>
              <a:path h="2725845" w="2915342">
                <a:moveTo>
                  <a:pt x="2915342" y="0"/>
                </a:moveTo>
                <a:lnTo>
                  <a:pt x="0" y="0"/>
                </a:lnTo>
                <a:lnTo>
                  <a:pt x="0" y="2725845"/>
                </a:lnTo>
                <a:lnTo>
                  <a:pt x="2915342" y="2725845"/>
                </a:lnTo>
                <a:lnTo>
                  <a:pt x="2915342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715068">
            <a:off x="16038003" y="7492141"/>
            <a:ext cx="3545913" cy="3700083"/>
          </a:xfrm>
          <a:custGeom>
            <a:avLst/>
            <a:gdLst/>
            <a:ahLst/>
            <a:cxnLst/>
            <a:rect r="r" b="b" t="t" l="l"/>
            <a:pathLst>
              <a:path h="3700083" w="3545913">
                <a:moveTo>
                  <a:pt x="0" y="0"/>
                </a:moveTo>
                <a:lnTo>
                  <a:pt x="3545912" y="0"/>
                </a:lnTo>
                <a:lnTo>
                  <a:pt x="3545912" y="3700083"/>
                </a:lnTo>
                <a:lnTo>
                  <a:pt x="0" y="3700083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2446192" y="2666109"/>
            <a:ext cx="13033775" cy="15768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3184"/>
              </a:lnSpc>
              <a:spcBef>
                <a:spcPct val="0"/>
              </a:spcBef>
            </a:pPr>
            <a:r>
              <a:rPr lang="en-US" sz="8731">
                <a:solidFill>
                  <a:srgbClr val="000000"/>
                </a:solidFill>
                <a:latin typeface="Bellaboo"/>
                <a:ea typeface="Bellaboo"/>
                <a:cs typeface="Bellaboo"/>
                <a:sym typeface="Bellaboo"/>
              </a:rPr>
              <a:t>Supporting Mental Health on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1253166">
            <a:off x="7772469" y="-824798"/>
            <a:ext cx="3372169" cy="3047598"/>
          </a:xfrm>
          <a:custGeom>
            <a:avLst/>
            <a:gdLst/>
            <a:ahLst/>
            <a:cxnLst/>
            <a:rect r="r" b="b" t="t" l="l"/>
            <a:pathLst>
              <a:path h="3047598" w="3372169">
                <a:moveTo>
                  <a:pt x="0" y="0"/>
                </a:moveTo>
                <a:lnTo>
                  <a:pt x="3372170" y="0"/>
                </a:lnTo>
                <a:lnTo>
                  <a:pt x="3372170" y="3047598"/>
                </a:lnTo>
                <a:lnTo>
                  <a:pt x="0" y="3047598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8153789" y="6169462"/>
            <a:ext cx="1980423" cy="588469"/>
          </a:xfrm>
          <a:custGeom>
            <a:avLst/>
            <a:gdLst/>
            <a:ahLst/>
            <a:cxnLst/>
            <a:rect r="r" b="b" t="t" l="l"/>
            <a:pathLst>
              <a:path h="588469" w="1980423">
                <a:moveTo>
                  <a:pt x="0" y="0"/>
                </a:moveTo>
                <a:lnTo>
                  <a:pt x="1980422" y="0"/>
                </a:lnTo>
                <a:lnTo>
                  <a:pt x="1980422" y="588469"/>
                </a:lnTo>
                <a:lnTo>
                  <a:pt x="0" y="588469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 l="0" t="-9642" r="-92674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264766" y="3931730"/>
            <a:ext cx="17758468" cy="20536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486"/>
              </a:lnSpc>
            </a:pPr>
            <a:r>
              <a:rPr lang="en-US" sz="10256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BOTH SIDES OF THE DESK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4797" r="0" b="-1613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583354" y="479126"/>
            <a:ext cx="1065635" cy="1353578"/>
          </a:xfrm>
          <a:custGeom>
            <a:avLst/>
            <a:gdLst/>
            <a:ahLst/>
            <a:cxnLst/>
            <a:rect r="r" b="b" t="t" l="l"/>
            <a:pathLst>
              <a:path h="1353578" w="1065635">
                <a:moveTo>
                  <a:pt x="0" y="0"/>
                </a:moveTo>
                <a:lnTo>
                  <a:pt x="1065635" y="0"/>
                </a:lnTo>
                <a:lnTo>
                  <a:pt x="1065635" y="1353579"/>
                </a:lnTo>
                <a:lnTo>
                  <a:pt x="0" y="13535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922455" y="3029654"/>
            <a:ext cx="5051729" cy="1749806"/>
            <a:chOff x="0" y="0"/>
            <a:chExt cx="1054597" cy="36528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054597" cy="365289"/>
            </a:xfrm>
            <a:custGeom>
              <a:avLst/>
              <a:gdLst/>
              <a:ahLst/>
              <a:cxnLst/>
              <a:rect r="r" b="b" t="t" l="l"/>
              <a:pathLst>
                <a:path h="365289" w="1054597">
                  <a:moveTo>
                    <a:pt x="78159" y="0"/>
                  </a:moveTo>
                  <a:lnTo>
                    <a:pt x="976438" y="0"/>
                  </a:lnTo>
                  <a:cubicBezTo>
                    <a:pt x="1019604" y="0"/>
                    <a:pt x="1054597" y="34993"/>
                    <a:pt x="1054597" y="78159"/>
                  </a:cubicBezTo>
                  <a:lnTo>
                    <a:pt x="1054597" y="287130"/>
                  </a:lnTo>
                  <a:cubicBezTo>
                    <a:pt x="1054597" y="307859"/>
                    <a:pt x="1046362" y="327739"/>
                    <a:pt x="1031705" y="342397"/>
                  </a:cubicBezTo>
                  <a:cubicBezTo>
                    <a:pt x="1017047" y="357054"/>
                    <a:pt x="997167" y="365289"/>
                    <a:pt x="976438" y="365289"/>
                  </a:cubicBezTo>
                  <a:lnTo>
                    <a:pt x="78159" y="365289"/>
                  </a:lnTo>
                  <a:cubicBezTo>
                    <a:pt x="34993" y="365289"/>
                    <a:pt x="0" y="330296"/>
                    <a:pt x="0" y="287130"/>
                  </a:cubicBezTo>
                  <a:lnTo>
                    <a:pt x="0" y="78159"/>
                  </a:lnTo>
                  <a:cubicBezTo>
                    <a:pt x="0" y="57430"/>
                    <a:pt x="8235" y="37550"/>
                    <a:pt x="22892" y="22892"/>
                  </a:cubicBezTo>
                  <a:cubicBezTo>
                    <a:pt x="37550" y="8235"/>
                    <a:pt x="57430" y="0"/>
                    <a:pt x="78159" y="0"/>
                  </a:cubicBezTo>
                  <a:close/>
                </a:path>
              </a:pathLst>
            </a:custGeom>
            <a:solidFill>
              <a:srgbClr val="FFC1C0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85725"/>
              <a:ext cx="1054597" cy="45101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5599"/>
                </a:lnSpc>
                <a:spcBef>
                  <a:spcPct val="0"/>
                </a:spcBef>
              </a:pPr>
              <a:r>
                <a:rPr lang="en-US" sz="3999">
                  <a:solidFill>
                    <a:srgbClr val="000000"/>
                  </a:solidFill>
                  <a:latin typeface="More Sugar"/>
                  <a:ea typeface="More Sugar"/>
                  <a:cs typeface="More Sugar"/>
                  <a:sym typeface="More Sugar"/>
                </a:rPr>
                <a:t>Trustworthiness and Transparency</a:t>
              </a: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2134577" y="4931860"/>
            <a:ext cx="6319330" cy="25138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12470" indent="-356235" lvl="1">
              <a:lnSpc>
                <a:spcPts val="5016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consistent feedback</a:t>
            </a:r>
          </a:p>
          <a:p>
            <a:pPr algn="l" marL="712470" indent="-356235" lvl="1">
              <a:lnSpc>
                <a:spcPts val="5016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encouraging open communication</a:t>
            </a:r>
          </a:p>
          <a:p>
            <a:pPr algn="l" marL="712470" indent="-356235" lvl="1">
              <a:lnSpc>
                <a:spcPts val="5016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practicing vulnerability as a leader 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1213059" y="3103948"/>
            <a:ext cx="5051729" cy="1749806"/>
            <a:chOff x="0" y="0"/>
            <a:chExt cx="1054597" cy="36528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054597" cy="365289"/>
            </a:xfrm>
            <a:custGeom>
              <a:avLst/>
              <a:gdLst/>
              <a:ahLst/>
              <a:cxnLst/>
              <a:rect r="r" b="b" t="t" l="l"/>
              <a:pathLst>
                <a:path h="365289" w="1054597">
                  <a:moveTo>
                    <a:pt x="78159" y="0"/>
                  </a:moveTo>
                  <a:lnTo>
                    <a:pt x="976438" y="0"/>
                  </a:lnTo>
                  <a:cubicBezTo>
                    <a:pt x="1019604" y="0"/>
                    <a:pt x="1054597" y="34993"/>
                    <a:pt x="1054597" y="78159"/>
                  </a:cubicBezTo>
                  <a:lnTo>
                    <a:pt x="1054597" y="287130"/>
                  </a:lnTo>
                  <a:cubicBezTo>
                    <a:pt x="1054597" y="307859"/>
                    <a:pt x="1046362" y="327739"/>
                    <a:pt x="1031705" y="342397"/>
                  </a:cubicBezTo>
                  <a:cubicBezTo>
                    <a:pt x="1017047" y="357054"/>
                    <a:pt x="997167" y="365289"/>
                    <a:pt x="976438" y="365289"/>
                  </a:cubicBezTo>
                  <a:lnTo>
                    <a:pt x="78159" y="365289"/>
                  </a:lnTo>
                  <a:cubicBezTo>
                    <a:pt x="34993" y="365289"/>
                    <a:pt x="0" y="330296"/>
                    <a:pt x="0" y="287130"/>
                  </a:cubicBezTo>
                  <a:lnTo>
                    <a:pt x="0" y="78159"/>
                  </a:lnTo>
                  <a:cubicBezTo>
                    <a:pt x="0" y="57430"/>
                    <a:pt x="8235" y="37550"/>
                    <a:pt x="22892" y="22892"/>
                  </a:cubicBezTo>
                  <a:cubicBezTo>
                    <a:pt x="37550" y="8235"/>
                    <a:pt x="57430" y="0"/>
                    <a:pt x="78159" y="0"/>
                  </a:cubicBezTo>
                  <a:close/>
                </a:path>
              </a:pathLst>
            </a:custGeom>
            <a:solidFill>
              <a:srgbClr val="ACDEFE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85725"/>
              <a:ext cx="1054597" cy="45101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5599"/>
                </a:lnSpc>
                <a:spcBef>
                  <a:spcPct val="0"/>
                </a:spcBef>
              </a:pPr>
              <a:r>
                <a:rPr lang="en-US" sz="3999">
                  <a:solidFill>
                    <a:srgbClr val="000000"/>
                  </a:solidFill>
                  <a:latin typeface="More Sugar"/>
                  <a:ea typeface="More Sugar"/>
                  <a:cs typeface="More Sugar"/>
                  <a:sym typeface="More Sugar"/>
                </a:rPr>
                <a:t>Collaboration and Mutuality</a:t>
              </a: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10795348" y="4940232"/>
            <a:ext cx="6675134" cy="25138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12470" indent="-356235" lvl="1">
              <a:lnSpc>
                <a:spcPts val="5016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involving student employees in wellness and belonging efforts</a:t>
            </a:r>
          </a:p>
          <a:p>
            <a:pPr algn="l" marL="712470" indent="-356235" lvl="1">
              <a:lnSpc>
                <a:spcPts val="5016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mutuality in transparency and vulnerability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197874" y="911111"/>
            <a:ext cx="6597475" cy="14898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64"/>
              </a:lnSpc>
            </a:pPr>
            <a:r>
              <a:rPr lang="en-US" sz="5600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TRAUMA-INFORMED PRINCIPLES   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842102" y="9258300"/>
            <a:ext cx="523546" cy="665013"/>
          </a:xfrm>
          <a:custGeom>
            <a:avLst/>
            <a:gdLst/>
            <a:ahLst/>
            <a:cxnLst/>
            <a:rect r="r" b="b" t="t" l="l"/>
            <a:pathLst>
              <a:path h="665013" w="523546">
                <a:moveTo>
                  <a:pt x="0" y="0"/>
                </a:moveTo>
                <a:lnTo>
                  <a:pt x="523547" y="0"/>
                </a:lnTo>
                <a:lnTo>
                  <a:pt x="523547" y="665013"/>
                </a:lnTo>
                <a:lnTo>
                  <a:pt x="0" y="6650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4797" r="0" b="-1613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583354" y="479126"/>
            <a:ext cx="1065635" cy="1353578"/>
          </a:xfrm>
          <a:custGeom>
            <a:avLst/>
            <a:gdLst/>
            <a:ahLst/>
            <a:cxnLst/>
            <a:rect r="r" b="b" t="t" l="l"/>
            <a:pathLst>
              <a:path h="1353578" w="1065635">
                <a:moveTo>
                  <a:pt x="0" y="0"/>
                </a:moveTo>
                <a:lnTo>
                  <a:pt x="1065635" y="0"/>
                </a:lnTo>
                <a:lnTo>
                  <a:pt x="1065635" y="1353579"/>
                </a:lnTo>
                <a:lnTo>
                  <a:pt x="0" y="13535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134577" y="4931860"/>
            <a:ext cx="6319330" cy="25138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12470" indent="-356235" lvl="1">
              <a:lnSpc>
                <a:spcPts val="5016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cultural humility in practice</a:t>
            </a:r>
          </a:p>
          <a:p>
            <a:pPr algn="l" marL="712470" indent="-356235" lvl="1">
              <a:lnSpc>
                <a:spcPts val="5016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confronting personal bias</a:t>
            </a:r>
          </a:p>
          <a:p>
            <a:pPr algn="l" marL="712470" indent="-356235" lvl="1">
              <a:lnSpc>
                <a:spcPts val="5016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evaluating policies/procedures</a:t>
            </a:r>
          </a:p>
          <a:p>
            <a:pPr algn="l">
              <a:lnSpc>
                <a:spcPts val="5016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10391832" y="5057775"/>
            <a:ext cx="6675134" cy="25138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12470" indent="-356235" lvl="1">
              <a:lnSpc>
                <a:spcPts val="5016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student employees are empowered to act in confidence and autonomy, and make choices when you take their concerns and ideas seriously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197874" y="911111"/>
            <a:ext cx="6597475" cy="14898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64"/>
              </a:lnSpc>
            </a:pPr>
            <a:r>
              <a:rPr lang="en-US" sz="5600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TRAUMA-INFORMED PRINCIPLES   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842102" y="9258300"/>
            <a:ext cx="523546" cy="665013"/>
          </a:xfrm>
          <a:custGeom>
            <a:avLst/>
            <a:gdLst/>
            <a:ahLst/>
            <a:cxnLst/>
            <a:rect r="r" b="b" t="t" l="l"/>
            <a:pathLst>
              <a:path h="665013" w="523546">
                <a:moveTo>
                  <a:pt x="0" y="0"/>
                </a:moveTo>
                <a:lnTo>
                  <a:pt x="523547" y="0"/>
                </a:lnTo>
                <a:lnTo>
                  <a:pt x="523547" y="665013"/>
                </a:lnTo>
                <a:lnTo>
                  <a:pt x="0" y="6650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922455" y="3029654"/>
            <a:ext cx="5051729" cy="1579626"/>
            <a:chOff x="0" y="0"/>
            <a:chExt cx="1054597" cy="32976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054597" cy="329762"/>
            </a:xfrm>
            <a:custGeom>
              <a:avLst/>
              <a:gdLst/>
              <a:ahLst/>
              <a:cxnLst/>
              <a:rect r="r" b="b" t="t" l="l"/>
              <a:pathLst>
                <a:path h="329762" w="1054597">
                  <a:moveTo>
                    <a:pt x="78159" y="0"/>
                  </a:moveTo>
                  <a:lnTo>
                    <a:pt x="976438" y="0"/>
                  </a:lnTo>
                  <a:cubicBezTo>
                    <a:pt x="1019604" y="0"/>
                    <a:pt x="1054597" y="34993"/>
                    <a:pt x="1054597" y="78159"/>
                  </a:cubicBezTo>
                  <a:lnTo>
                    <a:pt x="1054597" y="251603"/>
                  </a:lnTo>
                  <a:cubicBezTo>
                    <a:pt x="1054597" y="272332"/>
                    <a:pt x="1046362" y="292212"/>
                    <a:pt x="1031705" y="306870"/>
                  </a:cubicBezTo>
                  <a:cubicBezTo>
                    <a:pt x="1017047" y="321527"/>
                    <a:pt x="997167" y="329762"/>
                    <a:pt x="976438" y="329762"/>
                  </a:cubicBezTo>
                  <a:lnTo>
                    <a:pt x="78159" y="329762"/>
                  </a:lnTo>
                  <a:cubicBezTo>
                    <a:pt x="34993" y="329762"/>
                    <a:pt x="0" y="294769"/>
                    <a:pt x="0" y="251603"/>
                  </a:cubicBezTo>
                  <a:lnTo>
                    <a:pt x="0" y="78159"/>
                  </a:lnTo>
                  <a:cubicBezTo>
                    <a:pt x="0" y="57430"/>
                    <a:pt x="8235" y="37550"/>
                    <a:pt x="22892" y="22892"/>
                  </a:cubicBezTo>
                  <a:cubicBezTo>
                    <a:pt x="37550" y="8235"/>
                    <a:pt x="57430" y="0"/>
                    <a:pt x="78159" y="0"/>
                  </a:cubicBezTo>
                  <a:close/>
                </a:path>
              </a:pathLst>
            </a:custGeom>
            <a:solidFill>
              <a:srgbClr val="CFC3EF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19050"/>
              <a:ext cx="1054597" cy="348812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 marL="0" indent="0" lvl="0">
                <a:lnSpc>
                  <a:spcPts val="4839"/>
                </a:lnSpc>
              </a:pPr>
              <a:r>
                <a:rPr lang="en-US" sz="3999">
                  <a:solidFill>
                    <a:srgbClr val="000000"/>
                  </a:solidFill>
                  <a:latin typeface="More Sugar"/>
                  <a:ea typeface="More Sugar"/>
                  <a:cs typeface="More Sugar"/>
                  <a:sym typeface="More Sugar"/>
                </a:rPr>
                <a:t>Cultural/Historical/Gender issues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1213059" y="3103948"/>
            <a:ext cx="5051729" cy="1749806"/>
            <a:chOff x="0" y="0"/>
            <a:chExt cx="1054597" cy="365289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054597" cy="365289"/>
            </a:xfrm>
            <a:custGeom>
              <a:avLst/>
              <a:gdLst/>
              <a:ahLst/>
              <a:cxnLst/>
              <a:rect r="r" b="b" t="t" l="l"/>
              <a:pathLst>
                <a:path h="365289" w="1054597">
                  <a:moveTo>
                    <a:pt x="78159" y="0"/>
                  </a:moveTo>
                  <a:lnTo>
                    <a:pt x="976438" y="0"/>
                  </a:lnTo>
                  <a:cubicBezTo>
                    <a:pt x="1019604" y="0"/>
                    <a:pt x="1054597" y="34993"/>
                    <a:pt x="1054597" y="78159"/>
                  </a:cubicBezTo>
                  <a:lnTo>
                    <a:pt x="1054597" y="287130"/>
                  </a:lnTo>
                  <a:cubicBezTo>
                    <a:pt x="1054597" y="307859"/>
                    <a:pt x="1046362" y="327739"/>
                    <a:pt x="1031705" y="342397"/>
                  </a:cubicBezTo>
                  <a:cubicBezTo>
                    <a:pt x="1017047" y="357054"/>
                    <a:pt x="997167" y="365289"/>
                    <a:pt x="976438" y="365289"/>
                  </a:cubicBezTo>
                  <a:lnTo>
                    <a:pt x="78159" y="365289"/>
                  </a:lnTo>
                  <a:cubicBezTo>
                    <a:pt x="34993" y="365289"/>
                    <a:pt x="0" y="330296"/>
                    <a:pt x="0" y="287130"/>
                  </a:cubicBezTo>
                  <a:lnTo>
                    <a:pt x="0" y="78159"/>
                  </a:lnTo>
                  <a:cubicBezTo>
                    <a:pt x="0" y="57430"/>
                    <a:pt x="8235" y="37550"/>
                    <a:pt x="22892" y="22892"/>
                  </a:cubicBezTo>
                  <a:cubicBezTo>
                    <a:pt x="37550" y="8235"/>
                    <a:pt x="57430" y="0"/>
                    <a:pt x="78159" y="0"/>
                  </a:cubicBezTo>
                  <a:close/>
                </a:path>
              </a:pathLst>
            </a:custGeom>
            <a:solidFill>
              <a:srgbClr val="FDAC80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85725"/>
              <a:ext cx="1054597" cy="45101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5599"/>
                </a:lnSpc>
                <a:spcBef>
                  <a:spcPct val="0"/>
                </a:spcBef>
              </a:pPr>
              <a:r>
                <a:rPr lang="en-US" sz="3999">
                  <a:solidFill>
                    <a:srgbClr val="000000"/>
                  </a:solidFill>
                  <a:latin typeface="More Sugar"/>
                  <a:ea typeface="More Sugar"/>
                  <a:cs typeface="More Sugar"/>
                  <a:sym typeface="More Sugar"/>
                </a:rPr>
                <a:t>Empowerment/ Voice/ Choice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4797" r="0" b="-1613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366733">
            <a:off x="10321998" y="753586"/>
            <a:ext cx="2819387" cy="2388256"/>
          </a:xfrm>
          <a:custGeom>
            <a:avLst/>
            <a:gdLst/>
            <a:ahLst/>
            <a:cxnLst/>
            <a:rect r="r" b="b" t="t" l="l"/>
            <a:pathLst>
              <a:path h="2388256" w="2819387">
                <a:moveTo>
                  <a:pt x="0" y="0"/>
                </a:moveTo>
                <a:lnTo>
                  <a:pt x="2819387" y="0"/>
                </a:lnTo>
                <a:lnTo>
                  <a:pt x="2819387" y="2388256"/>
                </a:lnTo>
                <a:lnTo>
                  <a:pt x="0" y="23882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-1027734">
            <a:off x="5536242" y="744094"/>
            <a:ext cx="2708285" cy="2449869"/>
          </a:xfrm>
          <a:custGeom>
            <a:avLst/>
            <a:gdLst/>
            <a:ahLst/>
            <a:cxnLst/>
            <a:rect r="r" b="b" t="t" l="l"/>
            <a:pathLst>
              <a:path h="2449869" w="2708285">
                <a:moveTo>
                  <a:pt x="2708285" y="0"/>
                </a:moveTo>
                <a:lnTo>
                  <a:pt x="0" y="0"/>
                </a:lnTo>
                <a:lnTo>
                  <a:pt x="0" y="2449870"/>
                </a:lnTo>
                <a:lnTo>
                  <a:pt x="2708285" y="2449870"/>
                </a:lnTo>
                <a:lnTo>
                  <a:pt x="270828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1253166">
            <a:off x="7854546" y="445864"/>
            <a:ext cx="3001167" cy="2712305"/>
          </a:xfrm>
          <a:custGeom>
            <a:avLst/>
            <a:gdLst/>
            <a:ahLst/>
            <a:cxnLst/>
            <a:rect r="r" b="b" t="t" l="l"/>
            <a:pathLst>
              <a:path h="2712305" w="3001167">
                <a:moveTo>
                  <a:pt x="0" y="0"/>
                </a:moveTo>
                <a:lnTo>
                  <a:pt x="3001167" y="0"/>
                </a:lnTo>
                <a:lnTo>
                  <a:pt x="3001167" y="2712304"/>
                </a:lnTo>
                <a:lnTo>
                  <a:pt x="0" y="27123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259163" y="2440449"/>
            <a:ext cx="13769674" cy="14423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0802"/>
              </a:lnSpc>
              <a:spcBef>
                <a:spcPct val="0"/>
              </a:spcBef>
            </a:pPr>
            <a:r>
              <a:rPr lang="en-US" sz="7154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NEUROINCLUSION MATTERS!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606236" y="5785436"/>
            <a:ext cx="4516674" cy="3644774"/>
            <a:chOff x="0" y="0"/>
            <a:chExt cx="1149303" cy="927441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149303" cy="927441"/>
            </a:xfrm>
            <a:custGeom>
              <a:avLst/>
              <a:gdLst/>
              <a:ahLst/>
              <a:cxnLst/>
              <a:rect r="r" b="b" t="t" l="l"/>
              <a:pathLst>
                <a:path h="927441" w="1149303">
                  <a:moveTo>
                    <a:pt x="87418" y="0"/>
                  </a:moveTo>
                  <a:lnTo>
                    <a:pt x="1061885" y="0"/>
                  </a:lnTo>
                  <a:cubicBezTo>
                    <a:pt x="1110165" y="0"/>
                    <a:pt x="1149303" y="39138"/>
                    <a:pt x="1149303" y="87418"/>
                  </a:cubicBezTo>
                  <a:lnTo>
                    <a:pt x="1149303" y="840024"/>
                  </a:lnTo>
                  <a:cubicBezTo>
                    <a:pt x="1149303" y="888303"/>
                    <a:pt x="1110165" y="927441"/>
                    <a:pt x="1061885" y="927441"/>
                  </a:cubicBezTo>
                  <a:lnTo>
                    <a:pt x="87418" y="927441"/>
                  </a:lnTo>
                  <a:cubicBezTo>
                    <a:pt x="39138" y="927441"/>
                    <a:pt x="0" y="888303"/>
                    <a:pt x="0" y="840024"/>
                  </a:cubicBezTo>
                  <a:lnTo>
                    <a:pt x="0" y="87418"/>
                  </a:lnTo>
                  <a:cubicBezTo>
                    <a:pt x="0" y="39138"/>
                    <a:pt x="39138" y="0"/>
                    <a:pt x="87418" y="0"/>
                  </a:cubicBezTo>
                  <a:close/>
                </a:path>
              </a:pathLst>
            </a:custGeom>
            <a:solidFill>
              <a:srgbClr val="B5CF80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57150"/>
              <a:ext cx="1149303" cy="9845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6886246" y="5785436"/>
            <a:ext cx="4516674" cy="3644774"/>
            <a:chOff x="0" y="0"/>
            <a:chExt cx="1149303" cy="92744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149303" cy="927441"/>
            </a:xfrm>
            <a:custGeom>
              <a:avLst/>
              <a:gdLst/>
              <a:ahLst/>
              <a:cxnLst/>
              <a:rect r="r" b="b" t="t" l="l"/>
              <a:pathLst>
                <a:path h="927441" w="1149303">
                  <a:moveTo>
                    <a:pt x="87418" y="0"/>
                  </a:moveTo>
                  <a:lnTo>
                    <a:pt x="1061885" y="0"/>
                  </a:lnTo>
                  <a:cubicBezTo>
                    <a:pt x="1110165" y="0"/>
                    <a:pt x="1149303" y="39138"/>
                    <a:pt x="1149303" y="87418"/>
                  </a:cubicBezTo>
                  <a:lnTo>
                    <a:pt x="1149303" y="840024"/>
                  </a:lnTo>
                  <a:cubicBezTo>
                    <a:pt x="1149303" y="888303"/>
                    <a:pt x="1110165" y="927441"/>
                    <a:pt x="1061885" y="927441"/>
                  </a:cubicBezTo>
                  <a:lnTo>
                    <a:pt x="87418" y="927441"/>
                  </a:lnTo>
                  <a:cubicBezTo>
                    <a:pt x="39138" y="927441"/>
                    <a:pt x="0" y="888303"/>
                    <a:pt x="0" y="840024"/>
                  </a:cubicBezTo>
                  <a:lnTo>
                    <a:pt x="0" y="87418"/>
                  </a:lnTo>
                  <a:cubicBezTo>
                    <a:pt x="0" y="39138"/>
                    <a:pt x="39138" y="0"/>
                    <a:pt x="87418" y="0"/>
                  </a:cubicBezTo>
                  <a:close/>
                </a:path>
              </a:pathLst>
            </a:custGeom>
            <a:solidFill>
              <a:srgbClr val="FFDD5B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57150"/>
              <a:ext cx="1149303" cy="9845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2165090" y="5785436"/>
            <a:ext cx="4516674" cy="3644774"/>
            <a:chOff x="0" y="0"/>
            <a:chExt cx="1149303" cy="927441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149303" cy="927441"/>
            </a:xfrm>
            <a:custGeom>
              <a:avLst/>
              <a:gdLst/>
              <a:ahLst/>
              <a:cxnLst/>
              <a:rect r="r" b="b" t="t" l="l"/>
              <a:pathLst>
                <a:path h="927441" w="1149303">
                  <a:moveTo>
                    <a:pt x="87418" y="0"/>
                  </a:moveTo>
                  <a:lnTo>
                    <a:pt x="1061885" y="0"/>
                  </a:lnTo>
                  <a:cubicBezTo>
                    <a:pt x="1110165" y="0"/>
                    <a:pt x="1149303" y="39138"/>
                    <a:pt x="1149303" y="87418"/>
                  </a:cubicBezTo>
                  <a:lnTo>
                    <a:pt x="1149303" y="840024"/>
                  </a:lnTo>
                  <a:cubicBezTo>
                    <a:pt x="1149303" y="888303"/>
                    <a:pt x="1110165" y="927441"/>
                    <a:pt x="1061885" y="927441"/>
                  </a:cubicBezTo>
                  <a:lnTo>
                    <a:pt x="87418" y="927441"/>
                  </a:lnTo>
                  <a:cubicBezTo>
                    <a:pt x="39138" y="927441"/>
                    <a:pt x="0" y="888303"/>
                    <a:pt x="0" y="840024"/>
                  </a:cubicBezTo>
                  <a:lnTo>
                    <a:pt x="0" y="87418"/>
                  </a:lnTo>
                  <a:cubicBezTo>
                    <a:pt x="0" y="39138"/>
                    <a:pt x="39138" y="0"/>
                    <a:pt x="87418" y="0"/>
                  </a:cubicBezTo>
                  <a:close/>
                </a:path>
              </a:pathLst>
            </a:custGeom>
            <a:solidFill>
              <a:srgbClr val="FFC1C0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57150"/>
              <a:ext cx="1149303" cy="9845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2135582" y="6627888"/>
            <a:ext cx="3457982" cy="18265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37"/>
              </a:lnSpc>
            </a:pPr>
            <a:r>
              <a:rPr lang="en-US" b="true" sz="3141" spc="56">
                <a:solidFill>
                  <a:srgbClr val="000000"/>
                </a:solidFill>
                <a:latin typeface="Childos Arabic Medium"/>
                <a:ea typeface="Childos Arabic Medium"/>
                <a:cs typeface="Childos Arabic Medium"/>
                <a:sym typeface="Childos Arabic Medium"/>
              </a:rPr>
              <a:t>provide flexible work environments and job duties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7415592" y="6323088"/>
            <a:ext cx="3457982" cy="24361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37"/>
              </a:lnSpc>
            </a:pPr>
            <a:r>
              <a:rPr lang="en-US" b="true" sz="3141" spc="56">
                <a:solidFill>
                  <a:srgbClr val="000000"/>
                </a:solidFill>
                <a:latin typeface="Childos Arabic Medium"/>
                <a:ea typeface="Childos Arabic Medium"/>
                <a:cs typeface="Childos Arabic Medium"/>
                <a:sym typeface="Childos Arabic Medium"/>
              </a:rPr>
              <a:t>don’t make assumptions about how people feel or think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2521180" y="6323088"/>
            <a:ext cx="3804494" cy="24361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37"/>
              </a:lnSpc>
            </a:pPr>
            <a:r>
              <a:rPr lang="en-US" sz="3141" spc="56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you don’t have to be an expert - just listen to what your students need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3506544" y="4085950"/>
            <a:ext cx="11198750" cy="12169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37"/>
              </a:lnSpc>
            </a:pPr>
            <a:r>
              <a:rPr lang="en-US" b="true" sz="3141" spc="56">
                <a:solidFill>
                  <a:srgbClr val="000000"/>
                </a:solidFill>
                <a:latin typeface="Childos Arabic Medium"/>
                <a:ea typeface="Childos Arabic Medium"/>
                <a:cs typeface="Childos Arabic Medium"/>
                <a:sym typeface="Childos Arabic Medium"/>
              </a:rPr>
              <a:t>Neurodivergent employees face heightened stress and dissatisfaction in the workplace. 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4797" r="0" b="-1613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672649" y="3086100"/>
            <a:ext cx="4942703" cy="4114800"/>
          </a:xfrm>
          <a:custGeom>
            <a:avLst/>
            <a:gdLst/>
            <a:ahLst/>
            <a:cxnLst/>
            <a:rect r="r" b="b" t="t" l="l"/>
            <a:pathLst>
              <a:path h="4114800" w="4942703">
                <a:moveTo>
                  <a:pt x="0" y="0"/>
                </a:moveTo>
                <a:lnTo>
                  <a:pt x="4942702" y="0"/>
                </a:lnTo>
                <a:lnTo>
                  <a:pt x="494270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4797" r="0" b="-16133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469211" y="2162516"/>
            <a:ext cx="4900930" cy="4900910"/>
            <a:chOff x="0" y="0"/>
            <a:chExt cx="6350000" cy="634997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0" t="-16720" r="0" b="-3328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9144000" y="7703374"/>
            <a:ext cx="8455121" cy="1918230"/>
            <a:chOff x="0" y="0"/>
            <a:chExt cx="11273495" cy="2557639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1054806"/>
              <a:ext cx="11273495" cy="15028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549"/>
                </a:lnSpc>
              </a:pPr>
              <a:r>
                <a:rPr lang="en-US" sz="3499">
                  <a:solidFill>
                    <a:srgbClr val="000000"/>
                  </a:solidFill>
                  <a:latin typeface="TT Commons Pro"/>
                  <a:ea typeface="TT Commons Pro"/>
                  <a:cs typeface="TT Commons Pro"/>
                  <a:sym typeface="TT Commons Pro"/>
                </a:rPr>
                <a:t>Associate Librarian-Coordinator of Library Instructional Services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-47625"/>
              <a:ext cx="11273495" cy="94932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849"/>
                </a:lnSpc>
              </a:pPr>
              <a:r>
                <a:rPr lang="en-US" sz="4499">
                  <a:solidFill>
                    <a:srgbClr val="000000"/>
                  </a:solidFill>
                  <a:latin typeface="TT Commons Pro"/>
                  <a:ea typeface="TT Commons Pro"/>
                  <a:cs typeface="TT Commons Pro"/>
                  <a:sym typeface="TT Commons Pro"/>
                </a:rPr>
                <a:t>John Siegel (he/him/his)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-885852" y="7741739"/>
            <a:ext cx="10941053" cy="1879865"/>
            <a:chOff x="0" y="0"/>
            <a:chExt cx="14588070" cy="2506487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1003653"/>
              <a:ext cx="14588070" cy="15028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549"/>
                </a:lnSpc>
              </a:pPr>
              <a:r>
                <a:rPr lang="en-US" sz="3499">
                  <a:solidFill>
                    <a:srgbClr val="000000"/>
                  </a:solidFill>
                  <a:latin typeface="TT Commons Pro"/>
                  <a:ea typeface="TT Commons Pro"/>
                  <a:cs typeface="TT Commons Pro"/>
                  <a:sym typeface="TT Commons Pro"/>
                </a:rPr>
                <a:t>Stack Maintenance Specialist/</a:t>
              </a:r>
            </a:p>
            <a:p>
              <a:pPr algn="ctr">
                <a:lnSpc>
                  <a:spcPts val="4549"/>
                </a:lnSpc>
              </a:pPr>
              <a:r>
                <a:rPr lang="en-US" sz="3499">
                  <a:solidFill>
                    <a:srgbClr val="000000"/>
                  </a:solidFill>
                  <a:latin typeface="TT Commons Pro"/>
                  <a:ea typeface="TT Commons Pro"/>
                  <a:cs typeface="TT Commons Pro"/>
                  <a:sym typeface="TT Commons Pro"/>
                </a:rPr>
                <a:t>Student Employment Coordinator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2434642" y="-47625"/>
              <a:ext cx="9718787" cy="94932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849"/>
                </a:lnSpc>
              </a:pPr>
              <a:r>
                <a:rPr lang="en-US" sz="4499">
                  <a:solidFill>
                    <a:srgbClr val="000000"/>
                  </a:solidFill>
                  <a:latin typeface="TT Commons Pro"/>
                  <a:ea typeface="TT Commons Pro"/>
                  <a:cs typeface="TT Commons Pro"/>
                  <a:sym typeface="TT Commons Pro"/>
                </a:rPr>
                <a:t>Tessie Holliday (she/her/hers)</a:t>
              </a: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13371561" y="394677"/>
            <a:ext cx="4368957" cy="1129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5600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PRESENTERS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2412321" y="2162516"/>
            <a:ext cx="4900930" cy="4900910"/>
            <a:chOff x="0" y="0"/>
            <a:chExt cx="6350000" cy="634997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78" t="0" r="-78" b="0"/>
              </a:stretch>
            </a:blipFill>
          </p:spPr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4797" r="0" b="-16133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33403" y="3116729"/>
            <a:ext cx="8281923" cy="6562546"/>
            <a:chOff x="0" y="0"/>
            <a:chExt cx="1025752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025752" cy="812800"/>
            </a:xfrm>
            <a:custGeom>
              <a:avLst/>
              <a:gdLst/>
              <a:ahLst/>
              <a:cxnLst/>
              <a:rect r="r" b="b" t="t" l="l"/>
              <a:pathLst>
                <a:path h="812800" w="1025752">
                  <a:moveTo>
                    <a:pt x="0" y="0"/>
                  </a:moveTo>
                  <a:lnTo>
                    <a:pt x="1025752" y="0"/>
                  </a:lnTo>
                  <a:lnTo>
                    <a:pt x="1025752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4"/>
              <a:stretch>
                <a:fillRect l="-33106" t="0" r="-36720" b="-33950"/>
              </a:stretch>
            </a:blipFill>
          </p:spPr>
        </p:sp>
      </p:grpSp>
      <p:sp>
        <p:nvSpPr>
          <p:cNvPr name="TextBox 5" id="5"/>
          <p:cNvSpPr txBox="true"/>
          <p:nvPr/>
        </p:nvSpPr>
        <p:spPr>
          <a:xfrm rot="0">
            <a:off x="9685751" y="1465729"/>
            <a:ext cx="7552868" cy="1127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55651" indent="-377825" lvl="1">
              <a:lnSpc>
                <a:spcPts val="455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TT Commons Pro"/>
                <a:ea typeface="TT Commons Pro"/>
                <a:cs typeface="TT Commons Pro"/>
                <a:sym typeface="TT Commons Pro"/>
              </a:rPr>
              <a:t>Regional Comprehensive University in Spartanburg, SC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706432" y="4859205"/>
            <a:ext cx="7552868" cy="555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55651" indent="-377825" lvl="1">
              <a:lnSpc>
                <a:spcPts val="455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TT Commons Pro"/>
                <a:ea typeface="TT Commons Pro"/>
                <a:cs typeface="TT Commons Pro"/>
                <a:sym typeface="TT Commons Pro"/>
              </a:rPr>
              <a:t>~5,000 students, ~800 faculty/staff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706432" y="3164354"/>
            <a:ext cx="7552868" cy="1127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55651" indent="-377825" lvl="1">
              <a:lnSpc>
                <a:spcPts val="455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TT Commons Pro"/>
                <a:ea typeface="TT Commons Pro"/>
                <a:cs typeface="TT Commons Pro"/>
                <a:sym typeface="TT Commons Pro"/>
              </a:rPr>
              <a:t>50+ undergraduate/graduate majors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706432" y="6396633"/>
            <a:ext cx="7552868" cy="1127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55651" indent="-377825" lvl="1">
              <a:lnSpc>
                <a:spcPts val="455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TT Commons Pro"/>
                <a:ea typeface="TT Commons Pro"/>
                <a:cs typeface="TT Commons Pro"/>
                <a:sym typeface="TT Commons Pro"/>
              </a:rPr>
              <a:t>1/3 student body transferred from other schools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85879" y="745657"/>
            <a:ext cx="8471247" cy="18090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66"/>
              </a:lnSpc>
            </a:pPr>
            <a:r>
              <a:rPr lang="en-US" sz="5289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ABOUT </a:t>
            </a:r>
          </a:p>
          <a:p>
            <a:pPr algn="l">
              <a:lnSpc>
                <a:spcPts val="7509"/>
              </a:lnSpc>
            </a:pPr>
            <a:r>
              <a:rPr lang="en-US" sz="6889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USC UPSTATE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685751" y="7989866"/>
            <a:ext cx="7552868" cy="1698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55651" indent="-377825" lvl="1">
              <a:lnSpc>
                <a:spcPts val="455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TT Commons Pro"/>
                <a:ea typeface="TT Commons Pro"/>
                <a:cs typeface="TT Commons Pro"/>
                <a:sym typeface="TT Commons Pro"/>
              </a:rPr>
              <a:t>Large number of first-generation students, growing number of graduate and international students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12599" y="2469029"/>
            <a:ext cx="7552868" cy="495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00"/>
              </a:lnSpc>
            </a:pPr>
            <a:r>
              <a:rPr lang="en-US" sz="3000">
                <a:solidFill>
                  <a:srgbClr val="000000"/>
                </a:solidFill>
                <a:latin typeface="TT Commons Pro"/>
                <a:ea typeface="TT Commons Pro"/>
                <a:cs typeface="TT Commons Pro"/>
                <a:sym typeface="TT Commons Pro"/>
              </a:rPr>
              <a:t>founded in 1967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4797" r="0" b="-16133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85879" y="743632"/>
            <a:ext cx="10413223" cy="18090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66"/>
              </a:lnSpc>
            </a:pPr>
            <a:r>
              <a:rPr lang="en-US" sz="5289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ABOUT </a:t>
            </a:r>
          </a:p>
          <a:p>
            <a:pPr algn="l">
              <a:lnSpc>
                <a:spcPts val="7509"/>
              </a:lnSpc>
            </a:pPr>
            <a:r>
              <a:rPr lang="en-US" sz="6889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UPSTATE LIBRARY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433403" y="3116729"/>
            <a:ext cx="8281923" cy="6562546"/>
            <a:chOff x="0" y="0"/>
            <a:chExt cx="1025752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025752" cy="812800"/>
            </a:xfrm>
            <a:custGeom>
              <a:avLst/>
              <a:gdLst/>
              <a:ahLst/>
              <a:cxnLst/>
              <a:rect r="r" b="b" t="t" l="l"/>
              <a:pathLst>
                <a:path h="812800" w="1025752">
                  <a:moveTo>
                    <a:pt x="0" y="0"/>
                  </a:moveTo>
                  <a:lnTo>
                    <a:pt x="1025752" y="0"/>
                  </a:lnTo>
                  <a:lnTo>
                    <a:pt x="1025752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4"/>
              <a:stretch>
                <a:fillRect l="-9399" t="0" r="-9399" b="0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9706432" y="1875193"/>
            <a:ext cx="7552868" cy="1127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55651" indent="-377825" lvl="1">
              <a:lnSpc>
                <a:spcPts val="455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TT Commons Pro"/>
                <a:ea typeface="TT Commons Pro"/>
                <a:cs typeface="TT Commons Pro"/>
                <a:sym typeface="TT Commons Pro"/>
              </a:rPr>
              <a:t>~60,000 square feet across two stories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706432" y="3984120"/>
            <a:ext cx="7552868" cy="555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55651" indent="-377825" lvl="1">
              <a:lnSpc>
                <a:spcPts val="455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TT Commons Pro"/>
                <a:ea typeface="TT Commons Pro"/>
                <a:cs typeface="TT Commons Pro"/>
                <a:sym typeface="TT Commons Pro"/>
              </a:rPr>
              <a:t>25 FT/PT employees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706432" y="7289280"/>
            <a:ext cx="7552868" cy="1698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55651" indent="-377825" lvl="1">
              <a:lnSpc>
                <a:spcPts val="455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TT Commons Pro"/>
                <a:ea typeface="TT Commons Pro"/>
                <a:cs typeface="TT Commons Pro"/>
                <a:sym typeface="TT Commons Pro"/>
              </a:rPr>
              <a:t>Open 7 days a week during the semester, with extended hours leading up to exams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706432" y="5520820"/>
            <a:ext cx="7552868" cy="555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55651" indent="-377825" lvl="1">
              <a:lnSpc>
                <a:spcPts val="455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TT Commons Pro"/>
                <a:ea typeface="TT Commons Pro"/>
                <a:cs typeface="TT Commons Pro"/>
                <a:sym typeface="TT Commons Pro"/>
              </a:rPr>
              <a:t>150,000+ volumes, 350+ databases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4797" r="0" b="-1613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38200" y="3712952"/>
            <a:ext cx="6412803" cy="6244467"/>
          </a:xfrm>
          <a:custGeom>
            <a:avLst/>
            <a:gdLst/>
            <a:ahLst/>
            <a:cxnLst/>
            <a:rect r="r" b="b" t="t" l="l"/>
            <a:pathLst>
              <a:path h="6244467" w="6412803">
                <a:moveTo>
                  <a:pt x="0" y="0"/>
                </a:moveTo>
                <a:lnTo>
                  <a:pt x="6412803" y="0"/>
                </a:lnTo>
                <a:lnTo>
                  <a:pt x="6412803" y="6244467"/>
                </a:lnTo>
                <a:lnTo>
                  <a:pt x="0" y="62444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028700" y="3151943"/>
            <a:ext cx="6793803" cy="6614976"/>
            <a:chOff x="0" y="0"/>
            <a:chExt cx="9058404" cy="881996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494011"/>
              <a:ext cx="8550404" cy="8325956"/>
            </a:xfrm>
            <a:custGeom>
              <a:avLst/>
              <a:gdLst/>
              <a:ahLst/>
              <a:cxnLst/>
              <a:rect r="r" b="b" t="t" l="l"/>
              <a:pathLst>
                <a:path h="8325956" w="8550404">
                  <a:moveTo>
                    <a:pt x="0" y="0"/>
                  </a:moveTo>
                  <a:lnTo>
                    <a:pt x="8550404" y="0"/>
                  </a:lnTo>
                  <a:lnTo>
                    <a:pt x="8550404" y="8325956"/>
                  </a:lnTo>
                  <a:lnTo>
                    <a:pt x="0" y="83259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254000" y="240011"/>
              <a:ext cx="8550404" cy="8325956"/>
            </a:xfrm>
            <a:custGeom>
              <a:avLst/>
              <a:gdLst/>
              <a:ahLst/>
              <a:cxnLst/>
              <a:rect r="r" b="b" t="t" l="l"/>
              <a:pathLst>
                <a:path h="8325956" w="8550404">
                  <a:moveTo>
                    <a:pt x="0" y="0"/>
                  </a:moveTo>
                  <a:lnTo>
                    <a:pt x="8550404" y="0"/>
                  </a:lnTo>
                  <a:lnTo>
                    <a:pt x="8550404" y="8325956"/>
                  </a:lnTo>
                  <a:lnTo>
                    <a:pt x="0" y="83259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508000" y="0"/>
              <a:ext cx="8550404" cy="8325956"/>
            </a:xfrm>
            <a:custGeom>
              <a:avLst/>
              <a:gdLst/>
              <a:ahLst/>
              <a:cxnLst/>
              <a:rect r="r" b="b" t="t" l="l"/>
              <a:pathLst>
                <a:path h="8325956" w="8550404">
                  <a:moveTo>
                    <a:pt x="0" y="0"/>
                  </a:moveTo>
                  <a:lnTo>
                    <a:pt x="8550404" y="0"/>
                  </a:lnTo>
                  <a:lnTo>
                    <a:pt x="8550404" y="8325956"/>
                  </a:lnTo>
                  <a:lnTo>
                    <a:pt x="0" y="83259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785879" y="743632"/>
            <a:ext cx="10413223" cy="18090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66"/>
              </a:lnSpc>
            </a:pPr>
            <a:r>
              <a:rPr lang="en-US" sz="5289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ABOUT </a:t>
            </a:r>
          </a:p>
          <a:p>
            <a:pPr algn="l">
              <a:lnSpc>
                <a:spcPts val="7509"/>
              </a:lnSpc>
            </a:pPr>
            <a:r>
              <a:rPr lang="en-US" sz="6889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OUR STUDENTS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706432" y="1875193"/>
            <a:ext cx="7552868" cy="1127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55651" indent="-377825" lvl="1">
              <a:lnSpc>
                <a:spcPts val="455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TT Commons Pro"/>
                <a:ea typeface="TT Commons Pro"/>
                <a:cs typeface="TT Commons Pro"/>
                <a:sym typeface="TT Commons Pro"/>
              </a:rPr>
              <a:t>10 undergraduate student assistants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706432" y="3879850"/>
            <a:ext cx="7552868" cy="2270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55651" indent="-377825" lvl="1">
              <a:lnSpc>
                <a:spcPts val="455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TT Commons Pro"/>
                <a:ea typeface="TT Commons Pro"/>
                <a:cs typeface="TT Commons Pro"/>
                <a:sym typeface="TT Commons Pro"/>
              </a:rPr>
              <a:t>staff the information desk, circulation duties, stacks maintenance, technology assistance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706432" y="6900201"/>
            <a:ext cx="7552868" cy="1698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55651" indent="-377825" lvl="1">
              <a:lnSpc>
                <a:spcPts val="455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TT Commons Pro"/>
                <a:ea typeface="TT Commons Pro"/>
                <a:cs typeface="TT Commons Pro"/>
                <a:sym typeface="TT Commons Pro"/>
              </a:rPr>
              <a:t>students keep the library open until midnight each night, work weekends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4797" r="0" b="-16133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606236" y="2664514"/>
            <a:ext cx="4516674" cy="4957972"/>
            <a:chOff x="0" y="0"/>
            <a:chExt cx="1149303" cy="126159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49303" cy="1261595"/>
            </a:xfrm>
            <a:custGeom>
              <a:avLst/>
              <a:gdLst/>
              <a:ahLst/>
              <a:cxnLst/>
              <a:rect r="r" b="b" t="t" l="l"/>
              <a:pathLst>
                <a:path h="1261595" w="1149303">
                  <a:moveTo>
                    <a:pt x="87418" y="0"/>
                  </a:moveTo>
                  <a:lnTo>
                    <a:pt x="1061885" y="0"/>
                  </a:lnTo>
                  <a:cubicBezTo>
                    <a:pt x="1110165" y="0"/>
                    <a:pt x="1149303" y="39138"/>
                    <a:pt x="1149303" y="87418"/>
                  </a:cubicBezTo>
                  <a:lnTo>
                    <a:pt x="1149303" y="1174177"/>
                  </a:lnTo>
                  <a:cubicBezTo>
                    <a:pt x="1149303" y="1222456"/>
                    <a:pt x="1110165" y="1261595"/>
                    <a:pt x="1061885" y="1261595"/>
                  </a:cubicBezTo>
                  <a:lnTo>
                    <a:pt x="87418" y="1261595"/>
                  </a:lnTo>
                  <a:cubicBezTo>
                    <a:pt x="39138" y="1261595"/>
                    <a:pt x="0" y="1222456"/>
                    <a:pt x="0" y="1174177"/>
                  </a:cubicBezTo>
                  <a:lnTo>
                    <a:pt x="0" y="87418"/>
                  </a:lnTo>
                  <a:cubicBezTo>
                    <a:pt x="0" y="39138"/>
                    <a:pt x="39138" y="0"/>
                    <a:pt x="87418" y="0"/>
                  </a:cubicBezTo>
                  <a:close/>
                </a:path>
              </a:pathLst>
            </a:custGeom>
            <a:solidFill>
              <a:srgbClr val="B5CF80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1149303" cy="13187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6886246" y="2664514"/>
            <a:ext cx="4516674" cy="4957972"/>
            <a:chOff x="0" y="0"/>
            <a:chExt cx="1149303" cy="126159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149303" cy="1261595"/>
            </a:xfrm>
            <a:custGeom>
              <a:avLst/>
              <a:gdLst/>
              <a:ahLst/>
              <a:cxnLst/>
              <a:rect r="r" b="b" t="t" l="l"/>
              <a:pathLst>
                <a:path h="1261595" w="1149303">
                  <a:moveTo>
                    <a:pt x="87418" y="0"/>
                  </a:moveTo>
                  <a:lnTo>
                    <a:pt x="1061885" y="0"/>
                  </a:lnTo>
                  <a:cubicBezTo>
                    <a:pt x="1110165" y="0"/>
                    <a:pt x="1149303" y="39138"/>
                    <a:pt x="1149303" y="87418"/>
                  </a:cubicBezTo>
                  <a:lnTo>
                    <a:pt x="1149303" y="1174177"/>
                  </a:lnTo>
                  <a:cubicBezTo>
                    <a:pt x="1149303" y="1222456"/>
                    <a:pt x="1110165" y="1261595"/>
                    <a:pt x="1061885" y="1261595"/>
                  </a:cubicBezTo>
                  <a:lnTo>
                    <a:pt x="87418" y="1261595"/>
                  </a:lnTo>
                  <a:cubicBezTo>
                    <a:pt x="39138" y="1261595"/>
                    <a:pt x="0" y="1222456"/>
                    <a:pt x="0" y="1174177"/>
                  </a:cubicBezTo>
                  <a:lnTo>
                    <a:pt x="0" y="87418"/>
                  </a:lnTo>
                  <a:cubicBezTo>
                    <a:pt x="0" y="39138"/>
                    <a:pt x="39138" y="0"/>
                    <a:pt x="87418" y="0"/>
                  </a:cubicBezTo>
                  <a:close/>
                </a:path>
              </a:pathLst>
            </a:custGeom>
            <a:solidFill>
              <a:srgbClr val="FFDD5B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57150"/>
              <a:ext cx="1149303" cy="13187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3597873" y="593914"/>
            <a:ext cx="15729820" cy="2668108"/>
            <a:chOff x="0" y="0"/>
            <a:chExt cx="20973093" cy="355747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12627104" y="0"/>
              <a:ext cx="8345989" cy="3557478"/>
            </a:xfrm>
            <a:custGeom>
              <a:avLst/>
              <a:gdLst/>
              <a:ahLst/>
              <a:cxnLst/>
              <a:rect r="r" b="b" t="t" l="l"/>
              <a:pathLst>
                <a:path h="3557478" w="8345989">
                  <a:moveTo>
                    <a:pt x="0" y="0"/>
                  </a:moveTo>
                  <a:lnTo>
                    <a:pt x="8345989" y="0"/>
                  </a:lnTo>
                  <a:lnTo>
                    <a:pt x="8345989" y="3557478"/>
                  </a:lnTo>
                  <a:lnTo>
                    <a:pt x="0" y="3557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1" id="11"/>
            <p:cNvSpPr txBox="true"/>
            <p:nvPr/>
          </p:nvSpPr>
          <p:spPr>
            <a:xfrm rot="0">
              <a:off x="0" y="65793"/>
              <a:ext cx="13220500" cy="914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409"/>
                </a:lnSpc>
              </a:pPr>
              <a:r>
                <a:rPr lang="en-US" b="true" sz="4507" u="sng">
                  <a:solidFill>
                    <a:srgbClr val="000000"/>
                  </a:solidFill>
                  <a:latin typeface="TT Commons Pro Bold"/>
                  <a:ea typeface="TT Commons Pro Bold"/>
                  <a:cs typeface="TT Commons Pro Bold"/>
                  <a:sym typeface="TT Commons Pro Bold"/>
                </a:rPr>
                <a:t>... snapshot of US college students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2165090" y="2664514"/>
            <a:ext cx="4516674" cy="4957972"/>
            <a:chOff x="0" y="0"/>
            <a:chExt cx="1149303" cy="126159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149303" cy="1261595"/>
            </a:xfrm>
            <a:custGeom>
              <a:avLst/>
              <a:gdLst/>
              <a:ahLst/>
              <a:cxnLst/>
              <a:rect r="r" b="b" t="t" l="l"/>
              <a:pathLst>
                <a:path h="1261595" w="1149303">
                  <a:moveTo>
                    <a:pt x="87418" y="0"/>
                  </a:moveTo>
                  <a:lnTo>
                    <a:pt x="1061885" y="0"/>
                  </a:lnTo>
                  <a:cubicBezTo>
                    <a:pt x="1110165" y="0"/>
                    <a:pt x="1149303" y="39138"/>
                    <a:pt x="1149303" y="87418"/>
                  </a:cubicBezTo>
                  <a:lnTo>
                    <a:pt x="1149303" y="1174177"/>
                  </a:lnTo>
                  <a:cubicBezTo>
                    <a:pt x="1149303" y="1222456"/>
                    <a:pt x="1110165" y="1261595"/>
                    <a:pt x="1061885" y="1261595"/>
                  </a:cubicBezTo>
                  <a:lnTo>
                    <a:pt x="87418" y="1261595"/>
                  </a:lnTo>
                  <a:cubicBezTo>
                    <a:pt x="39138" y="1261595"/>
                    <a:pt x="0" y="1222456"/>
                    <a:pt x="0" y="1174177"/>
                  </a:cubicBezTo>
                  <a:lnTo>
                    <a:pt x="0" y="87418"/>
                  </a:lnTo>
                  <a:cubicBezTo>
                    <a:pt x="0" y="39138"/>
                    <a:pt x="39138" y="0"/>
                    <a:pt x="87418" y="0"/>
                  </a:cubicBezTo>
                  <a:close/>
                </a:path>
              </a:pathLst>
            </a:custGeom>
            <a:solidFill>
              <a:srgbClr val="FFC1C0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57150"/>
              <a:ext cx="1149303" cy="13187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2135582" y="3234761"/>
            <a:ext cx="3457982" cy="36553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37"/>
              </a:lnSpc>
            </a:pPr>
            <a:r>
              <a:rPr lang="en-US" b="true" sz="3141" spc="56">
                <a:solidFill>
                  <a:srgbClr val="000000"/>
                </a:solidFill>
                <a:latin typeface="Childos Arabic Medium"/>
                <a:ea typeface="Childos Arabic Medium"/>
                <a:cs typeface="Childos Arabic Medium"/>
                <a:sym typeface="Childos Arabic Medium"/>
              </a:rPr>
              <a:t>“</a:t>
            </a:r>
            <a:r>
              <a:rPr lang="en-US" b="true" sz="3141" spc="56">
                <a:solidFill>
                  <a:srgbClr val="000000"/>
                </a:solidFill>
                <a:latin typeface="Childos Arabic Medium"/>
                <a:ea typeface="Childos Arabic Medium"/>
                <a:cs typeface="Childos Arabic Medium"/>
                <a:sym typeface="Childos Arabic Medium"/>
              </a:rPr>
              <a:t>more than 60% of college students meet the criteria for a least one mental health problem”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415592" y="3234761"/>
            <a:ext cx="3457982" cy="36553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37"/>
              </a:lnSpc>
            </a:pPr>
            <a:r>
              <a:rPr lang="en-US" b="true" sz="3141" spc="56">
                <a:solidFill>
                  <a:srgbClr val="000000"/>
                </a:solidFill>
                <a:latin typeface="Childos Arabic Medium"/>
                <a:ea typeface="Childos Arabic Medium"/>
                <a:cs typeface="Childos Arabic Medium"/>
                <a:sym typeface="Childos Arabic Medium"/>
              </a:rPr>
              <a:t>nearly</a:t>
            </a:r>
            <a:r>
              <a:rPr lang="en-US" b="true" sz="3141" spc="56">
                <a:solidFill>
                  <a:srgbClr val="000000"/>
                </a:solidFill>
                <a:latin typeface="Childos Arabic Medium"/>
                <a:ea typeface="Childos Arabic Medium"/>
                <a:cs typeface="Childos Arabic Medium"/>
                <a:sym typeface="Childos Arabic Medium"/>
              </a:rPr>
              <a:t> three in </a:t>
            </a:r>
          </a:p>
          <a:p>
            <a:pPr algn="ctr">
              <a:lnSpc>
                <a:spcPts val="4837"/>
              </a:lnSpc>
            </a:pPr>
            <a:r>
              <a:rPr lang="en-US" b="true" sz="3141" spc="56">
                <a:solidFill>
                  <a:srgbClr val="000000"/>
                </a:solidFill>
                <a:latin typeface="Childos Arabic Medium"/>
                <a:ea typeface="Childos Arabic Medium"/>
                <a:cs typeface="Childos Arabic Medium"/>
                <a:sym typeface="Childos Arabic Medium"/>
              </a:rPr>
              <a:t>five students experienced either food or housing insecurity in the past year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2521180" y="2929961"/>
            <a:ext cx="3804494" cy="42649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37"/>
              </a:lnSpc>
            </a:pPr>
            <a:r>
              <a:rPr lang="en-US" b="true" sz="3141" spc="56">
                <a:solidFill>
                  <a:srgbClr val="000000"/>
                </a:solidFill>
                <a:latin typeface="Childos Arabic Medium"/>
                <a:ea typeface="Childos Arabic Medium"/>
                <a:cs typeface="Childos Arabic Medium"/>
                <a:sym typeface="Childos Arabic Medium"/>
              </a:rPr>
              <a:t>nearly 3 in four students experienced insecurity in </a:t>
            </a:r>
            <a:r>
              <a:rPr lang="en-US" b="true" sz="3141" spc="56">
                <a:solidFill>
                  <a:srgbClr val="000000"/>
                </a:solidFill>
                <a:latin typeface="Childos Arabic Medium"/>
                <a:ea typeface="Childos Arabic Medium"/>
                <a:cs typeface="Childos Arabic Medium"/>
                <a:sym typeface="Childos Arabic Medium"/>
              </a:rPr>
              <a:t>mental health care, childcare, transportation or internet and technology access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-10800000">
            <a:off x="-85725" y="7727261"/>
            <a:ext cx="5537814" cy="2360493"/>
          </a:xfrm>
          <a:custGeom>
            <a:avLst/>
            <a:gdLst/>
            <a:ahLst/>
            <a:cxnLst/>
            <a:rect r="r" b="b" t="t" l="l"/>
            <a:pathLst>
              <a:path h="2360493" w="5537814">
                <a:moveTo>
                  <a:pt x="0" y="0"/>
                </a:moveTo>
                <a:lnTo>
                  <a:pt x="5537814" y="0"/>
                </a:lnTo>
                <a:lnTo>
                  <a:pt x="5537814" y="2360493"/>
                </a:lnTo>
                <a:lnTo>
                  <a:pt x="0" y="23604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4797" r="0" b="-1613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46888" y="2757353"/>
            <a:ext cx="5643001" cy="5396120"/>
          </a:xfrm>
          <a:custGeom>
            <a:avLst/>
            <a:gdLst/>
            <a:ahLst/>
            <a:cxnLst/>
            <a:rect r="r" b="b" t="t" l="l"/>
            <a:pathLst>
              <a:path h="5396120" w="5643001">
                <a:moveTo>
                  <a:pt x="0" y="0"/>
                </a:moveTo>
                <a:lnTo>
                  <a:pt x="5643002" y="0"/>
                </a:lnTo>
                <a:lnTo>
                  <a:pt x="5643002" y="5396120"/>
                </a:lnTo>
                <a:lnTo>
                  <a:pt x="0" y="53961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477541" y="645730"/>
            <a:ext cx="12047947" cy="10338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93"/>
              </a:lnSpc>
            </a:pPr>
            <a:r>
              <a:rPr lang="en-US" sz="5423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Student Success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894226" y="3795246"/>
            <a:ext cx="10208058" cy="3789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33"/>
              </a:lnSpc>
            </a:pPr>
            <a:r>
              <a:rPr lang="en-US" b="true" sz="5309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Mental health</a:t>
            </a:r>
            <a:r>
              <a:rPr lang="en-US" sz="5309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5309">
                <a:solidFill>
                  <a:srgbClr val="007481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and</a:t>
            </a:r>
            <a:r>
              <a:rPr lang="en-US" sz="5309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b="true" sz="5309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belonging</a:t>
            </a:r>
            <a:r>
              <a:rPr lang="en-US" sz="5309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5309">
                <a:solidFill>
                  <a:srgbClr val="007481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are tied</a:t>
            </a:r>
            <a:r>
              <a:rPr lang="en-US" sz="5309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5309">
                <a:solidFill>
                  <a:srgbClr val="007481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to both</a:t>
            </a:r>
            <a:r>
              <a:rPr lang="en-US" sz="5309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b="true" sz="5309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academic performance</a:t>
            </a:r>
            <a:r>
              <a:rPr lang="en-US" sz="5309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5309">
                <a:solidFill>
                  <a:srgbClr val="007481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and</a:t>
            </a:r>
            <a:r>
              <a:rPr lang="en-US" sz="5309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b="true" sz="5309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workplace performance and satisfaction</a:t>
            </a:r>
            <a:r>
              <a:rPr lang="en-US" sz="5309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. 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4797" r="0" b="-16133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01425" y="3448698"/>
            <a:ext cx="5051729" cy="871285"/>
            <a:chOff x="0" y="0"/>
            <a:chExt cx="1054597" cy="18188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054597" cy="181889"/>
            </a:xfrm>
            <a:custGeom>
              <a:avLst/>
              <a:gdLst/>
              <a:ahLst/>
              <a:cxnLst/>
              <a:rect r="r" b="b" t="t" l="l"/>
              <a:pathLst>
                <a:path h="181889" w="1054597">
                  <a:moveTo>
                    <a:pt x="78159" y="0"/>
                  </a:moveTo>
                  <a:lnTo>
                    <a:pt x="976438" y="0"/>
                  </a:lnTo>
                  <a:cubicBezTo>
                    <a:pt x="1019604" y="0"/>
                    <a:pt x="1054597" y="34993"/>
                    <a:pt x="1054597" y="78159"/>
                  </a:cubicBezTo>
                  <a:lnTo>
                    <a:pt x="1054597" y="103730"/>
                  </a:lnTo>
                  <a:cubicBezTo>
                    <a:pt x="1054597" y="124459"/>
                    <a:pt x="1046362" y="144339"/>
                    <a:pt x="1031705" y="158997"/>
                  </a:cubicBezTo>
                  <a:cubicBezTo>
                    <a:pt x="1017047" y="173655"/>
                    <a:pt x="997167" y="181889"/>
                    <a:pt x="976438" y="181889"/>
                  </a:cubicBezTo>
                  <a:lnTo>
                    <a:pt x="78159" y="181889"/>
                  </a:lnTo>
                  <a:cubicBezTo>
                    <a:pt x="34993" y="181889"/>
                    <a:pt x="0" y="146896"/>
                    <a:pt x="0" y="103730"/>
                  </a:cubicBezTo>
                  <a:lnTo>
                    <a:pt x="0" y="78159"/>
                  </a:lnTo>
                  <a:cubicBezTo>
                    <a:pt x="0" y="57430"/>
                    <a:pt x="8235" y="37550"/>
                    <a:pt x="22892" y="22892"/>
                  </a:cubicBezTo>
                  <a:cubicBezTo>
                    <a:pt x="37550" y="8235"/>
                    <a:pt x="57430" y="0"/>
                    <a:pt x="78159" y="0"/>
                  </a:cubicBezTo>
                  <a:close/>
                </a:path>
              </a:pathLst>
            </a:custGeom>
            <a:solidFill>
              <a:srgbClr val="B5CF80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1054597" cy="23903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639"/>
                </a:lnSpc>
                <a:spcBef>
                  <a:spcPct val="0"/>
                </a:spcBef>
              </a:pPr>
              <a:r>
                <a:rPr lang="en-US" sz="2599">
                  <a:solidFill>
                    <a:srgbClr val="000000"/>
                  </a:solidFill>
                  <a:latin typeface="More Sugar"/>
                  <a:ea typeface="More Sugar"/>
                  <a:cs typeface="More Sugar"/>
                  <a:sym typeface="More Sugar"/>
                </a:rPr>
                <a:t>Safety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6583354" y="479126"/>
            <a:ext cx="1065635" cy="1353578"/>
          </a:xfrm>
          <a:custGeom>
            <a:avLst/>
            <a:gdLst/>
            <a:ahLst/>
            <a:cxnLst/>
            <a:rect r="r" b="b" t="t" l="l"/>
            <a:pathLst>
              <a:path h="1353578" w="1065635">
                <a:moveTo>
                  <a:pt x="0" y="0"/>
                </a:moveTo>
                <a:lnTo>
                  <a:pt x="1065635" y="0"/>
                </a:lnTo>
                <a:lnTo>
                  <a:pt x="1065635" y="1353579"/>
                </a:lnTo>
                <a:lnTo>
                  <a:pt x="0" y="13535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83714" y="4423160"/>
            <a:ext cx="5887151" cy="4304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94"/>
              </a:lnSpc>
              <a:spcBef>
                <a:spcPct val="0"/>
              </a:spcBef>
            </a:pPr>
            <a:r>
              <a:rPr lang="en-US" sz="2299" strike="noStrike" u="none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physical and psychological safety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6501137" y="3448698"/>
            <a:ext cx="5051729" cy="1816076"/>
            <a:chOff x="0" y="0"/>
            <a:chExt cx="6735639" cy="2421435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0"/>
              <a:ext cx="6735639" cy="1161714"/>
              <a:chOff x="0" y="0"/>
              <a:chExt cx="1054597" cy="181889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1054597" cy="181889"/>
              </a:xfrm>
              <a:custGeom>
                <a:avLst/>
                <a:gdLst/>
                <a:ahLst/>
                <a:cxnLst/>
                <a:rect r="r" b="b" t="t" l="l"/>
                <a:pathLst>
                  <a:path h="181889" w="1054597">
                    <a:moveTo>
                      <a:pt x="78159" y="0"/>
                    </a:moveTo>
                    <a:lnTo>
                      <a:pt x="976438" y="0"/>
                    </a:lnTo>
                    <a:cubicBezTo>
                      <a:pt x="1019604" y="0"/>
                      <a:pt x="1054597" y="34993"/>
                      <a:pt x="1054597" y="78159"/>
                    </a:cubicBezTo>
                    <a:lnTo>
                      <a:pt x="1054597" y="103730"/>
                    </a:lnTo>
                    <a:cubicBezTo>
                      <a:pt x="1054597" y="124459"/>
                      <a:pt x="1046362" y="144339"/>
                      <a:pt x="1031705" y="158997"/>
                    </a:cubicBezTo>
                    <a:cubicBezTo>
                      <a:pt x="1017047" y="173655"/>
                      <a:pt x="997167" y="181889"/>
                      <a:pt x="976438" y="181889"/>
                    </a:cubicBezTo>
                    <a:lnTo>
                      <a:pt x="78159" y="181889"/>
                    </a:lnTo>
                    <a:cubicBezTo>
                      <a:pt x="34993" y="181889"/>
                      <a:pt x="0" y="146896"/>
                      <a:pt x="0" y="103730"/>
                    </a:cubicBezTo>
                    <a:lnTo>
                      <a:pt x="0" y="78159"/>
                    </a:lnTo>
                    <a:cubicBezTo>
                      <a:pt x="0" y="57430"/>
                      <a:pt x="8235" y="37550"/>
                      <a:pt x="22892" y="22892"/>
                    </a:cubicBezTo>
                    <a:cubicBezTo>
                      <a:pt x="37550" y="8235"/>
                      <a:pt x="57430" y="0"/>
                      <a:pt x="78159" y="0"/>
                    </a:cubicBezTo>
                    <a:close/>
                  </a:path>
                </a:pathLst>
              </a:custGeom>
              <a:solidFill>
                <a:srgbClr val="FFC1C0"/>
              </a:solidFill>
              <a:ln w="47625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57150"/>
                <a:ext cx="1054597" cy="23903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 marL="0" indent="0" lvl="0">
                  <a:lnSpc>
                    <a:spcPts val="3639"/>
                  </a:lnSpc>
                  <a:spcBef>
                    <a:spcPct val="0"/>
                  </a:spcBef>
                </a:pPr>
                <a:r>
                  <a:rPr lang="en-US" sz="2599">
                    <a:solidFill>
                      <a:srgbClr val="000000"/>
                    </a:solidFill>
                    <a:latin typeface="More Sugar"/>
                    <a:ea typeface="More Sugar"/>
                    <a:cs typeface="More Sugar"/>
                    <a:sym typeface="More Sugar"/>
                  </a:rPr>
                  <a:t>Trustworthiness and Transparency</a:t>
                </a:r>
              </a:p>
            </p:txBody>
          </p:sp>
        </p:grpSp>
        <p:sp>
          <p:nvSpPr>
            <p:cNvPr name="TextBox 12" id="12"/>
            <p:cNvSpPr txBox="true"/>
            <p:nvPr/>
          </p:nvSpPr>
          <p:spPr>
            <a:xfrm rot="0">
              <a:off x="282830" y="1291889"/>
              <a:ext cx="6169980" cy="112954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494"/>
                </a:lnSpc>
                <a:spcBef>
                  <a:spcPct val="0"/>
                </a:spcBef>
              </a:pPr>
              <a:r>
                <a:rPr lang="en-US" sz="2299">
                  <a:solidFill>
                    <a:srgbClr val="000000"/>
                  </a:solidFill>
                  <a:latin typeface="Childos Arabic"/>
                  <a:ea typeface="Childos Arabic"/>
                  <a:cs typeface="Childos Arabic"/>
                  <a:sym typeface="Childos Arabic"/>
                </a:rPr>
                <a:t>building and maintaining trust with student employees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83714" y="6311592"/>
            <a:ext cx="5887151" cy="1856359"/>
            <a:chOff x="0" y="0"/>
            <a:chExt cx="7849535" cy="2475145"/>
          </a:xfrm>
        </p:grpSpPr>
        <p:grpSp>
          <p:nvGrpSpPr>
            <p:cNvPr name="Group 14" id="14"/>
            <p:cNvGrpSpPr/>
            <p:nvPr/>
          </p:nvGrpSpPr>
          <p:grpSpPr>
            <a:xfrm rot="0">
              <a:off x="556948" y="0"/>
              <a:ext cx="6735639" cy="1161714"/>
              <a:chOff x="0" y="0"/>
              <a:chExt cx="1054597" cy="181889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1054597" cy="181889"/>
              </a:xfrm>
              <a:custGeom>
                <a:avLst/>
                <a:gdLst/>
                <a:ahLst/>
                <a:cxnLst/>
                <a:rect r="r" b="b" t="t" l="l"/>
                <a:pathLst>
                  <a:path h="181889" w="1054597">
                    <a:moveTo>
                      <a:pt x="78159" y="0"/>
                    </a:moveTo>
                    <a:lnTo>
                      <a:pt x="976438" y="0"/>
                    </a:lnTo>
                    <a:cubicBezTo>
                      <a:pt x="1019604" y="0"/>
                      <a:pt x="1054597" y="34993"/>
                      <a:pt x="1054597" y="78159"/>
                    </a:cubicBezTo>
                    <a:lnTo>
                      <a:pt x="1054597" y="103730"/>
                    </a:lnTo>
                    <a:cubicBezTo>
                      <a:pt x="1054597" y="124459"/>
                      <a:pt x="1046362" y="144339"/>
                      <a:pt x="1031705" y="158997"/>
                    </a:cubicBezTo>
                    <a:cubicBezTo>
                      <a:pt x="1017047" y="173655"/>
                      <a:pt x="997167" y="181889"/>
                      <a:pt x="976438" y="181889"/>
                    </a:cubicBezTo>
                    <a:lnTo>
                      <a:pt x="78159" y="181889"/>
                    </a:lnTo>
                    <a:cubicBezTo>
                      <a:pt x="34993" y="181889"/>
                      <a:pt x="0" y="146896"/>
                      <a:pt x="0" y="103730"/>
                    </a:cubicBezTo>
                    <a:lnTo>
                      <a:pt x="0" y="78159"/>
                    </a:lnTo>
                    <a:cubicBezTo>
                      <a:pt x="0" y="57430"/>
                      <a:pt x="8235" y="37550"/>
                      <a:pt x="22892" y="22892"/>
                    </a:cubicBezTo>
                    <a:cubicBezTo>
                      <a:pt x="37550" y="8235"/>
                      <a:pt x="57430" y="0"/>
                      <a:pt x="78159" y="0"/>
                    </a:cubicBezTo>
                    <a:close/>
                  </a:path>
                </a:pathLst>
              </a:custGeom>
              <a:solidFill>
                <a:srgbClr val="FFDD5B"/>
              </a:solidFill>
              <a:ln w="47625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0" y="-57150"/>
                <a:ext cx="1054597" cy="23903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 marL="0" indent="0" lvl="0">
                  <a:lnSpc>
                    <a:spcPts val="3639"/>
                  </a:lnSpc>
                  <a:spcBef>
                    <a:spcPct val="0"/>
                  </a:spcBef>
                </a:pPr>
                <a:r>
                  <a:rPr lang="en-US" sz="2599">
                    <a:solidFill>
                      <a:srgbClr val="000000"/>
                    </a:solidFill>
                    <a:latin typeface="More Sugar"/>
                    <a:ea typeface="More Sugar"/>
                    <a:cs typeface="More Sugar"/>
                    <a:sym typeface="More Sugar"/>
                  </a:rPr>
                  <a:t>Peer Support</a:t>
                </a:r>
              </a:p>
            </p:txBody>
          </p:sp>
        </p:grpSp>
        <p:sp>
          <p:nvSpPr>
            <p:cNvPr name="TextBox 17" id="17"/>
            <p:cNvSpPr txBox="true"/>
            <p:nvPr/>
          </p:nvSpPr>
          <p:spPr>
            <a:xfrm rot="0">
              <a:off x="0" y="1345599"/>
              <a:ext cx="7849535" cy="112954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494"/>
                </a:lnSpc>
                <a:spcBef>
                  <a:spcPct val="0"/>
                </a:spcBef>
              </a:pPr>
              <a:r>
                <a:rPr lang="en-US" sz="2299">
                  <a:solidFill>
                    <a:srgbClr val="000000"/>
                  </a:solidFill>
                  <a:latin typeface="Childos Arabic"/>
                  <a:ea typeface="Childos Arabic"/>
                  <a:cs typeface="Childos Arabic"/>
                  <a:sym typeface="Childos Arabic"/>
                </a:rPr>
                <a:t>culturally supportive environment, access to peer support through counseling services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6070866" y="6158222"/>
            <a:ext cx="5887151" cy="1435830"/>
            <a:chOff x="0" y="0"/>
            <a:chExt cx="7849535" cy="1914440"/>
          </a:xfrm>
        </p:grpSpPr>
        <p:grpSp>
          <p:nvGrpSpPr>
            <p:cNvPr name="Group 19" id="19"/>
            <p:cNvGrpSpPr/>
            <p:nvPr/>
          </p:nvGrpSpPr>
          <p:grpSpPr>
            <a:xfrm rot="0">
              <a:off x="556948" y="0"/>
              <a:ext cx="6735639" cy="1161714"/>
              <a:chOff x="0" y="0"/>
              <a:chExt cx="1054597" cy="181889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1054597" cy="181889"/>
              </a:xfrm>
              <a:custGeom>
                <a:avLst/>
                <a:gdLst/>
                <a:ahLst/>
                <a:cxnLst/>
                <a:rect r="r" b="b" t="t" l="l"/>
                <a:pathLst>
                  <a:path h="181889" w="1054597">
                    <a:moveTo>
                      <a:pt x="78159" y="0"/>
                    </a:moveTo>
                    <a:lnTo>
                      <a:pt x="976438" y="0"/>
                    </a:lnTo>
                    <a:cubicBezTo>
                      <a:pt x="1019604" y="0"/>
                      <a:pt x="1054597" y="34993"/>
                      <a:pt x="1054597" y="78159"/>
                    </a:cubicBezTo>
                    <a:lnTo>
                      <a:pt x="1054597" y="103730"/>
                    </a:lnTo>
                    <a:cubicBezTo>
                      <a:pt x="1054597" y="124459"/>
                      <a:pt x="1046362" y="144339"/>
                      <a:pt x="1031705" y="158997"/>
                    </a:cubicBezTo>
                    <a:cubicBezTo>
                      <a:pt x="1017047" y="173655"/>
                      <a:pt x="997167" y="181889"/>
                      <a:pt x="976438" y="181889"/>
                    </a:cubicBezTo>
                    <a:lnTo>
                      <a:pt x="78159" y="181889"/>
                    </a:lnTo>
                    <a:cubicBezTo>
                      <a:pt x="34993" y="181889"/>
                      <a:pt x="0" y="146896"/>
                      <a:pt x="0" y="103730"/>
                    </a:cubicBezTo>
                    <a:lnTo>
                      <a:pt x="0" y="78159"/>
                    </a:lnTo>
                    <a:cubicBezTo>
                      <a:pt x="0" y="57430"/>
                      <a:pt x="8235" y="37550"/>
                      <a:pt x="22892" y="22892"/>
                    </a:cubicBezTo>
                    <a:cubicBezTo>
                      <a:pt x="37550" y="8235"/>
                      <a:pt x="57430" y="0"/>
                      <a:pt x="78159" y="0"/>
                    </a:cubicBezTo>
                    <a:close/>
                  </a:path>
                </a:pathLst>
              </a:custGeom>
              <a:solidFill>
                <a:srgbClr val="ACDEFE"/>
              </a:solidFill>
              <a:ln w="47625" cap="rnd">
                <a:solidFill>
                  <a:srgbClr val="000000"/>
                </a:solidFill>
                <a:prstDash val="solid"/>
                <a:round/>
              </a:ln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0" y="-57150"/>
                <a:ext cx="1054597" cy="23903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 marL="0" indent="0" lvl="0">
                  <a:lnSpc>
                    <a:spcPts val="3639"/>
                  </a:lnSpc>
                  <a:spcBef>
                    <a:spcPct val="0"/>
                  </a:spcBef>
                </a:pPr>
                <a:r>
                  <a:rPr lang="en-US" sz="2599">
                    <a:solidFill>
                      <a:srgbClr val="000000"/>
                    </a:solidFill>
                    <a:latin typeface="More Sugar"/>
                    <a:ea typeface="More Sugar"/>
                    <a:cs typeface="More Sugar"/>
                    <a:sym typeface="More Sugar"/>
                  </a:rPr>
                  <a:t>Collaboration and Mutuality</a:t>
                </a:r>
              </a:p>
            </p:txBody>
          </p:sp>
        </p:grpSp>
        <p:sp>
          <p:nvSpPr>
            <p:cNvPr name="TextBox 22" id="22"/>
            <p:cNvSpPr txBox="true"/>
            <p:nvPr/>
          </p:nvSpPr>
          <p:spPr>
            <a:xfrm rot="0">
              <a:off x="0" y="1369093"/>
              <a:ext cx="7849535" cy="54534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494"/>
                </a:lnSpc>
                <a:spcBef>
                  <a:spcPct val="0"/>
                </a:spcBef>
              </a:pPr>
              <a:r>
                <a:rPr lang="en-US" sz="2299">
                  <a:solidFill>
                    <a:srgbClr val="000000"/>
                  </a:solidFill>
                  <a:latin typeface="Childos Arabic"/>
                  <a:ea typeface="Childos Arabic"/>
                  <a:cs typeface="Childos Arabic"/>
                  <a:sym typeface="Childos Arabic"/>
                </a:rPr>
                <a:t>Develop trust and cultivate a level playing field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2656869" y="3448698"/>
            <a:ext cx="5051729" cy="1232545"/>
            <a:chOff x="0" y="0"/>
            <a:chExt cx="1054597" cy="257306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054597" cy="257306"/>
            </a:xfrm>
            <a:custGeom>
              <a:avLst/>
              <a:gdLst/>
              <a:ahLst/>
              <a:cxnLst/>
              <a:rect r="r" b="b" t="t" l="l"/>
              <a:pathLst>
                <a:path h="257306" w="1054597">
                  <a:moveTo>
                    <a:pt x="78159" y="0"/>
                  </a:moveTo>
                  <a:lnTo>
                    <a:pt x="976438" y="0"/>
                  </a:lnTo>
                  <a:cubicBezTo>
                    <a:pt x="1019604" y="0"/>
                    <a:pt x="1054597" y="34993"/>
                    <a:pt x="1054597" y="78159"/>
                  </a:cubicBezTo>
                  <a:lnTo>
                    <a:pt x="1054597" y="179147"/>
                  </a:lnTo>
                  <a:cubicBezTo>
                    <a:pt x="1054597" y="199876"/>
                    <a:pt x="1046362" y="219756"/>
                    <a:pt x="1031705" y="234413"/>
                  </a:cubicBezTo>
                  <a:cubicBezTo>
                    <a:pt x="1017047" y="249071"/>
                    <a:pt x="997167" y="257306"/>
                    <a:pt x="976438" y="257306"/>
                  </a:cubicBezTo>
                  <a:lnTo>
                    <a:pt x="78159" y="257306"/>
                  </a:lnTo>
                  <a:cubicBezTo>
                    <a:pt x="34993" y="257306"/>
                    <a:pt x="0" y="222313"/>
                    <a:pt x="0" y="179147"/>
                  </a:cubicBezTo>
                  <a:lnTo>
                    <a:pt x="0" y="78159"/>
                  </a:lnTo>
                  <a:cubicBezTo>
                    <a:pt x="0" y="57430"/>
                    <a:pt x="8235" y="37550"/>
                    <a:pt x="22892" y="22892"/>
                  </a:cubicBezTo>
                  <a:cubicBezTo>
                    <a:pt x="37550" y="8235"/>
                    <a:pt x="57430" y="0"/>
                    <a:pt x="78159" y="0"/>
                  </a:cubicBezTo>
                  <a:close/>
                </a:path>
              </a:pathLst>
            </a:custGeom>
            <a:solidFill>
              <a:srgbClr val="CFC3EF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25" id="25"/>
            <p:cNvSpPr txBox="true"/>
            <p:nvPr/>
          </p:nvSpPr>
          <p:spPr>
            <a:xfrm>
              <a:off x="0" y="-9525"/>
              <a:ext cx="1054597" cy="266831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 marL="0" indent="0" lvl="0">
                <a:lnSpc>
                  <a:spcPts val="3145"/>
                </a:lnSpc>
              </a:pPr>
              <a:r>
                <a:rPr lang="en-US" sz="2599">
                  <a:solidFill>
                    <a:srgbClr val="000000"/>
                  </a:solidFill>
                  <a:latin typeface="More Sugar"/>
                  <a:ea typeface="More Sugar"/>
                  <a:cs typeface="More Sugar"/>
                  <a:sym typeface="More Sugar"/>
                </a:rPr>
                <a:t>Cultural/Historical/Gender issues</a:t>
              </a:r>
            </a:p>
          </p:txBody>
        </p:sp>
      </p:grpSp>
      <p:sp>
        <p:nvSpPr>
          <p:cNvPr name="TextBox 26" id="26"/>
          <p:cNvSpPr txBox="true"/>
          <p:nvPr/>
        </p:nvSpPr>
        <p:spPr>
          <a:xfrm rot="0">
            <a:off x="12400849" y="4763489"/>
            <a:ext cx="5887151" cy="8685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94"/>
              </a:lnSpc>
              <a:spcBef>
                <a:spcPct val="0"/>
              </a:spcBef>
            </a:pPr>
            <a:r>
              <a:rPr lang="en-US" sz="2299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cultural humility in practice, confronting bias, evaluating policies/procedures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4197874" y="911111"/>
            <a:ext cx="6597475" cy="14898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64"/>
              </a:lnSpc>
            </a:pPr>
            <a:r>
              <a:rPr lang="en-US" sz="5600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TRAUMA-INFORMED PRINCIPLES   </a:t>
            </a:r>
          </a:p>
        </p:txBody>
      </p:sp>
      <p:sp>
        <p:nvSpPr>
          <p:cNvPr name="Freeform 28" id="28"/>
          <p:cNvSpPr/>
          <p:nvPr/>
        </p:nvSpPr>
        <p:spPr>
          <a:xfrm flipH="false" flipV="false" rot="0">
            <a:off x="842102" y="9258300"/>
            <a:ext cx="523546" cy="665013"/>
          </a:xfrm>
          <a:custGeom>
            <a:avLst/>
            <a:gdLst/>
            <a:ahLst/>
            <a:cxnLst/>
            <a:rect r="r" b="b" t="t" l="l"/>
            <a:pathLst>
              <a:path h="665013" w="523546">
                <a:moveTo>
                  <a:pt x="0" y="0"/>
                </a:moveTo>
                <a:lnTo>
                  <a:pt x="523547" y="0"/>
                </a:lnTo>
                <a:lnTo>
                  <a:pt x="523547" y="665013"/>
                </a:lnTo>
                <a:lnTo>
                  <a:pt x="0" y="6650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9" id="29"/>
          <p:cNvGrpSpPr/>
          <p:nvPr/>
        </p:nvGrpSpPr>
        <p:grpSpPr>
          <a:xfrm rot="0">
            <a:off x="12818560" y="6158222"/>
            <a:ext cx="5051729" cy="871285"/>
            <a:chOff x="0" y="0"/>
            <a:chExt cx="1054597" cy="181889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1054597" cy="181889"/>
            </a:xfrm>
            <a:custGeom>
              <a:avLst/>
              <a:gdLst/>
              <a:ahLst/>
              <a:cxnLst/>
              <a:rect r="r" b="b" t="t" l="l"/>
              <a:pathLst>
                <a:path h="181889" w="1054597">
                  <a:moveTo>
                    <a:pt x="78159" y="0"/>
                  </a:moveTo>
                  <a:lnTo>
                    <a:pt x="976438" y="0"/>
                  </a:lnTo>
                  <a:cubicBezTo>
                    <a:pt x="1019604" y="0"/>
                    <a:pt x="1054597" y="34993"/>
                    <a:pt x="1054597" y="78159"/>
                  </a:cubicBezTo>
                  <a:lnTo>
                    <a:pt x="1054597" y="103730"/>
                  </a:lnTo>
                  <a:cubicBezTo>
                    <a:pt x="1054597" y="124459"/>
                    <a:pt x="1046362" y="144339"/>
                    <a:pt x="1031705" y="158997"/>
                  </a:cubicBezTo>
                  <a:cubicBezTo>
                    <a:pt x="1017047" y="173655"/>
                    <a:pt x="997167" y="181889"/>
                    <a:pt x="976438" y="181889"/>
                  </a:cubicBezTo>
                  <a:lnTo>
                    <a:pt x="78159" y="181889"/>
                  </a:lnTo>
                  <a:cubicBezTo>
                    <a:pt x="34993" y="181889"/>
                    <a:pt x="0" y="146896"/>
                    <a:pt x="0" y="103730"/>
                  </a:cubicBezTo>
                  <a:lnTo>
                    <a:pt x="0" y="78159"/>
                  </a:lnTo>
                  <a:cubicBezTo>
                    <a:pt x="0" y="57430"/>
                    <a:pt x="8235" y="37550"/>
                    <a:pt x="22892" y="22892"/>
                  </a:cubicBezTo>
                  <a:cubicBezTo>
                    <a:pt x="37550" y="8235"/>
                    <a:pt x="57430" y="0"/>
                    <a:pt x="78159" y="0"/>
                  </a:cubicBezTo>
                  <a:close/>
                </a:path>
              </a:pathLst>
            </a:custGeom>
            <a:solidFill>
              <a:srgbClr val="FDAC80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31" id="31"/>
            <p:cNvSpPr txBox="true"/>
            <p:nvPr/>
          </p:nvSpPr>
          <p:spPr>
            <a:xfrm>
              <a:off x="0" y="-57150"/>
              <a:ext cx="1054597" cy="23903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639"/>
                </a:lnSpc>
                <a:spcBef>
                  <a:spcPct val="0"/>
                </a:spcBef>
              </a:pPr>
              <a:r>
                <a:rPr lang="en-US" sz="2599">
                  <a:solidFill>
                    <a:srgbClr val="000000"/>
                  </a:solidFill>
                  <a:latin typeface="More Sugar"/>
                  <a:ea typeface="More Sugar"/>
                  <a:cs typeface="More Sugar"/>
                  <a:sym typeface="More Sugar"/>
                </a:rPr>
                <a:t>Empowerment/ Voice/ Choice</a:t>
              </a:r>
            </a:p>
          </p:txBody>
        </p:sp>
      </p:grpSp>
      <p:sp>
        <p:nvSpPr>
          <p:cNvPr name="TextBox 32" id="32"/>
          <p:cNvSpPr txBox="true"/>
          <p:nvPr/>
        </p:nvSpPr>
        <p:spPr>
          <a:xfrm rot="0">
            <a:off x="12239158" y="7154047"/>
            <a:ext cx="5887151" cy="8685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494"/>
              </a:lnSpc>
              <a:spcBef>
                <a:spcPct val="0"/>
              </a:spcBef>
            </a:pPr>
            <a:r>
              <a:rPr lang="en-US" sz="2299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student employees are empowered to act in confidence and autonomy, and make choices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4797" r="0" b="-16133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922455" y="3029654"/>
            <a:ext cx="5051729" cy="1044954"/>
            <a:chOff x="0" y="0"/>
            <a:chExt cx="1054597" cy="21814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054597" cy="218144"/>
            </a:xfrm>
            <a:custGeom>
              <a:avLst/>
              <a:gdLst/>
              <a:ahLst/>
              <a:cxnLst/>
              <a:rect r="r" b="b" t="t" l="l"/>
              <a:pathLst>
                <a:path h="218144" w="1054597">
                  <a:moveTo>
                    <a:pt x="78159" y="0"/>
                  </a:moveTo>
                  <a:lnTo>
                    <a:pt x="976438" y="0"/>
                  </a:lnTo>
                  <a:cubicBezTo>
                    <a:pt x="1019604" y="0"/>
                    <a:pt x="1054597" y="34993"/>
                    <a:pt x="1054597" y="78159"/>
                  </a:cubicBezTo>
                  <a:lnTo>
                    <a:pt x="1054597" y="139985"/>
                  </a:lnTo>
                  <a:cubicBezTo>
                    <a:pt x="1054597" y="160714"/>
                    <a:pt x="1046362" y="180594"/>
                    <a:pt x="1031705" y="195252"/>
                  </a:cubicBezTo>
                  <a:cubicBezTo>
                    <a:pt x="1017047" y="209910"/>
                    <a:pt x="997167" y="218144"/>
                    <a:pt x="976438" y="218144"/>
                  </a:cubicBezTo>
                  <a:lnTo>
                    <a:pt x="78159" y="218144"/>
                  </a:lnTo>
                  <a:cubicBezTo>
                    <a:pt x="57430" y="218144"/>
                    <a:pt x="37550" y="209910"/>
                    <a:pt x="22892" y="195252"/>
                  </a:cubicBezTo>
                  <a:cubicBezTo>
                    <a:pt x="8235" y="180594"/>
                    <a:pt x="0" y="160714"/>
                    <a:pt x="0" y="139985"/>
                  </a:cubicBezTo>
                  <a:lnTo>
                    <a:pt x="0" y="78159"/>
                  </a:lnTo>
                  <a:cubicBezTo>
                    <a:pt x="0" y="57430"/>
                    <a:pt x="8235" y="37550"/>
                    <a:pt x="22892" y="22892"/>
                  </a:cubicBezTo>
                  <a:cubicBezTo>
                    <a:pt x="37550" y="8235"/>
                    <a:pt x="57430" y="0"/>
                    <a:pt x="78159" y="0"/>
                  </a:cubicBezTo>
                  <a:close/>
                </a:path>
              </a:pathLst>
            </a:custGeom>
            <a:solidFill>
              <a:srgbClr val="B5CF80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85725"/>
              <a:ext cx="1054597" cy="3038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5599"/>
                </a:lnSpc>
                <a:spcBef>
                  <a:spcPct val="0"/>
                </a:spcBef>
              </a:pPr>
              <a:r>
                <a:rPr lang="en-US" sz="3999">
                  <a:solidFill>
                    <a:srgbClr val="000000"/>
                  </a:solidFill>
                  <a:latin typeface="More Sugar"/>
                  <a:ea typeface="More Sugar"/>
                  <a:cs typeface="More Sugar"/>
                  <a:sym typeface="More Sugar"/>
                </a:rPr>
                <a:t>Safety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6583354" y="479126"/>
            <a:ext cx="1065635" cy="1353578"/>
          </a:xfrm>
          <a:custGeom>
            <a:avLst/>
            <a:gdLst/>
            <a:ahLst/>
            <a:cxnLst/>
            <a:rect r="r" b="b" t="t" l="l"/>
            <a:pathLst>
              <a:path h="1353578" w="1065635">
                <a:moveTo>
                  <a:pt x="0" y="0"/>
                </a:moveTo>
                <a:lnTo>
                  <a:pt x="1065635" y="0"/>
                </a:lnTo>
                <a:lnTo>
                  <a:pt x="1065635" y="1353579"/>
                </a:lnTo>
                <a:lnTo>
                  <a:pt x="0" y="13535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504744" y="4433794"/>
            <a:ext cx="7254533" cy="50284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12263" indent="-356131" lvl="1">
              <a:lnSpc>
                <a:spcPts val="5014"/>
              </a:lnSpc>
              <a:buFont typeface="Arial"/>
              <a:buChar char="•"/>
            </a:pPr>
            <a:r>
              <a:rPr lang="en-US" sz="3299" strike="noStrike" u="none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physical safety:</a:t>
            </a:r>
          </a:p>
          <a:p>
            <a:pPr algn="l" marL="1424525" indent="-474842" lvl="2">
              <a:lnSpc>
                <a:spcPts val="5014"/>
              </a:lnSpc>
              <a:buFont typeface="Arial"/>
              <a:buChar char="⚬"/>
            </a:pPr>
            <a:r>
              <a:rPr lang="en-US" sz="3299" strike="noStrike" u="none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involved students in creating policies and procedures that impact their safety</a:t>
            </a:r>
          </a:p>
          <a:p>
            <a:pPr algn="l" marL="712263" indent="-356131" lvl="1">
              <a:lnSpc>
                <a:spcPts val="5014"/>
              </a:lnSpc>
              <a:buFont typeface="Arial"/>
              <a:buChar char="•"/>
            </a:pPr>
            <a:r>
              <a:rPr lang="en-US" sz="3299" strike="noStrike" u="none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psychological safety</a:t>
            </a:r>
          </a:p>
          <a:p>
            <a:pPr algn="l" marL="1424525" indent="-474842" lvl="2">
              <a:lnSpc>
                <a:spcPts val="5014"/>
              </a:lnSpc>
              <a:buFont typeface="Arial"/>
              <a:buChar char="⚬"/>
            </a:pPr>
            <a:r>
              <a:rPr lang="en-US" sz="3299" strike="noStrike" u="none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day-one support for open expression, making mistakes, being authentic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1184484" y="3103948"/>
            <a:ext cx="5051729" cy="1044954"/>
            <a:chOff x="0" y="0"/>
            <a:chExt cx="1054597" cy="21814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054597" cy="218144"/>
            </a:xfrm>
            <a:custGeom>
              <a:avLst/>
              <a:gdLst/>
              <a:ahLst/>
              <a:cxnLst/>
              <a:rect r="r" b="b" t="t" l="l"/>
              <a:pathLst>
                <a:path h="218144" w="1054597">
                  <a:moveTo>
                    <a:pt x="78159" y="0"/>
                  </a:moveTo>
                  <a:lnTo>
                    <a:pt x="976438" y="0"/>
                  </a:lnTo>
                  <a:cubicBezTo>
                    <a:pt x="1019604" y="0"/>
                    <a:pt x="1054597" y="34993"/>
                    <a:pt x="1054597" y="78159"/>
                  </a:cubicBezTo>
                  <a:lnTo>
                    <a:pt x="1054597" y="139985"/>
                  </a:lnTo>
                  <a:cubicBezTo>
                    <a:pt x="1054597" y="160714"/>
                    <a:pt x="1046362" y="180594"/>
                    <a:pt x="1031705" y="195252"/>
                  </a:cubicBezTo>
                  <a:cubicBezTo>
                    <a:pt x="1017047" y="209910"/>
                    <a:pt x="997167" y="218144"/>
                    <a:pt x="976438" y="218144"/>
                  </a:cubicBezTo>
                  <a:lnTo>
                    <a:pt x="78159" y="218144"/>
                  </a:lnTo>
                  <a:cubicBezTo>
                    <a:pt x="57430" y="218144"/>
                    <a:pt x="37550" y="209910"/>
                    <a:pt x="22892" y="195252"/>
                  </a:cubicBezTo>
                  <a:cubicBezTo>
                    <a:pt x="8235" y="180594"/>
                    <a:pt x="0" y="160714"/>
                    <a:pt x="0" y="139985"/>
                  </a:cubicBezTo>
                  <a:lnTo>
                    <a:pt x="0" y="78159"/>
                  </a:lnTo>
                  <a:cubicBezTo>
                    <a:pt x="0" y="57430"/>
                    <a:pt x="8235" y="37550"/>
                    <a:pt x="22892" y="22892"/>
                  </a:cubicBezTo>
                  <a:cubicBezTo>
                    <a:pt x="37550" y="8235"/>
                    <a:pt x="57430" y="0"/>
                    <a:pt x="78159" y="0"/>
                  </a:cubicBezTo>
                  <a:close/>
                </a:path>
              </a:pathLst>
            </a:custGeom>
            <a:solidFill>
              <a:srgbClr val="FFDD5B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85725"/>
              <a:ext cx="1054597" cy="3038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5599"/>
                </a:lnSpc>
                <a:spcBef>
                  <a:spcPct val="0"/>
                </a:spcBef>
              </a:pPr>
              <a:r>
                <a:rPr lang="en-US" sz="3999">
                  <a:solidFill>
                    <a:srgbClr val="000000"/>
                  </a:solidFill>
                  <a:latin typeface="More Sugar"/>
                  <a:ea typeface="More Sugar"/>
                  <a:cs typeface="More Sugar"/>
                  <a:sym typeface="More Sugar"/>
                </a:rPr>
                <a:t>Peer Support</a:t>
              </a: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10795348" y="4452844"/>
            <a:ext cx="6853641" cy="43998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12263" indent="-356131" lvl="1">
              <a:lnSpc>
                <a:spcPts val="5014"/>
              </a:lnSpc>
              <a:buFont typeface="Arial"/>
              <a:buChar char="•"/>
            </a:pPr>
            <a:r>
              <a:rPr lang="en-US" sz="3299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culturally supportive environment</a:t>
            </a:r>
          </a:p>
          <a:p>
            <a:pPr algn="l" marL="1424525" indent="-474842" lvl="2">
              <a:lnSpc>
                <a:spcPts val="5014"/>
              </a:lnSpc>
              <a:buFont typeface="Arial"/>
              <a:buChar char="⚬"/>
            </a:pPr>
            <a:r>
              <a:rPr lang="en-US" sz="3299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encouraging relationship-building</a:t>
            </a:r>
          </a:p>
          <a:p>
            <a:pPr algn="l" marL="712263" indent="-356131" lvl="1">
              <a:lnSpc>
                <a:spcPts val="5014"/>
              </a:lnSpc>
              <a:buFont typeface="Arial"/>
              <a:buChar char="•"/>
            </a:pPr>
            <a:r>
              <a:rPr lang="en-US" sz="3299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access to peer support through counseling services</a:t>
            </a:r>
          </a:p>
          <a:p>
            <a:pPr algn="l" marL="1424525" indent="-474842" lvl="2">
              <a:lnSpc>
                <a:spcPts val="5014"/>
              </a:lnSpc>
              <a:buFont typeface="Arial"/>
              <a:buChar char="⚬"/>
            </a:pPr>
            <a:r>
              <a:rPr lang="en-US" sz="3299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TogetherAll and peer counselors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197874" y="911111"/>
            <a:ext cx="6597475" cy="14898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64"/>
              </a:lnSpc>
            </a:pPr>
            <a:r>
              <a:rPr lang="en-US" sz="5600">
                <a:solidFill>
                  <a:srgbClr val="000000"/>
                </a:solidFill>
                <a:latin typeface="Funtastic"/>
                <a:ea typeface="Funtastic"/>
                <a:cs typeface="Funtastic"/>
                <a:sym typeface="Funtastic"/>
              </a:rPr>
              <a:t>TRAUMA-INFORMED PRINCIPLES   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842102" y="9258300"/>
            <a:ext cx="523546" cy="665013"/>
          </a:xfrm>
          <a:custGeom>
            <a:avLst/>
            <a:gdLst/>
            <a:ahLst/>
            <a:cxnLst/>
            <a:rect r="r" b="b" t="t" l="l"/>
            <a:pathLst>
              <a:path h="665013" w="523546">
                <a:moveTo>
                  <a:pt x="0" y="0"/>
                </a:moveTo>
                <a:lnTo>
                  <a:pt x="523547" y="0"/>
                </a:lnTo>
                <a:lnTo>
                  <a:pt x="523547" y="665013"/>
                </a:lnTo>
                <a:lnTo>
                  <a:pt x="0" y="6650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DAGldukMHR8</dc:identifier>
  <dcterms:modified xsi:type="dcterms:W3CDTF">2011-08-01T06:04:30Z</dcterms:modified>
  <cp:revision>1</cp:revision>
  <dc:title>Both Sides of the Desk</dc:title>
</cp:coreProperties>
</file>